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s/slide89.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Lst>
  <p:notesMasterIdLst>
    <p:notesMasterId r:id="rId93"/>
  </p:notesMasterIdLst>
  <p:sldIdLst>
    <p:sldId id="541" r:id="rId2"/>
    <p:sldId id="546" r:id="rId3"/>
    <p:sldId id="424" r:id="rId4"/>
    <p:sldId id="542" r:id="rId5"/>
    <p:sldId id="333" r:id="rId6"/>
    <p:sldId id="334" r:id="rId7"/>
    <p:sldId id="335" r:id="rId8"/>
    <p:sldId id="568" r:id="rId9"/>
    <p:sldId id="374" r:id="rId10"/>
    <p:sldId id="549" r:id="rId11"/>
    <p:sldId id="573" r:id="rId12"/>
    <p:sldId id="574" r:id="rId13"/>
    <p:sldId id="575" r:id="rId14"/>
    <p:sldId id="583" r:id="rId15"/>
    <p:sldId id="584" r:id="rId16"/>
    <p:sldId id="585" r:id="rId17"/>
    <p:sldId id="586" r:id="rId18"/>
    <p:sldId id="587" r:id="rId19"/>
    <p:sldId id="576" r:id="rId20"/>
    <p:sldId id="577" r:id="rId21"/>
    <p:sldId id="578" r:id="rId22"/>
    <p:sldId id="579" r:id="rId23"/>
    <p:sldId id="580" r:id="rId24"/>
    <p:sldId id="581" r:id="rId25"/>
    <p:sldId id="582" r:id="rId26"/>
    <p:sldId id="569" r:id="rId27"/>
    <p:sldId id="570" r:id="rId28"/>
    <p:sldId id="571" r:id="rId29"/>
    <p:sldId id="572" r:id="rId30"/>
    <p:sldId id="561" r:id="rId31"/>
    <p:sldId id="562" r:id="rId32"/>
    <p:sldId id="563" r:id="rId33"/>
    <p:sldId id="564" r:id="rId34"/>
    <p:sldId id="359" r:id="rId35"/>
    <p:sldId id="358" r:id="rId36"/>
    <p:sldId id="349" r:id="rId37"/>
    <p:sldId id="305" r:id="rId38"/>
    <p:sldId id="306" r:id="rId39"/>
    <p:sldId id="362" r:id="rId40"/>
    <p:sldId id="363" r:id="rId41"/>
    <p:sldId id="364" r:id="rId42"/>
    <p:sldId id="566" r:id="rId43"/>
    <p:sldId id="567" r:id="rId44"/>
    <p:sldId id="372" r:id="rId45"/>
    <p:sldId id="373" r:id="rId46"/>
    <p:sldId id="550" r:id="rId47"/>
    <p:sldId id="382" r:id="rId48"/>
    <p:sldId id="383" r:id="rId49"/>
    <p:sldId id="384" r:id="rId50"/>
    <p:sldId id="386" r:id="rId51"/>
    <p:sldId id="387" r:id="rId52"/>
    <p:sldId id="556" r:id="rId53"/>
    <p:sldId id="404" r:id="rId54"/>
    <p:sldId id="405" r:id="rId55"/>
    <p:sldId id="406" r:id="rId56"/>
    <p:sldId id="407" r:id="rId57"/>
    <p:sldId id="408" r:id="rId58"/>
    <p:sldId id="565" r:id="rId59"/>
    <p:sldId id="409" r:id="rId60"/>
    <p:sldId id="410" r:id="rId61"/>
    <p:sldId id="411" r:id="rId62"/>
    <p:sldId id="412" r:id="rId63"/>
    <p:sldId id="413" r:id="rId64"/>
    <p:sldId id="414" r:id="rId65"/>
    <p:sldId id="415" r:id="rId66"/>
    <p:sldId id="416" r:id="rId67"/>
    <p:sldId id="417" r:id="rId68"/>
    <p:sldId id="418" r:id="rId69"/>
    <p:sldId id="419" r:id="rId70"/>
    <p:sldId id="420" r:id="rId71"/>
    <p:sldId id="421" r:id="rId72"/>
    <p:sldId id="422" r:id="rId73"/>
    <p:sldId id="559" r:id="rId74"/>
    <p:sldId id="558" r:id="rId75"/>
    <p:sldId id="560" r:id="rId76"/>
    <p:sldId id="434" r:id="rId77"/>
    <p:sldId id="460" r:id="rId78"/>
    <p:sldId id="465" r:id="rId79"/>
    <p:sldId id="480" r:id="rId80"/>
    <p:sldId id="481" r:id="rId81"/>
    <p:sldId id="498" r:id="rId82"/>
    <p:sldId id="499" r:id="rId83"/>
    <p:sldId id="503" r:id="rId84"/>
    <p:sldId id="505" r:id="rId85"/>
    <p:sldId id="506" r:id="rId86"/>
    <p:sldId id="507" r:id="rId87"/>
    <p:sldId id="509" r:id="rId88"/>
    <p:sldId id="510" r:id="rId89"/>
    <p:sldId id="512" r:id="rId90"/>
    <p:sldId id="516" r:id="rId91"/>
    <p:sldId id="545" r:id="rId9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ahoma" pitchFamily="34" charset="0"/>
        <a:ea typeface="宋体" pitchFamily="2" charset="-122"/>
        <a:cs typeface="+mn-cs"/>
      </a:defRPr>
    </a:lvl1pPr>
    <a:lvl2pPr marL="457200" algn="l" rtl="0" fontAlgn="base">
      <a:spcBef>
        <a:spcPct val="0"/>
      </a:spcBef>
      <a:spcAft>
        <a:spcPct val="0"/>
      </a:spcAft>
      <a:defRPr kern="1200">
        <a:solidFill>
          <a:schemeClr val="tx1"/>
        </a:solidFill>
        <a:latin typeface="Tahoma" pitchFamily="34" charset="0"/>
        <a:ea typeface="宋体" pitchFamily="2" charset="-122"/>
        <a:cs typeface="+mn-cs"/>
      </a:defRPr>
    </a:lvl2pPr>
    <a:lvl3pPr marL="914400" algn="l" rtl="0" fontAlgn="base">
      <a:spcBef>
        <a:spcPct val="0"/>
      </a:spcBef>
      <a:spcAft>
        <a:spcPct val="0"/>
      </a:spcAft>
      <a:defRPr kern="1200">
        <a:solidFill>
          <a:schemeClr val="tx1"/>
        </a:solidFill>
        <a:latin typeface="Tahoma" pitchFamily="34" charset="0"/>
        <a:ea typeface="宋体" pitchFamily="2" charset="-122"/>
        <a:cs typeface="+mn-cs"/>
      </a:defRPr>
    </a:lvl3pPr>
    <a:lvl4pPr marL="1371600" algn="l" rtl="0" fontAlgn="base">
      <a:spcBef>
        <a:spcPct val="0"/>
      </a:spcBef>
      <a:spcAft>
        <a:spcPct val="0"/>
      </a:spcAft>
      <a:defRPr kern="1200">
        <a:solidFill>
          <a:schemeClr val="tx1"/>
        </a:solidFill>
        <a:latin typeface="Tahoma" pitchFamily="34" charset="0"/>
        <a:ea typeface="宋体" pitchFamily="2" charset="-122"/>
        <a:cs typeface="+mn-cs"/>
      </a:defRPr>
    </a:lvl4pPr>
    <a:lvl5pPr marL="1828800" algn="l" rtl="0" fontAlgn="base">
      <a:spcBef>
        <a:spcPct val="0"/>
      </a:spcBef>
      <a:spcAft>
        <a:spcPct val="0"/>
      </a:spcAft>
      <a:defRPr kern="1200">
        <a:solidFill>
          <a:schemeClr val="tx1"/>
        </a:solidFill>
        <a:latin typeface="Tahoma" pitchFamily="34" charset="0"/>
        <a:ea typeface="宋体" pitchFamily="2" charset="-122"/>
        <a:cs typeface="+mn-cs"/>
      </a:defRPr>
    </a:lvl5pPr>
    <a:lvl6pPr marL="2286000" algn="l" defTabSz="914400" rtl="0" eaLnBrk="1" latinLnBrk="0" hangingPunct="1">
      <a:defRPr kern="1200">
        <a:solidFill>
          <a:schemeClr val="tx1"/>
        </a:solidFill>
        <a:latin typeface="Tahoma" pitchFamily="34" charset="0"/>
        <a:ea typeface="宋体" pitchFamily="2" charset="-122"/>
        <a:cs typeface="+mn-cs"/>
      </a:defRPr>
    </a:lvl6pPr>
    <a:lvl7pPr marL="2743200" algn="l" defTabSz="914400" rtl="0" eaLnBrk="1" latinLnBrk="0" hangingPunct="1">
      <a:defRPr kern="1200">
        <a:solidFill>
          <a:schemeClr val="tx1"/>
        </a:solidFill>
        <a:latin typeface="Tahoma" pitchFamily="34" charset="0"/>
        <a:ea typeface="宋体" pitchFamily="2" charset="-122"/>
        <a:cs typeface="+mn-cs"/>
      </a:defRPr>
    </a:lvl7pPr>
    <a:lvl8pPr marL="3200400" algn="l" defTabSz="914400" rtl="0" eaLnBrk="1" latinLnBrk="0" hangingPunct="1">
      <a:defRPr kern="1200">
        <a:solidFill>
          <a:schemeClr val="tx1"/>
        </a:solidFill>
        <a:latin typeface="Tahoma" pitchFamily="34" charset="0"/>
        <a:ea typeface="宋体" pitchFamily="2" charset="-122"/>
        <a:cs typeface="+mn-cs"/>
      </a:defRPr>
    </a:lvl8pPr>
    <a:lvl9pPr marL="3657600" algn="l" defTabSz="914400" rtl="0" eaLnBrk="1" latinLnBrk="0" hangingPunct="1">
      <a:defRPr kern="1200">
        <a:solidFill>
          <a:schemeClr val="tx1"/>
        </a:solidFill>
        <a:latin typeface="Tahoma"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367"/>
    <a:srgbClr val="FFFFFF"/>
    <a:srgbClr val="000000"/>
    <a:srgbClr val="FABD2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38" autoAdjust="0"/>
    <p:restoredTop sz="94717" autoAdjust="0"/>
  </p:normalViewPr>
  <p:slideViewPr>
    <p:cSldViewPr>
      <p:cViewPr>
        <p:scale>
          <a:sx n="50" d="100"/>
          <a:sy n="50" d="100"/>
        </p:scale>
        <p:origin x="-912" y="-125"/>
      </p:cViewPr>
      <p:guideLst>
        <p:guide orient="horz" pos="2160"/>
        <p:guide pos="2880"/>
      </p:guideLst>
    </p:cSldViewPr>
  </p:slideViewPr>
  <p:outlineViewPr>
    <p:cViewPr>
      <p:scale>
        <a:sx n="33" d="100"/>
        <a:sy n="33" d="100"/>
      </p:scale>
      <p:origin x="0" y="64728"/>
    </p:cViewPr>
    <p:sldLst>
      <p:sld r:id="rId1" collapse="1"/>
      <p:sld r:id="rId2" collapse="1"/>
      <p:sld r:id="rId3" collapse="1"/>
      <p:sld r:id="rId4" collapse="1"/>
      <p:sld r:id="rId5" collapse="1"/>
      <p:sld r:id="rId6" collapse="1"/>
      <p:sld r:id="rId7" collapse="1"/>
      <p:sld r:id="rId8" collapse="1"/>
      <p:sld r:id="rId9" collapse="1"/>
    </p:sldLst>
  </p:outlineViewPr>
  <p:notesTextViewPr>
    <p:cViewPr>
      <p:scale>
        <a:sx n="100" d="100"/>
        <a:sy n="100" d="100"/>
      </p:scale>
      <p:origin x="0" y="0"/>
    </p:cViewPr>
  </p:notesTextViewPr>
  <p:sorterViewPr>
    <p:cViewPr>
      <p:scale>
        <a:sx n="70" d="100"/>
        <a:sy n="70" d="100"/>
      </p:scale>
      <p:origin x="0" y="9154"/>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_rels/viewProps.xml.rels><?xml version="1.0" encoding="UTF-8" standalone="yes"?>
<Relationships xmlns="http://schemas.openxmlformats.org/package/2006/relationships"><Relationship Id="rId8" Type="http://schemas.openxmlformats.org/officeDocument/2006/relationships/slide" Target="slides/slide83.xml"/><Relationship Id="rId3" Type="http://schemas.openxmlformats.org/officeDocument/2006/relationships/slide" Target="slides/slide78.xml"/><Relationship Id="rId7" Type="http://schemas.openxmlformats.org/officeDocument/2006/relationships/slide" Target="slides/slide82.xml"/><Relationship Id="rId2" Type="http://schemas.openxmlformats.org/officeDocument/2006/relationships/slide" Target="slides/slide74.xml"/><Relationship Id="rId1" Type="http://schemas.openxmlformats.org/officeDocument/2006/relationships/slide" Target="slides/slide29.xml"/><Relationship Id="rId6" Type="http://schemas.openxmlformats.org/officeDocument/2006/relationships/slide" Target="slides/slide81.xml"/><Relationship Id="rId5" Type="http://schemas.openxmlformats.org/officeDocument/2006/relationships/slide" Target="slides/slide80.xml"/><Relationship Id="rId4" Type="http://schemas.openxmlformats.org/officeDocument/2006/relationships/slide" Target="slides/slide79.xml"/><Relationship Id="rId9" Type="http://schemas.openxmlformats.org/officeDocument/2006/relationships/slide" Target="slides/slide8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Chalkboard" pitchFamily="44" charset="0"/>
                <a:ea typeface="MS Pゴシック" pitchFamily="-92" charset="-128"/>
              </a:defRPr>
            </a:lvl1pPr>
          </a:lstStyle>
          <a:p>
            <a:endParaRPr lang="zh-CN" altLang="en-US"/>
          </a:p>
        </p:txBody>
      </p:sp>
      <p:sp>
        <p:nvSpPr>
          <p:cNvPr id="3891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Chalkboard" pitchFamily="44" charset="0"/>
                <a:ea typeface="MS Pゴシック" pitchFamily="-92" charset="-128"/>
              </a:defRPr>
            </a:lvl1pPr>
          </a:lstStyle>
          <a:p>
            <a:endParaRPr lang="en-US" altLang="zh-CN"/>
          </a:p>
        </p:txBody>
      </p:sp>
      <p:sp>
        <p:nvSpPr>
          <p:cNvPr id="38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891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3891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Chalkboard" pitchFamily="44" charset="0"/>
                <a:ea typeface="MS Pゴシック" pitchFamily="-92" charset="-128"/>
              </a:defRPr>
            </a:lvl1pPr>
          </a:lstStyle>
          <a:p>
            <a:endParaRPr lang="en-US" altLang="zh-CN"/>
          </a:p>
        </p:txBody>
      </p:sp>
      <p:sp>
        <p:nvSpPr>
          <p:cNvPr id="3891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Chalkboard" pitchFamily="44" charset="0"/>
                <a:ea typeface="MS Pゴシック" pitchFamily="-92" charset="-128"/>
              </a:defRPr>
            </a:lvl1pPr>
          </a:lstStyle>
          <a:p>
            <a:fld id="{C7629B54-15E7-4F4B-8F8F-580822B00583}" type="slidenum">
              <a:rPr lang="zh-CN" altLang="en-US"/>
              <a:pPr/>
              <a:t>‹#›</a:t>
            </a:fld>
            <a:endParaRPr lang="en-US" altLang="zh-CN"/>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ahoma" pitchFamily="34" charset="0"/>
        <a:ea typeface="宋体" pitchFamily="2" charset="-122"/>
        <a:cs typeface="+mn-cs"/>
      </a:defRPr>
    </a:lvl1pPr>
    <a:lvl2pPr marL="457200" algn="l" rtl="0" fontAlgn="base">
      <a:spcBef>
        <a:spcPct val="30000"/>
      </a:spcBef>
      <a:spcAft>
        <a:spcPct val="0"/>
      </a:spcAft>
      <a:defRPr sz="1200" kern="1200">
        <a:solidFill>
          <a:schemeClr val="tx1"/>
        </a:solidFill>
        <a:latin typeface="Tahoma" pitchFamily="34" charset="0"/>
        <a:ea typeface="宋体" pitchFamily="2" charset="-122"/>
        <a:cs typeface="+mn-cs"/>
      </a:defRPr>
    </a:lvl2pPr>
    <a:lvl3pPr marL="914400" algn="l" rtl="0" fontAlgn="base">
      <a:spcBef>
        <a:spcPct val="30000"/>
      </a:spcBef>
      <a:spcAft>
        <a:spcPct val="0"/>
      </a:spcAft>
      <a:defRPr sz="1200" kern="1200">
        <a:solidFill>
          <a:schemeClr val="tx1"/>
        </a:solidFill>
        <a:latin typeface="Tahoma" pitchFamily="34" charset="0"/>
        <a:ea typeface="宋体" pitchFamily="2" charset="-122"/>
        <a:cs typeface="+mn-cs"/>
      </a:defRPr>
    </a:lvl3pPr>
    <a:lvl4pPr marL="1371600" algn="l" rtl="0" fontAlgn="base">
      <a:spcBef>
        <a:spcPct val="30000"/>
      </a:spcBef>
      <a:spcAft>
        <a:spcPct val="0"/>
      </a:spcAft>
      <a:defRPr sz="1200" kern="1200">
        <a:solidFill>
          <a:schemeClr val="tx1"/>
        </a:solidFill>
        <a:latin typeface="Tahoma" pitchFamily="34" charset="0"/>
        <a:ea typeface="宋体" pitchFamily="2" charset="-122"/>
        <a:cs typeface="+mn-cs"/>
      </a:defRPr>
    </a:lvl4pPr>
    <a:lvl5pPr marL="1828800" algn="l" rtl="0" fontAlgn="base">
      <a:spcBef>
        <a:spcPct val="30000"/>
      </a:spcBef>
      <a:spcAft>
        <a:spcPct val="0"/>
      </a:spcAft>
      <a:defRPr sz="1200" kern="1200">
        <a:solidFill>
          <a:schemeClr val="tx1"/>
        </a:solidFill>
        <a:latin typeface="Tahoma"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FA3FA3-CAC1-45BB-A9B0-10FB4D6173CF}" type="slidenum">
              <a:rPr lang="zh-CN" altLang="en-US"/>
              <a:pPr/>
              <a:t>1</a:t>
            </a:fld>
            <a:endParaRPr lang="en-US" altLang="zh-CN"/>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p:spPr>
        <p:txBody>
          <a:bodyPr/>
          <a:lstStyle/>
          <a:p>
            <a:endParaRPr lang="en-US" smtClean="0"/>
          </a:p>
        </p:txBody>
      </p:sp>
      <p:sp>
        <p:nvSpPr>
          <p:cNvPr id="132100" name="Slide Number Placeholder 3"/>
          <p:cNvSpPr>
            <a:spLocks noGrp="1"/>
          </p:cNvSpPr>
          <p:nvPr>
            <p:ph type="sldNum" sz="quarter" idx="5"/>
          </p:nvPr>
        </p:nvSpPr>
        <p:spPr>
          <a:noFill/>
        </p:spPr>
        <p:txBody>
          <a:bodyPr/>
          <a:lstStyle/>
          <a:p>
            <a:fld id="{B195019A-71C0-4454-B97C-4CF3E8CEC641}" type="slidenum">
              <a:rPr lang="en-US"/>
              <a:pPr/>
              <a:t>82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p:spPr>
        <p:txBody>
          <a:bodyPr/>
          <a:lstStyle/>
          <a:p>
            <a:endParaRPr lang="en-US" smtClean="0"/>
          </a:p>
        </p:txBody>
      </p:sp>
      <p:sp>
        <p:nvSpPr>
          <p:cNvPr id="135172" name="Slide Number Placeholder 3"/>
          <p:cNvSpPr>
            <a:spLocks noGrp="1"/>
          </p:cNvSpPr>
          <p:nvPr>
            <p:ph type="sldNum" sz="quarter" idx="5"/>
          </p:nvPr>
        </p:nvSpPr>
        <p:spPr>
          <a:noFill/>
        </p:spPr>
        <p:txBody>
          <a:bodyPr/>
          <a:lstStyle/>
          <a:p>
            <a:fld id="{B2C1FC02-0832-488F-B214-F9AD1B0697AB}" type="slidenum">
              <a:rPr lang="en-US"/>
              <a:pPr/>
              <a:t>85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p:spPr>
        <p:txBody>
          <a:bodyPr/>
          <a:lstStyle/>
          <a:p>
            <a:endParaRPr lang="en-US" smtClean="0"/>
          </a:p>
        </p:txBody>
      </p:sp>
      <p:sp>
        <p:nvSpPr>
          <p:cNvPr id="136196" name="Slide Number Placeholder 3"/>
          <p:cNvSpPr>
            <a:spLocks noGrp="1"/>
          </p:cNvSpPr>
          <p:nvPr>
            <p:ph type="sldNum" sz="quarter" idx="5"/>
          </p:nvPr>
        </p:nvSpPr>
        <p:spPr>
          <a:noFill/>
        </p:spPr>
        <p:txBody>
          <a:bodyPr/>
          <a:lstStyle/>
          <a:p>
            <a:fld id="{8CF217D3-E00B-438C-BFEA-CB0346BB3D40}" type="slidenum">
              <a:rPr lang="en-US"/>
              <a:pPr/>
              <a:t>88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p:spPr>
        <p:txBody>
          <a:bodyPr/>
          <a:lstStyle/>
          <a:p>
            <a:endParaRPr lang="en-US" smtClean="0"/>
          </a:p>
        </p:txBody>
      </p:sp>
      <p:sp>
        <p:nvSpPr>
          <p:cNvPr id="138244" name="Slide Number Placeholder 3"/>
          <p:cNvSpPr>
            <a:spLocks noGrp="1"/>
          </p:cNvSpPr>
          <p:nvPr>
            <p:ph type="sldNum" sz="quarter" idx="5"/>
          </p:nvPr>
        </p:nvSpPr>
        <p:spPr>
          <a:noFill/>
        </p:spPr>
        <p:txBody>
          <a:bodyPr/>
          <a:lstStyle/>
          <a:p>
            <a:fld id="{19F0E692-1581-4288-8D97-B02B52462FE1}" type="slidenum">
              <a:rPr lang="en-US"/>
              <a:pPr/>
              <a:t>89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DAAD67-23A0-47D8-9FCB-1D50324CBB02}" type="slidenum">
              <a:rPr lang="en-US"/>
              <a:pPr/>
              <a:t>10</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46AE29-FCF3-409D-94EC-B6B8CE996479}" type="slidenum">
              <a:rPr lang="en-US"/>
              <a:pPr/>
              <a:t>27</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B89239-9FC7-497B-8CD2-76027FF942AB}" type="slidenum">
              <a:rPr lang="en-US"/>
              <a:pPr/>
              <a:t>28</a:t>
            </a:fld>
            <a:endParaRPr lang="en-US"/>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1A798E-D162-4880-BB5A-472006413621}" type="slidenum">
              <a:rPr lang="en-US"/>
              <a:pPr/>
              <a:t>35</a:t>
            </a:fld>
            <a:endParaRPr lang="en-US"/>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p:spPr>
        <p:txBody>
          <a:bodyPr/>
          <a:lstStyle/>
          <a:p>
            <a:endParaRPr lang="en-US" smtClean="0"/>
          </a:p>
        </p:txBody>
      </p:sp>
      <p:sp>
        <p:nvSpPr>
          <p:cNvPr id="114692" name="Slide Number Placeholder 3"/>
          <p:cNvSpPr>
            <a:spLocks noGrp="1"/>
          </p:cNvSpPr>
          <p:nvPr>
            <p:ph type="sldNum" sz="quarter" idx="5"/>
          </p:nvPr>
        </p:nvSpPr>
        <p:spPr>
          <a:noFill/>
        </p:spPr>
        <p:txBody>
          <a:bodyPr/>
          <a:lstStyle/>
          <a:p>
            <a:fld id="{FF8206BC-4386-42CD-BBEC-599F56947CFF}" type="slidenum">
              <a:rPr lang="en-US"/>
              <a:pPr/>
              <a:t>42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endParaRPr lang="en-US" smtClean="0"/>
          </a:p>
        </p:txBody>
      </p:sp>
      <p:sp>
        <p:nvSpPr>
          <p:cNvPr id="115716" name="Slide Number Placeholder 3"/>
          <p:cNvSpPr>
            <a:spLocks noGrp="1"/>
          </p:cNvSpPr>
          <p:nvPr>
            <p:ph type="sldNum" sz="quarter" idx="5"/>
          </p:nvPr>
        </p:nvSpPr>
        <p:spPr>
          <a:noFill/>
        </p:spPr>
        <p:txBody>
          <a:bodyPr/>
          <a:lstStyle/>
          <a:p>
            <a:fld id="{1FE2646F-7E2F-47F8-9ED2-5600F6D4B03B}" type="slidenum">
              <a:rPr lang="en-US"/>
              <a:pPr/>
              <a:t>43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p:spPr>
        <p:txBody>
          <a:bodyPr/>
          <a:lstStyle/>
          <a:p>
            <a:endParaRPr lang="en-US" smtClean="0"/>
          </a:p>
        </p:txBody>
      </p:sp>
      <p:sp>
        <p:nvSpPr>
          <p:cNvPr id="118788" name="Slide Number Placeholder 3"/>
          <p:cNvSpPr>
            <a:spLocks noGrp="1"/>
          </p:cNvSpPr>
          <p:nvPr>
            <p:ph type="sldNum" sz="quarter" idx="5"/>
          </p:nvPr>
        </p:nvSpPr>
        <p:spPr>
          <a:noFill/>
        </p:spPr>
        <p:txBody>
          <a:bodyPr/>
          <a:lstStyle/>
          <a:p>
            <a:fld id="{74C6F5DF-935A-44B0-8C79-1E82ACE001FE}" type="slidenum">
              <a:rPr lang="en-US"/>
              <a:pPr/>
              <a:t>79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endParaRPr lang="en-US" smtClean="0"/>
          </a:p>
        </p:txBody>
      </p:sp>
      <p:sp>
        <p:nvSpPr>
          <p:cNvPr id="119812" name="Slide Number Placeholder 3"/>
          <p:cNvSpPr>
            <a:spLocks noGrp="1"/>
          </p:cNvSpPr>
          <p:nvPr>
            <p:ph type="sldNum" sz="quarter" idx="5"/>
          </p:nvPr>
        </p:nvSpPr>
        <p:spPr>
          <a:noFill/>
        </p:spPr>
        <p:txBody>
          <a:bodyPr/>
          <a:lstStyle/>
          <a:p>
            <a:fld id="{C3424901-0006-45EA-B29A-53F047FFBD92}" type="slidenum">
              <a:rPr lang="en-US"/>
              <a:pPr/>
              <a:t>80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5474" name="Group 2"/>
          <p:cNvGrpSpPr>
            <a:grpSpLocks/>
          </p:cNvGrpSpPr>
          <p:nvPr/>
        </p:nvGrpSpPr>
        <p:grpSpPr bwMode="auto">
          <a:xfrm>
            <a:off x="0" y="2438400"/>
            <a:ext cx="9009063" cy="1052513"/>
            <a:chOff x="0" y="1536"/>
            <a:chExt cx="5675" cy="663"/>
          </a:xfrm>
        </p:grpSpPr>
        <p:grpSp>
          <p:nvGrpSpPr>
            <p:cNvPr id="105475" name="Group 3"/>
            <p:cNvGrpSpPr>
              <a:grpSpLocks/>
            </p:cNvGrpSpPr>
            <p:nvPr/>
          </p:nvGrpSpPr>
          <p:grpSpPr bwMode="auto">
            <a:xfrm>
              <a:off x="183" y="1604"/>
              <a:ext cx="448" cy="299"/>
              <a:chOff x="720" y="336"/>
              <a:chExt cx="624" cy="432"/>
            </a:xfrm>
          </p:grpSpPr>
          <p:sp>
            <p:nvSpPr>
              <p:cNvPr id="105476"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endParaRPr lang="en-GB"/>
              </a:p>
            </p:txBody>
          </p:sp>
          <p:sp>
            <p:nvSpPr>
              <p:cNvPr id="105477"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endParaRPr lang="en-GB"/>
              </a:p>
            </p:txBody>
          </p:sp>
        </p:grpSp>
        <p:grpSp>
          <p:nvGrpSpPr>
            <p:cNvPr id="105478" name="Group 6"/>
            <p:cNvGrpSpPr>
              <a:grpSpLocks/>
            </p:cNvGrpSpPr>
            <p:nvPr/>
          </p:nvGrpSpPr>
          <p:grpSpPr bwMode="auto">
            <a:xfrm>
              <a:off x="261" y="1870"/>
              <a:ext cx="465" cy="299"/>
              <a:chOff x="912" y="2640"/>
              <a:chExt cx="672" cy="432"/>
            </a:xfrm>
          </p:grpSpPr>
          <p:sp>
            <p:nvSpPr>
              <p:cNvPr id="105479"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endParaRPr lang="en-GB"/>
              </a:p>
            </p:txBody>
          </p:sp>
          <p:sp>
            <p:nvSpPr>
              <p:cNvPr id="105480"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endParaRPr lang="en-GB"/>
              </a:p>
            </p:txBody>
          </p:sp>
        </p:grpSp>
        <p:sp>
          <p:nvSpPr>
            <p:cNvPr id="105481"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endParaRPr lang="en-GB"/>
            </a:p>
          </p:txBody>
        </p:sp>
        <p:sp>
          <p:nvSpPr>
            <p:cNvPr id="105482"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endParaRPr lang="en-GB"/>
            </a:p>
          </p:txBody>
        </p:sp>
        <p:sp>
          <p:nvSpPr>
            <p:cNvPr id="105483"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en-GB"/>
            </a:p>
          </p:txBody>
        </p:sp>
      </p:grpSp>
      <p:sp>
        <p:nvSpPr>
          <p:cNvPr id="105484" name="Rectangle 12"/>
          <p:cNvSpPr>
            <a:spLocks noGrp="1" noChangeArrowheads="1"/>
          </p:cNvSpPr>
          <p:nvPr>
            <p:ph type="ctrTitle"/>
          </p:nvPr>
        </p:nvSpPr>
        <p:spPr>
          <a:xfrm>
            <a:off x="990600" y="1676400"/>
            <a:ext cx="7772400" cy="1462088"/>
          </a:xfrm>
        </p:spPr>
        <p:txBody>
          <a:bodyPr/>
          <a:lstStyle>
            <a:lvl1pPr>
              <a:defRPr/>
            </a:lvl1pPr>
          </a:lstStyle>
          <a:p>
            <a:r>
              <a:rPr lang="zh-CN" altLang="en-US"/>
              <a:t>单击此处编辑母版标题样式</a:t>
            </a:r>
          </a:p>
        </p:txBody>
      </p:sp>
      <p:sp>
        <p:nvSpPr>
          <p:cNvPr id="105485"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zh-CN" altLang="en-US"/>
              <a:t>单击此处编辑母版副标题样式</a:t>
            </a:r>
          </a:p>
        </p:txBody>
      </p:sp>
      <p:sp>
        <p:nvSpPr>
          <p:cNvPr id="105486" name="Rectangle 14"/>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endParaRPr lang="en-US" altLang="zh-CN"/>
          </a:p>
        </p:txBody>
      </p:sp>
      <p:sp>
        <p:nvSpPr>
          <p:cNvPr id="105487" name="Rectangle 15"/>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endParaRPr lang="en-US" altLang="zh-CN"/>
          </a:p>
        </p:txBody>
      </p:sp>
      <p:sp>
        <p:nvSpPr>
          <p:cNvPr id="105488" name="Rectangle 16"/>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3855353F-ABBA-42FE-9FDC-963330A34293}" type="slidenum">
              <a:rPr lang="zh-CN" altLang="en-US"/>
              <a:pPr/>
              <a:t>‹#›</a:t>
            </a:fld>
            <a:endParaRPr lang="en-US" altLang="zh-CN"/>
          </a:p>
        </p:txBody>
      </p:sp>
    </p:spTree>
  </p:cSld>
  <p:clrMapOvr>
    <a:masterClrMapping/>
  </p:clrMapOvr>
  <p:transition>
    <p:rand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862F1865-9634-44A5-ABEB-E1E30EDCBFB5}" type="slidenum">
              <a:rPr lang="zh-CN" altLang="en-US"/>
              <a:pPr/>
              <a:t>‹#›</a:t>
            </a:fld>
            <a:endParaRPr lang="en-US" altLang="zh-CN"/>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AE99BF5F-43B2-4D5A-9389-2BBA8F9DF803}" type="slidenum">
              <a:rPr lang="zh-CN" altLang="en-US"/>
              <a:pPr/>
              <a:t>‹#›</a:t>
            </a:fld>
            <a:endParaRPr lang="en-US" altLang="zh-CN"/>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1162050" y="6243638"/>
            <a:ext cx="1905000" cy="457200"/>
          </a:xfrm>
        </p:spPr>
        <p:txBody>
          <a:bodyPr/>
          <a:lstStyle>
            <a:lvl1pPr>
              <a:defRPr/>
            </a:lvl1pPr>
          </a:lstStyle>
          <a:p>
            <a:endParaRPr lang="en-US" altLang="zh-CN"/>
          </a:p>
        </p:txBody>
      </p:sp>
      <p:sp>
        <p:nvSpPr>
          <p:cNvPr id="6" name="Footer Placeholder 5"/>
          <p:cNvSpPr>
            <a:spLocks noGrp="1"/>
          </p:cNvSpPr>
          <p:nvPr>
            <p:ph type="ftr" sz="quarter" idx="11"/>
          </p:nvPr>
        </p:nvSpPr>
        <p:spPr>
          <a:xfrm>
            <a:off x="3657600" y="6243638"/>
            <a:ext cx="2895600" cy="457200"/>
          </a:xfrm>
        </p:spPr>
        <p:txBody>
          <a:bodyPr/>
          <a:lstStyle>
            <a:lvl1pPr>
              <a:defRPr/>
            </a:lvl1pPr>
          </a:lstStyle>
          <a:p>
            <a:endParaRPr lang="en-US" altLang="zh-CN"/>
          </a:p>
        </p:txBody>
      </p:sp>
      <p:sp>
        <p:nvSpPr>
          <p:cNvPr id="7" name="Slide Number Placeholder 6"/>
          <p:cNvSpPr>
            <a:spLocks noGrp="1"/>
          </p:cNvSpPr>
          <p:nvPr>
            <p:ph type="sldNum" sz="quarter" idx="12"/>
          </p:nvPr>
        </p:nvSpPr>
        <p:spPr>
          <a:xfrm>
            <a:off x="7042150" y="6243638"/>
            <a:ext cx="1905000" cy="457200"/>
          </a:xfrm>
        </p:spPr>
        <p:txBody>
          <a:bodyPr/>
          <a:lstStyle>
            <a:lvl1pPr>
              <a:defRPr/>
            </a:lvl1pPr>
          </a:lstStyle>
          <a:p>
            <a:fld id="{B4A7A24A-8A52-4C4F-BDBF-2C5FDA62D736}" type="slidenum">
              <a:rPr lang="zh-CN" altLang="en-US"/>
              <a:pPr/>
              <a:t>‹#›</a:t>
            </a:fld>
            <a:endParaRPr lang="en-US" altLang="zh-CN"/>
          </a:p>
        </p:txBody>
      </p:sp>
    </p:spTree>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150938" y="214313"/>
            <a:ext cx="7793037" cy="1462087"/>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1182688" y="20177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5145088" y="20177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1182688" y="41513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5145088" y="41513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1162050" y="6243638"/>
            <a:ext cx="1905000" cy="457200"/>
          </a:xfrm>
        </p:spPr>
        <p:txBody>
          <a:bodyPr/>
          <a:lstStyle>
            <a:lvl1pPr>
              <a:defRPr/>
            </a:lvl1pPr>
          </a:lstStyle>
          <a:p>
            <a:endParaRPr lang="en-US" altLang="zh-CN"/>
          </a:p>
        </p:txBody>
      </p:sp>
      <p:sp>
        <p:nvSpPr>
          <p:cNvPr id="8" name="Footer Placeholder 7"/>
          <p:cNvSpPr>
            <a:spLocks noGrp="1"/>
          </p:cNvSpPr>
          <p:nvPr>
            <p:ph type="ftr" sz="quarter" idx="11"/>
          </p:nvPr>
        </p:nvSpPr>
        <p:spPr>
          <a:xfrm>
            <a:off x="3657600" y="6243638"/>
            <a:ext cx="2895600" cy="457200"/>
          </a:xfrm>
        </p:spPr>
        <p:txBody>
          <a:bodyPr/>
          <a:lstStyle>
            <a:lvl1pPr>
              <a:defRPr/>
            </a:lvl1pPr>
          </a:lstStyle>
          <a:p>
            <a:endParaRPr lang="en-US" altLang="zh-CN"/>
          </a:p>
        </p:txBody>
      </p:sp>
      <p:sp>
        <p:nvSpPr>
          <p:cNvPr id="9" name="Slide Number Placeholder 8"/>
          <p:cNvSpPr>
            <a:spLocks noGrp="1"/>
          </p:cNvSpPr>
          <p:nvPr>
            <p:ph type="sldNum" sz="quarter" idx="12"/>
          </p:nvPr>
        </p:nvSpPr>
        <p:spPr>
          <a:xfrm>
            <a:off x="7042150" y="6243638"/>
            <a:ext cx="1905000" cy="457200"/>
          </a:xfrm>
        </p:spPr>
        <p:txBody>
          <a:bodyPr/>
          <a:lstStyle>
            <a:lvl1pPr>
              <a:defRPr/>
            </a:lvl1pPr>
          </a:lstStyle>
          <a:p>
            <a:fld id="{271D0BF5-2736-4187-9BBC-5961E08F05EC}" type="slidenum">
              <a:rPr lang="zh-CN" altLang="en-US"/>
              <a:pPr/>
              <a:t>‹#›</a:t>
            </a:fld>
            <a:endParaRPr lang="en-US" altLang="zh-CN"/>
          </a:p>
        </p:txBody>
      </p:sp>
    </p:spTree>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700213"/>
            <a:ext cx="3810000" cy="4494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648200" y="1700213"/>
            <a:ext cx="3810000" cy="4494212"/>
          </a:xfrm>
        </p:spPr>
        <p:txBody>
          <a:bodyPr/>
          <a:lstStyle/>
          <a:p>
            <a:endParaRPr lang="en-GB"/>
          </a:p>
        </p:txBody>
      </p:sp>
      <p:sp>
        <p:nvSpPr>
          <p:cNvPr id="5" name="Date Placeholder 4"/>
          <p:cNvSpPr>
            <a:spLocks noGrp="1"/>
          </p:cNvSpPr>
          <p:nvPr>
            <p:ph type="dt" sz="half" idx="10"/>
          </p:nvPr>
        </p:nvSpPr>
        <p:spPr>
          <a:xfrm>
            <a:off x="117475" y="6505575"/>
            <a:ext cx="1905000" cy="352425"/>
          </a:xfrm>
        </p:spPr>
        <p:txBody>
          <a:bodyPr/>
          <a:lstStyle>
            <a:lvl1pPr>
              <a:defRPr/>
            </a:lvl1pPr>
          </a:lstStyle>
          <a:p>
            <a:r>
              <a:rPr lang="en-US"/>
              <a:t>17 May 2004</a:t>
            </a:r>
          </a:p>
        </p:txBody>
      </p:sp>
      <p:sp>
        <p:nvSpPr>
          <p:cNvPr id="6" name="Footer Placeholder 5"/>
          <p:cNvSpPr>
            <a:spLocks noGrp="1"/>
          </p:cNvSpPr>
          <p:nvPr>
            <p:ph type="ftr" sz="quarter" idx="11"/>
          </p:nvPr>
        </p:nvSpPr>
        <p:spPr>
          <a:xfrm>
            <a:off x="2514600" y="6505575"/>
            <a:ext cx="4191000" cy="352425"/>
          </a:xfrm>
        </p:spPr>
        <p:txBody>
          <a:bodyPr/>
          <a:lstStyle>
            <a:lvl1pPr>
              <a:defRPr/>
            </a:lvl1pPr>
          </a:lstStyle>
          <a:p>
            <a:r>
              <a:rPr lang="en-US"/>
              <a:t>FNAL</a:t>
            </a:r>
          </a:p>
        </p:txBody>
      </p:sp>
      <p:sp>
        <p:nvSpPr>
          <p:cNvPr id="7" name="Slide Number Placeholder 6"/>
          <p:cNvSpPr>
            <a:spLocks noGrp="1"/>
          </p:cNvSpPr>
          <p:nvPr>
            <p:ph type="sldNum" sz="quarter" idx="12"/>
          </p:nvPr>
        </p:nvSpPr>
        <p:spPr>
          <a:xfrm>
            <a:off x="6816725" y="6505575"/>
            <a:ext cx="2209800" cy="352425"/>
          </a:xfrm>
        </p:spPr>
        <p:txBody>
          <a:bodyPr/>
          <a:lstStyle>
            <a:lvl1pPr>
              <a:defRPr/>
            </a:lvl1pPr>
          </a:lstStyle>
          <a:p>
            <a:r>
              <a:rPr lang="en-US"/>
              <a:t>Feng    </a:t>
            </a:r>
            <a:fld id="{14255D86-F5ED-40BD-9FBF-D5384C8003B5}" type="slidenum">
              <a:rPr lang="en-US"/>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00213"/>
            <a:ext cx="3810000" cy="4494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700213"/>
            <a:ext cx="3810000" cy="4494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20-22 June 11</a:t>
            </a:r>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r>
              <a:rPr lang="en-US"/>
              <a:t>Feng    </a:t>
            </a:r>
            <a:fld id="{49BD2BED-BB1F-4025-9E40-62B5E70CA58A}" type="slidenum">
              <a:rPr lang="en-US"/>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5894705E-23B8-4C9B-AD5A-B4F9E27D602F}" type="slidenum">
              <a:rPr lang="zh-CN" altLang="en-US"/>
              <a:pPr/>
              <a:t>‹#›</a:t>
            </a:fld>
            <a:endParaRPr lang="en-US" altLang="zh-CN"/>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E01EE904-632B-4AC7-BFAB-CCDE23A8A3B7}" type="slidenum">
              <a:rPr lang="zh-CN" altLang="en-US"/>
              <a:pPr/>
              <a:t>‹#›</a:t>
            </a:fld>
            <a:endParaRPr lang="en-US" altLang="zh-CN"/>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FA9538CC-EAE4-45D5-913C-AF25483DCE11}" type="slidenum">
              <a:rPr lang="zh-CN" altLang="en-US"/>
              <a:pPr/>
              <a:t>‹#›</a:t>
            </a:fld>
            <a:endParaRPr lang="en-US" altLang="zh-CN"/>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altLang="zh-CN"/>
          </a:p>
        </p:txBody>
      </p:sp>
      <p:sp>
        <p:nvSpPr>
          <p:cNvPr id="8" name="Footer Placeholder 7"/>
          <p:cNvSpPr>
            <a:spLocks noGrp="1"/>
          </p:cNvSpPr>
          <p:nvPr>
            <p:ph type="ftr" sz="quarter" idx="11"/>
          </p:nvPr>
        </p:nvSpPr>
        <p:spPr/>
        <p:txBody>
          <a:bodyPr/>
          <a:lstStyle>
            <a:lvl1pPr>
              <a:defRPr/>
            </a:lvl1pPr>
          </a:lstStyle>
          <a:p>
            <a:endParaRPr lang="en-US" altLang="zh-CN"/>
          </a:p>
        </p:txBody>
      </p:sp>
      <p:sp>
        <p:nvSpPr>
          <p:cNvPr id="9" name="Slide Number Placeholder 8"/>
          <p:cNvSpPr>
            <a:spLocks noGrp="1"/>
          </p:cNvSpPr>
          <p:nvPr>
            <p:ph type="sldNum" sz="quarter" idx="12"/>
          </p:nvPr>
        </p:nvSpPr>
        <p:spPr/>
        <p:txBody>
          <a:bodyPr/>
          <a:lstStyle>
            <a:lvl1pPr>
              <a:defRPr/>
            </a:lvl1pPr>
          </a:lstStyle>
          <a:p>
            <a:fld id="{076DC5AB-30DD-454C-B474-E481F9D18736}" type="slidenum">
              <a:rPr lang="zh-CN" altLang="en-US"/>
              <a:pPr/>
              <a:t>‹#›</a:t>
            </a:fld>
            <a:endParaRPr lang="en-US" altLang="zh-CN"/>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ltLang="zh-CN"/>
          </a:p>
        </p:txBody>
      </p:sp>
      <p:sp>
        <p:nvSpPr>
          <p:cNvPr id="4" name="Footer Placeholder 3"/>
          <p:cNvSpPr>
            <a:spLocks noGrp="1"/>
          </p:cNvSpPr>
          <p:nvPr>
            <p:ph type="ftr" sz="quarter" idx="11"/>
          </p:nvPr>
        </p:nvSpPr>
        <p:spPr/>
        <p:txBody>
          <a:bodyPr/>
          <a:lstStyle>
            <a:lvl1pPr>
              <a:defRPr/>
            </a:lvl1pPr>
          </a:lstStyle>
          <a:p>
            <a:endParaRPr lang="en-US" altLang="zh-CN"/>
          </a:p>
        </p:txBody>
      </p:sp>
      <p:sp>
        <p:nvSpPr>
          <p:cNvPr id="5" name="Slide Number Placeholder 4"/>
          <p:cNvSpPr>
            <a:spLocks noGrp="1"/>
          </p:cNvSpPr>
          <p:nvPr>
            <p:ph type="sldNum" sz="quarter" idx="12"/>
          </p:nvPr>
        </p:nvSpPr>
        <p:spPr/>
        <p:txBody>
          <a:bodyPr/>
          <a:lstStyle>
            <a:lvl1pPr>
              <a:defRPr/>
            </a:lvl1pPr>
          </a:lstStyle>
          <a:p>
            <a:fld id="{2DAC2EF6-7CCA-4179-9FC5-EA303E5836C8}" type="slidenum">
              <a:rPr lang="zh-CN" altLang="en-US"/>
              <a:pPr/>
              <a:t>‹#›</a:t>
            </a:fld>
            <a:endParaRPr lang="en-US" altLang="zh-CN"/>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zh-CN"/>
          </a:p>
        </p:txBody>
      </p:sp>
      <p:sp>
        <p:nvSpPr>
          <p:cNvPr id="3" name="Footer Placeholder 2"/>
          <p:cNvSpPr>
            <a:spLocks noGrp="1"/>
          </p:cNvSpPr>
          <p:nvPr>
            <p:ph type="ftr" sz="quarter" idx="11"/>
          </p:nvPr>
        </p:nvSpPr>
        <p:spPr/>
        <p:txBody>
          <a:bodyPr/>
          <a:lstStyle>
            <a:lvl1pPr>
              <a:defRPr/>
            </a:lvl1pPr>
          </a:lstStyle>
          <a:p>
            <a:endParaRPr lang="en-US" altLang="zh-CN"/>
          </a:p>
        </p:txBody>
      </p:sp>
      <p:sp>
        <p:nvSpPr>
          <p:cNvPr id="4" name="Slide Number Placeholder 3"/>
          <p:cNvSpPr>
            <a:spLocks noGrp="1"/>
          </p:cNvSpPr>
          <p:nvPr>
            <p:ph type="sldNum" sz="quarter" idx="12"/>
          </p:nvPr>
        </p:nvSpPr>
        <p:spPr/>
        <p:txBody>
          <a:bodyPr/>
          <a:lstStyle>
            <a:lvl1pPr>
              <a:defRPr/>
            </a:lvl1pPr>
          </a:lstStyle>
          <a:p>
            <a:fld id="{3580768D-EE51-4E21-8494-9CF6F996ADD8}" type="slidenum">
              <a:rPr lang="zh-CN" altLang="en-US"/>
              <a:pPr/>
              <a:t>‹#›</a:t>
            </a:fld>
            <a:endParaRPr lang="en-US" altLang="zh-CN"/>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CA547BEC-42CB-4139-A57C-3BF96830B698}" type="slidenum">
              <a:rPr lang="zh-CN" altLang="en-US"/>
              <a:pPr/>
              <a:t>‹#›</a:t>
            </a:fld>
            <a:endParaRPr lang="en-US" altLang="zh-CN"/>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8265C00E-D5D6-400E-A454-37384736C1FF}" type="slidenum">
              <a:rPr lang="zh-CN" altLang="en-US"/>
              <a:pPr/>
              <a:t>‹#›</a:t>
            </a:fld>
            <a:endParaRPr lang="en-US" altLang="zh-CN"/>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a:endParaRPr kumimoji="1" lang="zh-CN" altLang="en-US" sz="2400"/>
          </a:p>
        </p:txBody>
      </p:sp>
      <p:sp>
        <p:nvSpPr>
          <p:cNvPr id="104451"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endParaRPr kumimoji="1" lang="zh-CN" altLang="en-US" sz="2400"/>
          </a:p>
        </p:txBody>
      </p:sp>
      <p:sp>
        <p:nvSpPr>
          <p:cNvPr id="104452"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a:endParaRPr kumimoji="1" lang="zh-CN" altLang="en-US" sz="2400"/>
          </a:p>
        </p:txBody>
      </p:sp>
      <p:sp>
        <p:nvSpPr>
          <p:cNvPr id="104453"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kumimoji="1" lang="zh-CN" altLang="en-US" sz="2400"/>
          </a:p>
        </p:txBody>
      </p:sp>
      <p:sp>
        <p:nvSpPr>
          <p:cNvPr id="104454"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endParaRPr kumimoji="1" lang="zh-CN" altLang="en-US" sz="2400"/>
          </a:p>
        </p:txBody>
      </p:sp>
      <p:sp>
        <p:nvSpPr>
          <p:cNvPr id="104455"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a:endParaRPr kumimoji="1" lang="zh-CN" altLang="en-US" sz="2400"/>
          </a:p>
        </p:txBody>
      </p:sp>
      <p:sp>
        <p:nvSpPr>
          <p:cNvPr id="104456"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endParaRPr kumimoji="1" lang="zh-CN" altLang="en-US" sz="2400"/>
          </a:p>
        </p:txBody>
      </p:sp>
      <p:sp>
        <p:nvSpPr>
          <p:cNvPr id="104457"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zh-CN" altLang="en-US" smtClean="0"/>
              <a:t>单击此处编辑母版标题样式</a:t>
            </a:r>
          </a:p>
        </p:txBody>
      </p:sp>
      <p:sp>
        <p:nvSpPr>
          <p:cNvPr id="104458"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4459"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endParaRPr lang="en-US" altLang="zh-CN"/>
          </a:p>
        </p:txBody>
      </p:sp>
      <p:sp>
        <p:nvSpPr>
          <p:cNvPr id="104460"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endParaRPr lang="en-US" altLang="zh-CN"/>
          </a:p>
        </p:txBody>
      </p:sp>
      <p:sp>
        <p:nvSpPr>
          <p:cNvPr id="104461"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93B25AAA-4169-4BA7-9BF7-73066F8BE9FF}" type="slidenum">
              <a:rPr lang="zh-CN" altLang="en-US"/>
              <a:pPr/>
              <a:t>‹#›</a:t>
            </a:fld>
            <a:endParaRPr lang="en-US" altLang="zh-CN"/>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9" r:id="rId14"/>
    <p:sldLayoutId id="2147483670" r:id="rId15"/>
  </p:sldLayoutIdLst>
  <p:transition>
    <p:random/>
  </p:transition>
  <p:timing>
    <p:tnLst>
      <p:par>
        <p:cTn id="1" dur="indefinite" restart="never" nodeType="tmRoot"/>
      </p:par>
    </p:tnLst>
  </p:timing>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ea typeface="宋体" pitchFamily="2" charset="-122"/>
        </a:defRPr>
      </a:lvl2pPr>
      <a:lvl3pPr algn="l" rtl="0" fontAlgn="base">
        <a:spcBef>
          <a:spcPct val="0"/>
        </a:spcBef>
        <a:spcAft>
          <a:spcPct val="0"/>
        </a:spcAft>
        <a:defRPr sz="4400">
          <a:solidFill>
            <a:schemeClr val="tx2"/>
          </a:solidFill>
          <a:latin typeface="Tahoma" pitchFamily="34" charset="0"/>
          <a:ea typeface="宋体" pitchFamily="2" charset="-122"/>
        </a:defRPr>
      </a:lvl3pPr>
      <a:lvl4pPr algn="l" rtl="0" fontAlgn="base">
        <a:spcBef>
          <a:spcPct val="0"/>
        </a:spcBef>
        <a:spcAft>
          <a:spcPct val="0"/>
        </a:spcAft>
        <a:defRPr sz="4400">
          <a:solidFill>
            <a:schemeClr val="tx2"/>
          </a:solidFill>
          <a:latin typeface="Tahoma" pitchFamily="34" charset="0"/>
          <a:ea typeface="宋体" pitchFamily="2" charset="-122"/>
        </a:defRPr>
      </a:lvl4pPr>
      <a:lvl5pPr algn="l" rtl="0" fontAlgn="base">
        <a:spcBef>
          <a:spcPct val="0"/>
        </a:spcBef>
        <a:spcAft>
          <a:spcPct val="0"/>
        </a:spcAft>
        <a:defRPr sz="4400">
          <a:solidFill>
            <a:schemeClr val="tx2"/>
          </a:solidFill>
          <a:latin typeface="Tahoma" pitchFamily="34" charset="0"/>
          <a:ea typeface="宋体" pitchFamily="2" charset="-122"/>
        </a:defRPr>
      </a:lvl5pPr>
      <a:lvl6pPr marL="457200" algn="l" rtl="0" fontAlgn="base">
        <a:spcBef>
          <a:spcPct val="0"/>
        </a:spcBef>
        <a:spcAft>
          <a:spcPct val="0"/>
        </a:spcAft>
        <a:defRPr sz="4400">
          <a:solidFill>
            <a:schemeClr val="tx2"/>
          </a:solidFill>
          <a:latin typeface="Tahoma" pitchFamily="34" charset="0"/>
          <a:ea typeface="宋体" pitchFamily="2" charset="-122"/>
        </a:defRPr>
      </a:lvl6pPr>
      <a:lvl7pPr marL="914400" algn="l" rtl="0" fontAlgn="base">
        <a:spcBef>
          <a:spcPct val="0"/>
        </a:spcBef>
        <a:spcAft>
          <a:spcPct val="0"/>
        </a:spcAft>
        <a:defRPr sz="4400">
          <a:solidFill>
            <a:schemeClr val="tx2"/>
          </a:solidFill>
          <a:latin typeface="Tahoma" pitchFamily="34" charset="0"/>
          <a:ea typeface="宋体" pitchFamily="2" charset="-122"/>
        </a:defRPr>
      </a:lvl7pPr>
      <a:lvl8pPr marL="1371600" algn="l" rtl="0" fontAlgn="base">
        <a:spcBef>
          <a:spcPct val="0"/>
        </a:spcBef>
        <a:spcAft>
          <a:spcPct val="0"/>
        </a:spcAft>
        <a:defRPr sz="4400">
          <a:solidFill>
            <a:schemeClr val="tx2"/>
          </a:solidFill>
          <a:latin typeface="Tahoma" pitchFamily="34" charset="0"/>
          <a:ea typeface="宋体" pitchFamily="2" charset="-122"/>
        </a:defRPr>
      </a:lvl8pPr>
      <a:lvl9pPr marL="1828800" algn="l" rtl="0" fontAlgn="base">
        <a:spcBef>
          <a:spcPct val="0"/>
        </a:spcBef>
        <a:spcAft>
          <a:spcPct val="0"/>
        </a:spcAft>
        <a:defRPr sz="4400">
          <a:solidFill>
            <a:schemeClr val="tx2"/>
          </a:solidFill>
          <a:latin typeface="Tahoma" pitchFamily="34" charset="0"/>
          <a:ea typeface="宋体" pitchFamily="2" charset="-122"/>
        </a:defRPr>
      </a:lvl9pPr>
    </p:titleStyle>
    <p:body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ea typeface="+mn-ea"/>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ea typeface="+mn-ea"/>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ea typeface="+mn-ea"/>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3.v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esamultimedia.esa.int/images/Science/1e0657_H1.jp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3.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www.sciencecartoonsplus.com/contact.htm" TargetMode="Externa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2.xml"/><Relationship Id="rId5" Type="http://schemas.openxmlformats.org/officeDocument/2006/relationships/image" Target="../media/image56.png"/><Relationship Id="rId4" Type="http://schemas.openxmlformats.org/officeDocument/2006/relationships/image" Target="../media/image55.png"/></Relationships>
</file>

<file path=ppt/slides/_rels/slide5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6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6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0.x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89.jpeg"/><Relationship Id="rId4" Type="http://schemas.openxmlformats.org/officeDocument/2006/relationships/image" Target="../media/image88.jpeg"/></Relationships>
</file>

<file path=ppt/slides/_rels/slide83.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png"/><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jpeg"/><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98.png"/></Relationships>
</file>

<file path=ppt/slides/_rels/slide8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358775" y="1484784"/>
            <a:ext cx="8785225" cy="1143000"/>
          </a:xfrm>
        </p:spPr>
        <p:txBody>
          <a:bodyPr/>
          <a:lstStyle/>
          <a:p>
            <a:pPr algn="ctr"/>
            <a:r>
              <a:rPr lang="tr-TR" altLang="zh-CN" dirty="0" smtClean="0">
                <a:solidFill>
                  <a:schemeClr val="tx1"/>
                </a:solidFill>
                <a:latin typeface="Chalkboard" pitchFamily="44" charset="0"/>
              </a:rPr>
              <a:t>T</a:t>
            </a:r>
            <a:r>
              <a:rPr lang="en-US" altLang="zh-CN" dirty="0" smtClean="0">
                <a:solidFill>
                  <a:schemeClr val="tx1"/>
                </a:solidFill>
                <a:latin typeface="Chalkboard" pitchFamily="44" charset="0"/>
              </a:rPr>
              <a:t>he </a:t>
            </a:r>
            <a:r>
              <a:rPr lang="en-US" altLang="zh-CN" dirty="0">
                <a:solidFill>
                  <a:schemeClr val="tx1"/>
                </a:solidFill>
                <a:latin typeface="Chalkboard" pitchFamily="44" charset="0"/>
              </a:rPr>
              <a:t>Dark </a:t>
            </a:r>
            <a:r>
              <a:rPr lang="en-US" altLang="zh-CN" dirty="0" smtClean="0">
                <a:solidFill>
                  <a:schemeClr val="tx1"/>
                </a:solidFill>
                <a:latin typeface="Chalkboard" pitchFamily="44" charset="0"/>
              </a:rPr>
              <a:t>Matter</a:t>
            </a:r>
            <a:endParaRPr lang="en-US" altLang="zh-CN" sz="3200" dirty="0">
              <a:solidFill>
                <a:schemeClr val="tx1"/>
              </a:solidFill>
            </a:endParaRPr>
          </a:p>
        </p:txBody>
      </p:sp>
      <p:sp>
        <p:nvSpPr>
          <p:cNvPr id="7171" name="Rectangle 3"/>
          <p:cNvSpPr>
            <a:spLocks noGrp="1" noChangeArrowheads="1"/>
          </p:cNvSpPr>
          <p:nvPr>
            <p:ph type="subTitle" idx="1"/>
          </p:nvPr>
        </p:nvSpPr>
        <p:spPr/>
        <p:txBody>
          <a:bodyPr/>
          <a:lstStyle/>
          <a:p>
            <a:r>
              <a:rPr lang="en-GB" altLang="zh-CN" dirty="0" smtClean="0">
                <a:ea typeface="华文楷体" pitchFamily="44" charset="-122"/>
              </a:rPr>
              <a:t>Ali</a:t>
            </a:r>
            <a:r>
              <a:rPr lang="tr-TR" altLang="zh-CN" dirty="0" smtClean="0">
                <a:ea typeface="华文楷体" pitchFamily="44" charset="-122"/>
              </a:rPr>
              <a:t> ÖVGÜN</a:t>
            </a:r>
            <a:endParaRPr lang="zh-CN" altLang="en-US" dirty="0">
              <a:ea typeface="华文楷体" pitchFamily="44" charset="-122"/>
            </a:endParaRPr>
          </a:p>
        </p:txBody>
      </p:sp>
      <p:pic>
        <p:nvPicPr>
          <p:cNvPr id="4" name="Picture 3" descr="emu_logo (1).gif"/>
          <p:cNvPicPr>
            <a:picLocks noChangeAspect="1"/>
          </p:cNvPicPr>
          <p:nvPr/>
        </p:nvPicPr>
        <p:blipFill>
          <a:blip r:embed="rId3" cstate="print"/>
          <a:stretch>
            <a:fillRect/>
          </a:stretch>
        </p:blipFill>
        <p:spPr>
          <a:xfrm>
            <a:off x="6720840" y="5958840"/>
            <a:ext cx="2423160" cy="899160"/>
          </a:xfrm>
          <a:prstGeom prst="rect">
            <a:avLst/>
          </a:prstGeom>
        </p:spPr>
      </p:pic>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4"/>
          <p:cNvSpPr>
            <a:spLocks noGrp="1" noChangeArrowheads="1"/>
          </p:cNvSpPr>
          <p:nvPr>
            <p:ph type="title"/>
          </p:nvPr>
        </p:nvSpPr>
        <p:spPr>
          <a:xfrm>
            <a:off x="381000" y="152400"/>
            <a:ext cx="8229600" cy="788988"/>
          </a:xfrm>
        </p:spPr>
        <p:txBody>
          <a:bodyPr/>
          <a:lstStyle/>
          <a:p>
            <a:r>
              <a:rPr lang="en-US"/>
              <a:t>Examples of Rotation Curves</a:t>
            </a:r>
          </a:p>
        </p:txBody>
      </p:sp>
      <p:pic>
        <p:nvPicPr>
          <p:cNvPr id="47109" name="Picture 5" descr="rotation-curve-examples"/>
          <p:cNvPicPr>
            <a:picLocks noChangeAspect="1" noChangeArrowheads="1"/>
          </p:cNvPicPr>
          <p:nvPr/>
        </p:nvPicPr>
        <p:blipFill>
          <a:blip r:embed="rId3" cstate="print"/>
          <a:srcRect/>
          <a:stretch>
            <a:fillRect/>
          </a:stretch>
        </p:blipFill>
        <p:spPr bwMode="auto">
          <a:xfrm>
            <a:off x="762000" y="990600"/>
            <a:ext cx="2819400" cy="5638800"/>
          </a:xfrm>
          <a:prstGeom prst="rect">
            <a:avLst/>
          </a:prstGeom>
          <a:noFill/>
        </p:spPr>
      </p:pic>
      <p:pic>
        <p:nvPicPr>
          <p:cNvPr id="47110" name="Picture 6" descr="merry-go-round1"/>
          <p:cNvPicPr>
            <a:picLocks noChangeAspect="1" noChangeArrowheads="1"/>
          </p:cNvPicPr>
          <p:nvPr/>
        </p:nvPicPr>
        <p:blipFill>
          <a:blip r:embed="rId4" cstate="print"/>
          <a:srcRect/>
          <a:stretch>
            <a:fillRect/>
          </a:stretch>
        </p:blipFill>
        <p:spPr bwMode="auto">
          <a:xfrm>
            <a:off x="4343400" y="1066800"/>
            <a:ext cx="2590800" cy="1460500"/>
          </a:xfrm>
          <a:prstGeom prst="rect">
            <a:avLst/>
          </a:prstGeom>
          <a:noFill/>
          <a:ln w="9525">
            <a:solidFill>
              <a:schemeClr val="tx1"/>
            </a:solidFill>
            <a:miter lim="800000"/>
            <a:headEnd/>
            <a:tailEnd/>
          </a:ln>
        </p:spPr>
      </p:pic>
      <p:pic>
        <p:nvPicPr>
          <p:cNvPr id="47111" name="Picture 7" descr="solar-system"/>
          <p:cNvPicPr>
            <a:picLocks noChangeAspect="1" noChangeArrowheads="1"/>
          </p:cNvPicPr>
          <p:nvPr/>
        </p:nvPicPr>
        <p:blipFill>
          <a:blip r:embed="rId5" cstate="print"/>
          <a:srcRect/>
          <a:stretch>
            <a:fillRect/>
          </a:stretch>
        </p:blipFill>
        <p:spPr bwMode="auto">
          <a:xfrm>
            <a:off x="4191000" y="2743200"/>
            <a:ext cx="2667000" cy="1778000"/>
          </a:xfrm>
          <a:prstGeom prst="rect">
            <a:avLst/>
          </a:prstGeom>
          <a:noFill/>
        </p:spPr>
      </p:pic>
      <p:pic>
        <p:nvPicPr>
          <p:cNvPr id="47112" name="Picture 8" descr="spiral-edge-on"/>
          <p:cNvPicPr>
            <a:picLocks noChangeAspect="1" noChangeArrowheads="1"/>
          </p:cNvPicPr>
          <p:nvPr/>
        </p:nvPicPr>
        <p:blipFill>
          <a:blip r:embed="rId6" cstate="print"/>
          <a:srcRect/>
          <a:stretch>
            <a:fillRect/>
          </a:stretch>
        </p:blipFill>
        <p:spPr bwMode="auto">
          <a:xfrm>
            <a:off x="4267200" y="4648200"/>
            <a:ext cx="2667000" cy="2014538"/>
          </a:xfrm>
          <a:prstGeom prst="rect">
            <a:avLst/>
          </a:prstGeom>
          <a:noFill/>
        </p:spPr>
      </p:pic>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827584" y="-387424"/>
            <a:ext cx="7772400" cy="1143000"/>
          </a:xfrm>
        </p:spPr>
        <p:txBody>
          <a:bodyPr/>
          <a:lstStyle/>
          <a:p>
            <a:r>
              <a:rPr lang="en-US" dirty="0"/>
              <a:t>What do we see?</a:t>
            </a:r>
          </a:p>
        </p:txBody>
      </p:sp>
      <p:sp>
        <p:nvSpPr>
          <p:cNvPr id="81923" name="Rectangle 3"/>
          <p:cNvSpPr>
            <a:spLocks noGrp="1" noChangeArrowheads="1"/>
          </p:cNvSpPr>
          <p:nvPr>
            <p:ph type="body" idx="1"/>
          </p:nvPr>
        </p:nvSpPr>
        <p:spPr>
          <a:xfrm>
            <a:off x="1187624" y="620688"/>
            <a:ext cx="8153400" cy="5410200"/>
          </a:xfrm>
        </p:spPr>
        <p:txBody>
          <a:bodyPr/>
          <a:lstStyle/>
          <a:p>
            <a:r>
              <a:rPr lang="en-US" dirty="0"/>
              <a:t>From variable stars we know </a:t>
            </a:r>
            <a:r>
              <a:rPr lang="en-US" dirty="0">
                <a:solidFill>
                  <a:schemeClr val="accent1"/>
                </a:solidFill>
              </a:rPr>
              <a:t>distances</a:t>
            </a:r>
            <a:r>
              <a:rPr lang="en-US" dirty="0"/>
              <a:t>.</a:t>
            </a:r>
          </a:p>
          <a:p>
            <a:r>
              <a:rPr lang="en-US" dirty="0"/>
              <a:t>From Doppler shift we know rotation </a:t>
            </a:r>
            <a:r>
              <a:rPr lang="en-US" dirty="0">
                <a:solidFill>
                  <a:schemeClr val="accent1"/>
                </a:solidFill>
              </a:rPr>
              <a:t>velocity</a:t>
            </a:r>
            <a:r>
              <a:rPr lang="en-US" dirty="0"/>
              <a:t>.</a:t>
            </a:r>
          </a:p>
          <a:p>
            <a:endParaRPr lang="en-US" dirty="0"/>
          </a:p>
          <a:p>
            <a:endParaRPr lang="en-US" dirty="0"/>
          </a:p>
          <a:p>
            <a:endParaRPr lang="en-US" dirty="0"/>
          </a:p>
          <a:p>
            <a:endParaRPr lang="en-US" dirty="0"/>
          </a:p>
          <a:p>
            <a:endParaRPr lang="en-US" dirty="0"/>
          </a:p>
          <a:p>
            <a:r>
              <a:rPr lang="en-US" dirty="0" smtClean="0"/>
              <a:t>Edges </a:t>
            </a:r>
            <a:r>
              <a:rPr lang="en-US" dirty="0"/>
              <a:t>of Milky Way go too fast.</a:t>
            </a:r>
          </a:p>
          <a:p>
            <a:r>
              <a:rPr lang="en-US" dirty="0"/>
              <a:t>Must be extra mass near edges of galaxy.</a:t>
            </a:r>
          </a:p>
        </p:txBody>
      </p:sp>
      <p:pic>
        <p:nvPicPr>
          <p:cNvPr id="81927" name="Picture 7" descr="AAAKLBS0"/>
          <p:cNvPicPr>
            <a:picLocks noChangeAspect="1" noChangeArrowheads="1"/>
          </p:cNvPicPr>
          <p:nvPr/>
        </p:nvPicPr>
        <p:blipFill>
          <a:blip r:embed="rId2" cstate="print"/>
          <a:srcRect/>
          <a:stretch>
            <a:fillRect/>
          </a:stretch>
        </p:blipFill>
        <p:spPr bwMode="auto">
          <a:xfrm>
            <a:off x="381000" y="2286000"/>
            <a:ext cx="5562600" cy="2878138"/>
          </a:xfrm>
          <a:prstGeom prst="rect">
            <a:avLst/>
          </a:prstGeom>
          <a:noFill/>
        </p:spPr>
      </p:pic>
      <p:pic>
        <p:nvPicPr>
          <p:cNvPr id="81947" name="Picture 27" descr="1322_2101"/>
          <p:cNvPicPr>
            <a:picLocks noChangeAspect="1" noChangeArrowheads="1"/>
          </p:cNvPicPr>
          <p:nvPr/>
        </p:nvPicPr>
        <p:blipFill>
          <a:blip r:embed="rId3" cstate="print"/>
          <a:srcRect/>
          <a:stretch>
            <a:fillRect/>
          </a:stretch>
        </p:blipFill>
        <p:spPr bwMode="auto">
          <a:xfrm>
            <a:off x="4876800" y="2514600"/>
            <a:ext cx="4267200" cy="4267200"/>
          </a:xfrm>
          <a:prstGeom prst="rect">
            <a:avLst/>
          </a:prstGeom>
          <a:noFill/>
          <a:ln w="9525">
            <a:solidFill>
              <a:srgbClr val="FF0000"/>
            </a:solid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819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685800" y="0"/>
            <a:ext cx="7772400" cy="1143000"/>
          </a:xfrm>
        </p:spPr>
        <p:txBody>
          <a:bodyPr/>
          <a:lstStyle/>
          <a:p>
            <a:r>
              <a:rPr lang="en-US"/>
              <a:t>Rotation Curves</a:t>
            </a:r>
          </a:p>
        </p:txBody>
      </p:sp>
      <p:sp>
        <p:nvSpPr>
          <p:cNvPr id="83971" name="Rectangle 3"/>
          <p:cNvSpPr>
            <a:spLocks noGrp="1" noChangeArrowheads="1"/>
          </p:cNvSpPr>
          <p:nvPr>
            <p:ph type="body" idx="1"/>
          </p:nvPr>
        </p:nvSpPr>
        <p:spPr>
          <a:xfrm>
            <a:off x="685800" y="1295400"/>
            <a:ext cx="7772400" cy="4572000"/>
          </a:xfrm>
        </p:spPr>
        <p:txBody>
          <a:bodyPr/>
          <a:lstStyle/>
          <a:p>
            <a:r>
              <a:rPr lang="en-US"/>
              <a:t>If HI gas is rotating or moving, the 21cm radiation will be Doppler Shifted.</a:t>
            </a:r>
          </a:p>
        </p:txBody>
      </p:sp>
      <p:pic>
        <p:nvPicPr>
          <p:cNvPr id="83972" name="Picture 4" descr="AAAKLCJ0"/>
          <p:cNvPicPr>
            <a:picLocks noChangeAspect="1" noChangeArrowheads="1"/>
          </p:cNvPicPr>
          <p:nvPr/>
        </p:nvPicPr>
        <p:blipFill>
          <a:blip r:embed="rId2" cstate="print"/>
          <a:srcRect/>
          <a:stretch>
            <a:fillRect/>
          </a:stretch>
        </p:blipFill>
        <p:spPr bwMode="auto">
          <a:xfrm>
            <a:off x="381000" y="2438400"/>
            <a:ext cx="8534400" cy="3498850"/>
          </a:xfrm>
          <a:prstGeom prst="rect">
            <a:avLst/>
          </a:prstGeom>
          <a:noFill/>
        </p:spPr>
      </p:pic>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t>More Galaxy Masses</a:t>
            </a:r>
          </a:p>
        </p:txBody>
      </p:sp>
      <p:sp>
        <p:nvSpPr>
          <p:cNvPr id="86019" name="Rectangle 3"/>
          <p:cNvSpPr>
            <a:spLocks noGrp="1" noChangeArrowheads="1"/>
          </p:cNvSpPr>
          <p:nvPr>
            <p:ph type="body" idx="1"/>
          </p:nvPr>
        </p:nvSpPr>
        <p:spPr>
          <a:xfrm>
            <a:off x="685800" y="1676400"/>
            <a:ext cx="7772400" cy="3962400"/>
          </a:xfrm>
        </p:spPr>
        <p:txBody>
          <a:bodyPr/>
          <a:lstStyle/>
          <a:p>
            <a:r>
              <a:rPr lang="en-US"/>
              <a:t>Apply Kepler’s Laws to </a:t>
            </a:r>
            <a:r>
              <a:rPr lang="en-US">
                <a:solidFill>
                  <a:srgbClr val="FFFF00"/>
                </a:solidFill>
              </a:rPr>
              <a:t>galaxy pairs</a:t>
            </a:r>
            <a:r>
              <a:rPr lang="en-US"/>
              <a:t>.</a:t>
            </a:r>
          </a:p>
          <a:p>
            <a:r>
              <a:rPr lang="en-US"/>
              <a:t>Get mass due to gravity.</a:t>
            </a:r>
          </a:p>
          <a:p>
            <a:r>
              <a:rPr lang="en-US"/>
              <a:t>Look at total light from both galaxies.</a:t>
            </a:r>
          </a:p>
          <a:p>
            <a:r>
              <a:rPr lang="en-US"/>
              <a:t>Estimate mass from luminous objects.</a:t>
            </a:r>
          </a:p>
        </p:txBody>
      </p:sp>
      <p:pic>
        <p:nvPicPr>
          <p:cNvPr id="86020" name="Picture 4" descr="img275"/>
          <p:cNvPicPr>
            <a:picLocks noChangeAspect="1" noChangeArrowheads="1"/>
          </p:cNvPicPr>
          <p:nvPr/>
        </p:nvPicPr>
        <p:blipFill>
          <a:blip r:embed="rId2" cstate="print"/>
          <a:srcRect r="50847"/>
          <a:stretch>
            <a:fillRect/>
          </a:stretch>
        </p:blipFill>
        <p:spPr bwMode="auto">
          <a:xfrm>
            <a:off x="3347864" y="4102224"/>
            <a:ext cx="2601206" cy="2755776"/>
          </a:xfrm>
          <a:prstGeom prst="rect">
            <a:avLst/>
          </a:prstGeom>
          <a:noFill/>
        </p:spPr>
      </p:pic>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1150938" y="214313"/>
            <a:ext cx="7793037" cy="911225"/>
          </a:xfrm>
        </p:spPr>
        <p:txBody>
          <a:bodyPr/>
          <a:lstStyle/>
          <a:p>
            <a:r>
              <a:rPr lang="en-US" altLang="zh-CN"/>
              <a:t>Evidences </a:t>
            </a:r>
            <a:r>
              <a:rPr lang="en-US" altLang="zh-CN">
                <a:latin typeface="Arial"/>
              </a:rPr>
              <a:t>—</a:t>
            </a:r>
            <a:r>
              <a:rPr lang="en-US" altLang="zh-CN"/>
              <a:t> galaxy scale</a:t>
            </a:r>
          </a:p>
        </p:txBody>
      </p:sp>
      <p:sp>
        <p:nvSpPr>
          <p:cNvPr id="106499" name="Rectangle 3"/>
          <p:cNvSpPr>
            <a:spLocks noGrp="1" noChangeArrowheads="1"/>
          </p:cNvSpPr>
          <p:nvPr>
            <p:ph type="body" sz="half" idx="1"/>
          </p:nvPr>
        </p:nvSpPr>
        <p:spPr>
          <a:xfrm>
            <a:off x="838200" y="1772816"/>
            <a:ext cx="8305800" cy="1219200"/>
          </a:xfrm>
        </p:spPr>
        <p:txBody>
          <a:bodyPr/>
          <a:lstStyle/>
          <a:p>
            <a:pPr>
              <a:lnSpc>
                <a:spcPct val="90000"/>
              </a:lnSpc>
            </a:pPr>
            <a:r>
              <a:rPr lang="en-US" altLang="zh-CN" sz="2400" dirty="0"/>
              <a:t>From the </a:t>
            </a:r>
            <a:r>
              <a:rPr lang="en-US" altLang="zh-CN" sz="2400" dirty="0" err="1"/>
              <a:t>Kepler</a:t>
            </a:r>
            <a:r>
              <a:rPr lang="en-US" altLang="zh-CN" sz="2400" dirty="0" err="1">
                <a:latin typeface="Arial"/>
              </a:rPr>
              <a:t>’</a:t>
            </a:r>
            <a:r>
              <a:rPr lang="en-US" altLang="zh-CN" sz="2400" dirty="0" err="1"/>
              <a:t>s</a:t>
            </a:r>
            <a:r>
              <a:rPr lang="en-US" altLang="zh-CN" sz="2400" dirty="0"/>
              <a:t> law,                           for r much larger than the luminous terms, you should have v∝r</a:t>
            </a:r>
            <a:r>
              <a:rPr lang="en-US" altLang="zh-CN" sz="2400" baseline="30000" dirty="0"/>
              <a:t>-1/2</a:t>
            </a:r>
            <a:r>
              <a:rPr lang="en-US" altLang="zh-CN" sz="2400" dirty="0"/>
              <a:t> However, it is flat or rises slightly.</a:t>
            </a:r>
          </a:p>
        </p:txBody>
      </p:sp>
      <p:pic>
        <p:nvPicPr>
          <p:cNvPr id="106500" name="Picture 4"/>
          <p:cNvPicPr>
            <a:picLocks noChangeAspect="1" noChangeArrowheads="1"/>
          </p:cNvPicPr>
          <p:nvPr/>
        </p:nvPicPr>
        <p:blipFill>
          <a:blip r:embed="rId3" cstate="print"/>
          <a:srcRect/>
          <a:stretch>
            <a:fillRect/>
          </a:stretch>
        </p:blipFill>
        <p:spPr bwMode="auto">
          <a:xfrm>
            <a:off x="4038600" y="2819400"/>
            <a:ext cx="5105400" cy="3868738"/>
          </a:xfrm>
          <a:prstGeom prst="rect">
            <a:avLst/>
          </a:prstGeom>
          <a:noFill/>
        </p:spPr>
      </p:pic>
      <p:graphicFrame>
        <p:nvGraphicFramePr>
          <p:cNvPr id="106501" name="Object 5"/>
          <p:cNvGraphicFramePr>
            <a:graphicFrameLocks noChangeAspect="1"/>
          </p:cNvGraphicFramePr>
          <p:nvPr>
            <p:ph sz="half" idx="2"/>
          </p:nvPr>
        </p:nvGraphicFramePr>
        <p:xfrm>
          <a:off x="4495800" y="1371600"/>
          <a:ext cx="1752600" cy="787400"/>
        </p:xfrm>
        <a:graphic>
          <a:graphicData uri="http://schemas.openxmlformats.org/presentationml/2006/ole">
            <p:oleObj spid="_x0000_s402434" name="公式" r:id="rId4" imgW="990360" imgH="444240" progId="Equation.3">
              <p:embed/>
            </p:oleObj>
          </a:graphicData>
        </a:graphic>
      </p:graphicFrame>
      <p:sp>
        <p:nvSpPr>
          <p:cNvPr id="106502" name="Text Box 6"/>
          <p:cNvSpPr txBox="1">
            <a:spLocks noChangeArrowheads="1"/>
          </p:cNvSpPr>
          <p:nvPr/>
        </p:nvSpPr>
        <p:spPr bwMode="auto">
          <a:xfrm>
            <a:off x="533400" y="3124200"/>
            <a:ext cx="3352800" cy="1552575"/>
          </a:xfrm>
          <a:prstGeom prst="rect">
            <a:avLst/>
          </a:prstGeom>
          <a:noFill/>
          <a:ln w="9525">
            <a:noFill/>
            <a:miter lim="800000"/>
            <a:headEnd/>
            <a:tailEnd/>
          </a:ln>
          <a:effectLst/>
        </p:spPr>
        <p:txBody>
          <a:bodyPr>
            <a:spAutoFit/>
          </a:bodyPr>
          <a:lstStyle/>
          <a:p>
            <a:pPr>
              <a:spcBef>
                <a:spcPct val="50000"/>
              </a:spcBef>
              <a:buClr>
                <a:schemeClr val="accent1"/>
              </a:buClr>
              <a:buSzPct val="70000"/>
              <a:buFont typeface="Wingdings" pitchFamily="2" charset="2"/>
              <a:buChar char="n"/>
            </a:pPr>
            <a:r>
              <a:rPr lang="zh-CN" altLang="en-US" sz="2400" dirty="0">
                <a:latin typeface="Arial" charset="0"/>
              </a:rPr>
              <a:t> </a:t>
            </a:r>
            <a:r>
              <a:rPr lang="en-US" altLang="zh-CN" sz="2400" dirty="0">
                <a:latin typeface="Arial" charset="0"/>
              </a:rPr>
              <a:t>The most direct    evidence of the  existence of dark matter.</a:t>
            </a:r>
          </a:p>
        </p:txBody>
      </p:sp>
      <p:sp>
        <p:nvSpPr>
          <p:cNvPr id="106503" name="Text Box 7"/>
          <p:cNvSpPr txBox="1">
            <a:spLocks noChangeArrowheads="1"/>
          </p:cNvSpPr>
          <p:nvPr/>
        </p:nvSpPr>
        <p:spPr bwMode="auto">
          <a:xfrm>
            <a:off x="1066800" y="5486400"/>
            <a:ext cx="2895600" cy="641350"/>
          </a:xfrm>
          <a:prstGeom prst="rect">
            <a:avLst/>
          </a:prstGeom>
          <a:noFill/>
          <a:ln w="9525">
            <a:noFill/>
            <a:miter lim="800000"/>
            <a:headEnd/>
            <a:tailEnd/>
          </a:ln>
          <a:effectLst/>
        </p:spPr>
        <p:txBody>
          <a:bodyPr>
            <a:spAutoFit/>
          </a:bodyPr>
          <a:lstStyle/>
          <a:p>
            <a:pPr>
              <a:spcBef>
                <a:spcPct val="50000"/>
              </a:spcBef>
            </a:pPr>
            <a:r>
              <a:rPr lang="en-US" altLang="zh-CN">
                <a:solidFill>
                  <a:srgbClr val="3399FF"/>
                </a:solidFill>
                <a:latin typeface="Arial" charset="0"/>
              </a:rPr>
              <a:t>Corbelli &amp; Salucci (2000); Bergstrom (2000)</a:t>
            </a:r>
          </a:p>
        </p:txBody>
      </p:sp>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981200" y="274638"/>
            <a:ext cx="6705600" cy="1143000"/>
          </a:xfrm>
        </p:spPr>
        <p:txBody>
          <a:bodyPr/>
          <a:lstStyle/>
          <a:p>
            <a:r>
              <a:rPr lang="en-US" sz="3600"/>
              <a:t>Here’s one simple way to </a:t>
            </a:r>
            <a:br>
              <a:rPr lang="en-US" sz="3600"/>
            </a:br>
            <a:r>
              <a:rPr lang="en-US" sz="3600"/>
              <a:t>mass a galaxy</a:t>
            </a:r>
          </a:p>
        </p:txBody>
      </p:sp>
      <p:sp>
        <p:nvSpPr>
          <p:cNvPr id="14339" name="Rectangle 3"/>
          <p:cNvSpPr>
            <a:spLocks noGrp="1" noChangeArrowheads="1"/>
          </p:cNvSpPr>
          <p:nvPr>
            <p:ph type="body" sz="half" idx="1"/>
          </p:nvPr>
        </p:nvSpPr>
        <p:spPr>
          <a:xfrm>
            <a:off x="457200" y="1600200"/>
            <a:ext cx="8153400" cy="4525963"/>
          </a:xfrm>
        </p:spPr>
        <p:txBody>
          <a:bodyPr/>
          <a:lstStyle/>
          <a:p>
            <a:endParaRPr lang="en-US" sz="2800"/>
          </a:p>
          <a:p>
            <a:pPr algn="ctr">
              <a:buFontTx/>
              <a:buNone/>
            </a:pPr>
            <a:endParaRPr lang="en-US" sz="1800"/>
          </a:p>
          <a:p>
            <a:pPr algn="ctr"/>
            <a:endParaRPr lang="en-US" sz="1800"/>
          </a:p>
          <a:p>
            <a:pPr algn="ctr">
              <a:buFontTx/>
              <a:buNone/>
            </a:pPr>
            <a:r>
              <a:rPr lang="en-US" sz="1800"/>
              <a:t>Mass of galaxy = number of stars  x  average mass of star</a:t>
            </a:r>
          </a:p>
          <a:p>
            <a:pPr>
              <a:buFontTx/>
              <a:buNone/>
            </a:pPr>
            <a:endParaRPr lang="en-US" sz="2800"/>
          </a:p>
          <a:p>
            <a:pPr>
              <a:buFontTx/>
              <a:buNone/>
            </a:pPr>
            <a:r>
              <a:rPr lang="en-US" sz="2800"/>
              <a:t>	It turns out that galaxies do not have enough visible mass to stay grouped in clusters.  The extra mass they need must come from dark matter.  </a:t>
            </a:r>
          </a:p>
        </p:txBody>
      </p:sp>
      <p:graphicFrame>
        <p:nvGraphicFramePr>
          <p:cNvPr id="14342" name="Object 6"/>
          <p:cNvGraphicFramePr>
            <a:graphicFrameLocks noChangeAspect="1"/>
          </p:cNvGraphicFramePr>
          <p:nvPr>
            <p:ph sz="half" idx="2"/>
          </p:nvPr>
        </p:nvGraphicFramePr>
        <p:xfrm>
          <a:off x="2362200" y="1905000"/>
          <a:ext cx="4038600" cy="617538"/>
        </p:xfrm>
        <a:graphic>
          <a:graphicData uri="http://schemas.openxmlformats.org/presentationml/2006/ole">
            <p:oleObj spid="_x0000_s403458" name="Bitmap Image" r:id="rId3" imgW="5923810" imgH="905001" progId="PBrush">
              <p:embed/>
            </p:oleObj>
          </a:graphicData>
        </a:graphic>
      </p:graphicFrame>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t>Galaxy Rotation</a:t>
            </a:r>
          </a:p>
        </p:txBody>
      </p:sp>
      <p:sp>
        <p:nvSpPr>
          <p:cNvPr id="80899" name="Rectangle 3"/>
          <p:cNvSpPr>
            <a:spLocks noGrp="1" noChangeArrowheads="1"/>
          </p:cNvSpPr>
          <p:nvPr>
            <p:ph type="body" idx="1"/>
          </p:nvPr>
        </p:nvSpPr>
        <p:spPr>
          <a:xfrm>
            <a:off x="395536" y="1981200"/>
            <a:ext cx="4267200" cy="4876800"/>
          </a:xfrm>
        </p:spPr>
        <p:txBody>
          <a:bodyPr/>
          <a:lstStyle/>
          <a:p>
            <a:r>
              <a:rPr lang="en-US" dirty="0"/>
              <a:t>Objects in the disk, orbit in the disk.</a:t>
            </a:r>
          </a:p>
          <a:p>
            <a:r>
              <a:rPr lang="en-US" dirty="0" err="1"/>
              <a:t>Kepler’s</a:t>
            </a:r>
            <a:r>
              <a:rPr lang="en-US" dirty="0"/>
              <a:t> Third Law gives the total mass in orbits</a:t>
            </a:r>
            <a:r>
              <a:rPr lang="en-US" dirty="0" smtClean="0"/>
              <a:t>.</a:t>
            </a:r>
            <a:r>
              <a:rPr lang="en-GB" b="1" dirty="0" smtClean="0"/>
              <a:t> </a:t>
            </a:r>
          </a:p>
          <a:p>
            <a:endParaRPr lang="en-GB" sz="1400" b="1" dirty="0" smtClean="0"/>
          </a:p>
          <a:p>
            <a:endParaRPr lang="en-GB" sz="1400" b="1" dirty="0" smtClean="0"/>
          </a:p>
          <a:p>
            <a:endParaRPr lang="en-GB" sz="1400" b="1" dirty="0" smtClean="0"/>
          </a:p>
          <a:p>
            <a:endParaRPr lang="en-GB" sz="1400" b="1" dirty="0" smtClean="0"/>
          </a:p>
          <a:p>
            <a:endParaRPr lang="en-GB" sz="1400" b="1" dirty="0" smtClean="0"/>
          </a:p>
          <a:p>
            <a:r>
              <a:rPr lang="en-GB" sz="1400" b="1" dirty="0" smtClean="0"/>
              <a:t>Basically, it states that the square of the time of one orbital period (T</a:t>
            </a:r>
            <a:r>
              <a:rPr lang="en-GB" sz="1400" b="1" baseline="30000" dirty="0" smtClean="0"/>
              <a:t>2</a:t>
            </a:r>
            <a:r>
              <a:rPr lang="en-GB" sz="1400" b="1" dirty="0" smtClean="0"/>
              <a:t>) is equal to the cube of its average orbital radius (R</a:t>
            </a:r>
            <a:r>
              <a:rPr lang="en-GB" sz="1400" b="1" baseline="30000" dirty="0" smtClean="0"/>
              <a:t>3</a:t>
            </a:r>
            <a:r>
              <a:rPr lang="en-GB" sz="1400" b="1" dirty="0" smtClean="0"/>
              <a:t>).    (1 AU = 150,000,000 km) </a:t>
            </a:r>
            <a:endParaRPr lang="en-GB" b="1" dirty="0" smtClean="0"/>
          </a:p>
          <a:p>
            <a:endParaRPr lang="en-US" dirty="0"/>
          </a:p>
        </p:txBody>
      </p:sp>
      <p:pic>
        <p:nvPicPr>
          <p:cNvPr id="80900" name="Picture 4" descr="AAAKLBK0"/>
          <p:cNvPicPr>
            <a:picLocks noChangeAspect="1" noChangeArrowheads="1"/>
          </p:cNvPicPr>
          <p:nvPr/>
        </p:nvPicPr>
        <p:blipFill>
          <a:blip r:embed="rId3" cstate="print"/>
          <a:srcRect/>
          <a:stretch>
            <a:fillRect/>
          </a:stretch>
        </p:blipFill>
        <p:spPr bwMode="auto">
          <a:xfrm>
            <a:off x="4991100" y="1988840"/>
            <a:ext cx="4152900" cy="4165600"/>
          </a:xfrm>
          <a:prstGeom prst="rect">
            <a:avLst/>
          </a:prstGeom>
          <a:noFill/>
        </p:spPr>
      </p:pic>
      <p:graphicFrame>
        <p:nvGraphicFramePr>
          <p:cNvPr id="100352" name="Object 0"/>
          <p:cNvGraphicFramePr>
            <a:graphicFrameLocks noChangeAspect="1"/>
          </p:cNvGraphicFramePr>
          <p:nvPr/>
        </p:nvGraphicFramePr>
        <p:xfrm>
          <a:off x="323528" y="4653136"/>
          <a:ext cx="4365625" cy="890588"/>
        </p:xfrm>
        <a:graphic>
          <a:graphicData uri="http://schemas.openxmlformats.org/presentationml/2006/ole">
            <p:oleObj spid="_x0000_s404482" name="Equation" r:id="rId4" imgW="2057400" imgH="419040" progId="Equation.3">
              <p:embed/>
            </p:oleObj>
          </a:graphicData>
        </a:graphic>
      </p:graphicFrame>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24" name="Picture 1036" descr="ngc3184_kelly_henden_big"/>
          <p:cNvPicPr>
            <a:picLocks noChangeAspect="1" noChangeArrowheads="1"/>
          </p:cNvPicPr>
          <p:nvPr/>
        </p:nvPicPr>
        <p:blipFill>
          <a:blip r:embed="rId2" cstate="print"/>
          <a:srcRect/>
          <a:stretch>
            <a:fillRect/>
          </a:stretch>
        </p:blipFill>
        <p:spPr bwMode="auto">
          <a:xfrm>
            <a:off x="2590800" y="2286000"/>
            <a:ext cx="4419600" cy="4413250"/>
          </a:xfrm>
          <a:prstGeom prst="rect">
            <a:avLst/>
          </a:prstGeom>
          <a:noFill/>
        </p:spPr>
      </p:pic>
      <p:sp>
        <p:nvSpPr>
          <p:cNvPr id="90114" name="Rectangle 1026"/>
          <p:cNvSpPr>
            <a:spLocks noGrp="1" noChangeArrowheads="1"/>
          </p:cNvSpPr>
          <p:nvPr>
            <p:ph type="title"/>
          </p:nvPr>
        </p:nvSpPr>
        <p:spPr>
          <a:xfrm>
            <a:off x="1350963" y="-171400"/>
            <a:ext cx="7793037" cy="1462087"/>
          </a:xfrm>
        </p:spPr>
        <p:txBody>
          <a:bodyPr/>
          <a:lstStyle/>
          <a:p>
            <a:r>
              <a:rPr lang="en-US" dirty="0"/>
              <a:t>Distributed Mass</a:t>
            </a:r>
          </a:p>
        </p:txBody>
      </p:sp>
      <p:sp>
        <p:nvSpPr>
          <p:cNvPr id="90115" name="Rectangle 1027"/>
          <p:cNvSpPr>
            <a:spLocks noGrp="1" noChangeArrowheads="1"/>
          </p:cNvSpPr>
          <p:nvPr>
            <p:ph type="body" idx="1"/>
          </p:nvPr>
        </p:nvSpPr>
        <p:spPr>
          <a:xfrm>
            <a:off x="685800" y="1295400"/>
            <a:ext cx="7772400" cy="4572000"/>
          </a:xfrm>
        </p:spPr>
        <p:txBody>
          <a:bodyPr/>
          <a:lstStyle/>
          <a:p>
            <a:r>
              <a:rPr lang="en-US" dirty="0"/>
              <a:t>In </a:t>
            </a:r>
            <a:r>
              <a:rPr lang="en-US" dirty="0" err="1"/>
              <a:t>Kepler’s</a:t>
            </a:r>
            <a:r>
              <a:rPr lang="en-US" dirty="0"/>
              <a:t> Law, the total mass is the mass “inside” the orbit.</a:t>
            </a:r>
          </a:p>
        </p:txBody>
      </p:sp>
      <p:grpSp>
        <p:nvGrpSpPr>
          <p:cNvPr id="2" name="Group 1043"/>
          <p:cNvGrpSpPr>
            <a:grpSpLocks/>
          </p:cNvGrpSpPr>
          <p:nvPr/>
        </p:nvGrpSpPr>
        <p:grpSpPr bwMode="auto">
          <a:xfrm>
            <a:off x="4343400" y="3886200"/>
            <a:ext cx="1066800" cy="1143000"/>
            <a:chOff x="2736" y="2448"/>
            <a:chExt cx="672" cy="720"/>
          </a:xfrm>
        </p:grpSpPr>
        <p:sp>
          <p:nvSpPr>
            <p:cNvPr id="90121" name="Oval 1033" descr="Wide upward diagonal"/>
            <p:cNvSpPr>
              <a:spLocks noChangeArrowheads="1"/>
            </p:cNvSpPr>
            <p:nvPr/>
          </p:nvSpPr>
          <p:spPr bwMode="auto">
            <a:xfrm>
              <a:off x="2736" y="2496"/>
              <a:ext cx="672" cy="672"/>
            </a:xfrm>
            <a:prstGeom prst="ellipse">
              <a:avLst/>
            </a:prstGeom>
            <a:noFill/>
            <a:ln w="28575">
              <a:solidFill>
                <a:schemeClr val="accent1"/>
              </a:solidFill>
              <a:round/>
              <a:headEnd/>
              <a:tailEnd/>
            </a:ln>
            <a:effectLst/>
          </p:spPr>
          <p:txBody>
            <a:bodyPr wrap="none" anchor="ctr"/>
            <a:lstStyle/>
            <a:p>
              <a:endParaRPr lang="en-GB"/>
            </a:p>
          </p:txBody>
        </p:sp>
        <p:sp>
          <p:nvSpPr>
            <p:cNvPr id="90120" name="Oval 1032"/>
            <p:cNvSpPr>
              <a:spLocks noChangeArrowheads="1"/>
            </p:cNvSpPr>
            <p:nvPr/>
          </p:nvSpPr>
          <p:spPr bwMode="auto">
            <a:xfrm>
              <a:off x="2976" y="2448"/>
              <a:ext cx="144" cy="144"/>
            </a:xfrm>
            <a:prstGeom prst="ellipse">
              <a:avLst/>
            </a:prstGeom>
            <a:solidFill>
              <a:schemeClr val="accent1"/>
            </a:solidFill>
            <a:ln w="9525">
              <a:solidFill>
                <a:schemeClr val="tx1"/>
              </a:solidFill>
              <a:round/>
              <a:headEnd/>
              <a:tailEnd/>
            </a:ln>
            <a:effectLst/>
          </p:spPr>
          <p:txBody>
            <a:bodyPr wrap="none" anchor="ctr"/>
            <a:lstStyle/>
            <a:p>
              <a:endParaRPr lang="en-GB"/>
            </a:p>
          </p:txBody>
        </p:sp>
      </p:grpSp>
      <p:grpSp>
        <p:nvGrpSpPr>
          <p:cNvPr id="3" name="Group 1046"/>
          <p:cNvGrpSpPr>
            <a:grpSpLocks/>
          </p:cNvGrpSpPr>
          <p:nvPr/>
        </p:nvGrpSpPr>
        <p:grpSpPr bwMode="auto">
          <a:xfrm>
            <a:off x="3048000" y="2667000"/>
            <a:ext cx="3657600" cy="3657600"/>
            <a:chOff x="1920" y="1680"/>
            <a:chExt cx="2304" cy="2304"/>
          </a:xfrm>
        </p:grpSpPr>
        <p:sp>
          <p:nvSpPr>
            <p:cNvPr id="90123" name="Oval 1035" descr="Wide upward diagonal"/>
            <p:cNvSpPr>
              <a:spLocks noChangeArrowheads="1"/>
            </p:cNvSpPr>
            <p:nvPr/>
          </p:nvSpPr>
          <p:spPr bwMode="auto">
            <a:xfrm>
              <a:off x="1920" y="1680"/>
              <a:ext cx="2304" cy="2304"/>
            </a:xfrm>
            <a:prstGeom prst="ellipse">
              <a:avLst/>
            </a:prstGeom>
            <a:noFill/>
            <a:ln w="28575">
              <a:solidFill>
                <a:schemeClr val="hlink"/>
              </a:solidFill>
              <a:round/>
              <a:headEnd/>
              <a:tailEnd/>
            </a:ln>
            <a:effectLst/>
          </p:spPr>
          <p:txBody>
            <a:bodyPr wrap="none" anchor="ctr"/>
            <a:lstStyle/>
            <a:p>
              <a:endParaRPr lang="en-GB"/>
            </a:p>
          </p:txBody>
        </p:sp>
        <p:sp>
          <p:nvSpPr>
            <p:cNvPr id="90122" name="Oval 1034"/>
            <p:cNvSpPr>
              <a:spLocks noChangeArrowheads="1"/>
            </p:cNvSpPr>
            <p:nvPr/>
          </p:nvSpPr>
          <p:spPr bwMode="auto">
            <a:xfrm>
              <a:off x="3984" y="3360"/>
              <a:ext cx="144" cy="144"/>
            </a:xfrm>
            <a:prstGeom prst="ellipse">
              <a:avLst/>
            </a:prstGeom>
            <a:solidFill>
              <a:schemeClr val="hlink"/>
            </a:solidFill>
            <a:ln w="9525">
              <a:solidFill>
                <a:schemeClr val="tx1"/>
              </a:solidFill>
              <a:round/>
              <a:headEnd/>
              <a:tailEnd/>
            </a:ln>
            <a:effectLst/>
          </p:spPr>
          <p:txBody>
            <a:bodyPr wrap="none" anchor="ctr"/>
            <a:lstStyle/>
            <a:p>
              <a:endParaRPr lang="en-GB"/>
            </a:p>
          </p:txBody>
        </p:sp>
      </p:grpSp>
      <p:grpSp>
        <p:nvGrpSpPr>
          <p:cNvPr id="4" name="Group 1044"/>
          <p:cNvGrpSpPr>
            <a:grpSpLocks/>
          </p:cNvGrpSpPr>
          <p:nvPr/>
        </p:nvGrpSpPr>
        <p:grpSpPr bwMode="auto">
          <a:xfrm>
            <a:off x="4114800" y="3733800"/>
            <a:ext cx="1524000" cy="1524000"/>
            <a:chOff x="2592" y="2352"/>
            <a:chExt cx="960" cy="960"/>
          </a:xfrm>
        </p:grpSpPr>
        <p:sp>
          <p:nvSpPr>
            <p:cNvPr id="90125" name="Oval 1037" descr="Wide upward diagonal"/>
            <p:cNvSpPr>
              <a:spLocks noChangeArrowheads="1"/>
            </p:cNvSpPr>
            <p:nvPr/>
          </p:nvSpPr>
          <p:spPr bwMode="auto">
            <a:xfrm>
              <a:off x="2592" y="2352"/>
              <a:ext cx="960" cy="960"/>
            </a:xfrm>
            <a:prstGeom prst="ellipse">
              <a:avLst/>
            </a:prstGeom>
            <a:noFill/>
            <a:ln w="28575">
              <a:solidFill>
                <a:srgbClr val="FFFF00"/>
              </a:solidFill>
              <a:round/>
              <a:headEnd/>
              <a:tailEnd/>
            </a:ln>
            <a:effectLst/>
          </p:spPr>
          <p:txBody>
            <a:bodyPr wrap="none" anchor="ctr"/>
            <a:lstStyle/>
            <a:p>
              <a:endParaRPr lang="en-GB"/>
            </a:p>
          </p:txBody>
        </p:sp>
        <p:sp>
          <p:nvSpPr>
            <p:cNvPr id="90126" name="Oval 1038"/>
            <p:cNvSpPr>
              <a:spLocks noChangeArrowheads="1"/>
            </p:cNvSpPr>
            <p:nvPr/>
          </p:nvSpPr>
          <p:spPr bwMode="auto">
            <a:xfrm>
              <a:off x="3360" y="2448"/>
              <a:ext cx="144" cy="144"/>
            </a:xfrm>
            <a:prstGeom prst="ellipse">
              <a:avLst/>
            </a:prstGeom>
            <a:solidFill>
              <a:srgbClr val="FFFF00"/>
            </a:solidFill>
            <a:ln w="9525">
              <a:solidFill>
                <a:schemeClr val="tx1"/>
              </a:solidFill>
              <a:round/>
              <a:headEnd/>
              <a:tailEnd/>
            </a:ln>
            <a:effectLst/>
          </p:spPr>
          <p:txBody>
            <a:bodyPr wrap="none" anchor="ctr"/>
            <a:lstStyle/>
            <a:p>
              <a:endParaRPr lang="en-GB"/>
            </a:p>
          </p:txBody>
        </p:sp>
      </p:grpSp>
      <p:grpSp>
        <p:nvGrpSpPr>
          <p:cNvPr id="5" name="Group 1045"/>
          <p:cNvGrpSpPr>
            <a:grpSpLocks/>
          </p:cNvGrpSpPr>
          <p:nvPr/>
        </p:nvGrpSpPr>
        <p:grpSpPr bwMode="auto">
          <a:xfrm>
            <a:off x="3740150" y="3276600"/>
            <a:ext cx="2355850" cy="2362200"/>
            <a:chOff x="2356" y="2064"/>
            <a:chExt cx="1484" cy="1488"/>
          </a:xfrm>
        </p:grpSpPr>
        <p:sp>
          <p:nvSpPr>
            <p:cNvPr id="90127" name="Oval 1039" descr="Wide upward diagonal"/>
            <p:cNvSpPr>
              <a:spLocks noChangeArrowheads="1"/>
            </p:cNvSpPr>
            <p:nvPr/>
          </p:nvSpPr>
          <p:spPr bwMode="auto">
            <a:xfrm>
              <a:off x="2356" y="2064"/>
              <a:ext cx="1436" cy="1488"/>
            </a:xfrm>
            <a:prstGeom prst="ellipse">
              <a:avLst/>
            </a:prstGeom>
            <a:noFill/>
            <a:ln w="28575">
              <a:solidFill>
                <a:srgbClr val="FF9900"/>
              </a:solidFill>
              <a:round/>
              <a:headEnd/>
              <a:tailEnd/>
            </a:ln>
            <a:effectLst/>
          </p:spPr>
          <p:txBody>
            <a:bodyPr wrap="none" anchor="ctr"/>
            <a:lstStyle/>
            <a:p>
              <a:endParaRPr lang="en-GB"/>
            </a:p>
          </p:txBody>
        </p:sp>
        <p:sp>
          <p:nvSpPr>
            <p:cNvPr id="90128" name="Oval 1040"/>
            <p:cNvSpPr>
              <a:spLocks noChangeArrowheads="1"/>
            </p:cNvSpPr>
            <p:nvPr/>
          </p:nvSpPr>
          <p:spPr bwMode="auto">
            <a:xfrm>
              <a:off x="3696" y="2880"/>
              <a:ext cx="144" cy="144"/>
            </a:xfrm>
            <a:prstGeom prst="ellipse">
              <a:avLst/>
            </a:prstGeom>
            <a:solidFill>
              <a:srgbClr val="FF9900"/>
            </a:solidFill>
            <a:ln w="9525">
              <a:solidFill>
                <a:schemeClr val="tx1"/>
              </a:solidFill>
              <a:round/>
              <a:headEnd/>
              <a:tailEnd/>
            </a:ln>
            <a:effectLst/>
          </p:spPr>
          <p:txBody>
            <a:bodyPr wrap="none" anchor="ctr"/>
            <a:lstStyle/>
            <a:p>
              <a:endParaRPr lang="en-GB"/>
            </a:p>
          </p:txBody>
        </p:sp>
      </p:grpSp>
      <p:grpSp>
        <p:nvGrpSpPr>
          <p:cNvPr id="6" name="Group 1047"/>
          <p:cNvGrpSpPr>
            <a:grpSpLocks/>
          </p:cNvGrpSpPr>
          <p:nvPr/>
        </p:nvGrpSpPr>
        <p:grpSpPr bwMode="auto">
          <a:xfrm>
            <a:off x="2514600" y="2133600"/>
            <a:ext cx="4724400" cy="4724400"/>
            <a:chOff x="1584" y="1344"/>
            <a:chExt cx="2976" cy="2976"/>
          </a:xfrm>
        </p:grpSpPr>
        <p:sp>
          <p:nvSpPr>
            <p:cNvPr id="90129" name="Oval 1041" descr="Wide upward diagonal"/>
            <p:cNvSpPr>
              <a:spLocks noChangeArrowheads="1"/>
            </p:cNvSpPr>
            <p:nvPr/>
          </p:nvSpPr>
          <p:spPr bwMode="auto">
            <a:xfrm>
              <a:off x="1584" y="1344"/>
              <a:ext cx="2976" cy="2976"/>
            </a:xfrm>
            <a:prstGeom prst="ellipse">
              <a:avLst/>
            </a:prstGeom>
            <a:noFill/>
            <a:ln w="28575">
              <a:solidFill>
                <a:srgbClr val="FF0000"/>
              </a:solidFill>
              <a:round/>
              <a:headEnd/>
              <a:tailEnd/>
            </a:ln>
            <a:effectLst/>
          </p:spPr>
          <p:txBody>
            <a:bodyPr wrap="none" anchor="ctr"/>
            <a:lstStyle/>
            <a:p>
              <a:endParaRPr lang="en-GB"/>
            </a:p>
          </p:txBody>
        </p:sp>
        <p:sp>
          <p:nvSpPr>
            <p:cNvPr id="90130" name="Oval 1042"/>
            <p:cNvSpPr>
              <a:spLocks noChangeArrowheads="1"/>
            </p:cNvSpPr>
            <p:nvPr/>
          </p:nvSpPr>
          <p:spPr bwMode="auto">
            <a:xfrm>
              <a:off x="3840" y="3984"/>
              <a:ext cx="144" cy="144"/>
            </a:xfrm>
            <a:prstGeom prst="ellipse">
              <a:avLst/>
            </a:prstGeom>
            <a:solidFill>
              <a:srgbClr val="FF0000"/>
            </a:solidFill>
            <a:ln w="9525">
              <a:solidFill>
                <a:srgbClr val="FF0000"/>
              </a:solidFill>
              <a:round/>
              <a:headEnd/>
              <a:tailEnd/>
            </a:ln>
            <a:effectLst/>
          </p:spPr>
          <p:txBody>
            <a:bodyPr wrap="none" anchor="ctr"/>
            <a:lstStyle/>
            <a:p>
              <a:endParaRPr lang="en-GB"/>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026"/>
          <p:cNvSpPr>
            <a:spLocks noGrp="1" noChangeArrowheads="1"/>
          </p:cNvSpPr>
          <p:nvPr>
            <p:ph type="title"/>
          </p:nvPr>
        </p:nvSpPr>
        <p:spPr/>
        <p:txBody>
          <a:bodyPr/>
          <a:lstStyle/>
          <a:p>
            <a:r>
              <a:rPr lang="en-US"/>
              <a:t>What should we expect?</a:t>
            </a:r>
          </a:p>
        </p:txBody>
      </p:sp>
      <p:sp>
        <p:nvSpPr>
          <p:cNvPr id="88067" name="Rectangle 1027"/>
          <p:cNvSpPr>
            <a:spLocks noGrp="1" noChangeArrowheads="1"/>
          </p:cNvSpPr>
          <p:nvPr>
            <p:ph type="body" idx="1"/>
          </p:nvPr>
        </p:nvSpPr>
        <p:spPr>
          <a:xfrm>
            <a:off x="304800" y="1524000"/>
            <a:ext cx="7772400" cy="4572000"/>
          </a:xfrm>
        </p:spPr>
        <p:txBody>
          <a:bodyPr/>
          <a:lstStyle/>
          <a:p>
            <a:r>
              <a:rPr lang="en-US"/>
              <a:t>Solar System:</a:t>
            </a:r>
          </a:p>
        </p:txBody>
      </p:sp>
      <p:graphicFrame>
        <p:nvGraphicFramePr>
          <p:cNvPr id="88269" name="Group 1229"/>
          <p:cNvGraphicFramePr>
            <a:graphicFrameLocks noGrp="1"/>
          </p:cNvGraphicFramePr>
          <p:nvPr/>
        </p:nvGraphicFramePr>
        <p:xfrm>
          <a:off x="533400" y="2209800"/>
          <a:ext cx="5562600" cy="4040823"/>
        </p:xfrm>
        <a:graphic>
          <a:graphicData uri="http://schemas.openxmlformats.org/drawingml/2006/table">
            <a:tbl>
              <a:tblPr/>
              <a:tblGrid>
                <a:gridCol w="1524000"/>
                <a:gridCol w="2184400"/>
                <a:gridCol w="1854200"/>
              </a:tblGrid>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accent2"/>
                          </a:solidFill>
                          <a:effectLst/>
                          <a:latin typeface="Palatino" pitchFamily="44" charset="0"/>
                        </a:rPr>
                        <a:t>Planet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accent2"/>
                          </a:solidFill>
                          <a:effectLst/>
                          <a:latin typeface="Palatino" pitchFamily="44" charset="0"/>
                        </a:rPr>
                        <a:t>Separation (AU)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accent2"/>
                          </a:solidFill>
                          <a:effectLst/>
                          <a:latin typeface="Palatino" pitchFamily="44" charset="0"/>
                        </a:rPr>
                        <a:t>Velocity (km/s)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779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accent2"/>
                          </a:solidFill>
                          <a:effectLst/>
                          <a:latin typeface="Palatino" pitchFamily="44" charset="0"/>
                        </a:rPr>
                        <a:t>Mercury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accent2"/>
                          </a:solidFill>
                          <a:effectLst/>
                          <a:latin typeface="Palatino" pitchFamily="44" charset="0"/>
                        </a:rPr>
                        <a:t>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accent2"/>
                          </a:solidFill>
                          <a:effectLst/>
                          <a:latin typeface="Palatino" pitchFamily="44" charset="0"/>
                        </a:rPr>
                        <a:t>48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accent2"/>
                          </a:solidFill>
                          <a:effectLst/>
                          <a:latin typeface="Palatino" pitchFamily="44" charset="0"/>
                        </a:rPr>
                        <a:t>Earth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accent2"/>
                          </a:solidFill>
                          <a:effectLst/>
                          <a:latin typeface="Palatino" pitchFamily="4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accent2"/>
                          </a:solidFill>
                          <a:effectLst/>
                          <a:latin typeface="Palatino" pitchFamily="44" charset="0"/>
                        </a:rPr>
                        <a:t>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accent2"/>
                          </a:solidFill>
                          <a:effectLst/>
                          <a:latin typeface="Palatino" pitchFamily="44" charset="0"/>
                        </a:rPr>
                        <a:t>Saturn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accent2"/>
                          </a:solidFill>
                          <a:effectLst/>
                          <a:latin typeface="Palatino" pitchFamily="44"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accent2"/>
                          </a:solidFill>
                          <a:effectLst/>
                          <a:latin typeface="Palatino" pitchFamily="44"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accent2"/>
                          </a:solidFill>
                          <a:effectLst/>
                          <a:latin typeface="Palatino" pitchFamily="44" charset="0"/>
                        </a:rPr>
                        <a:t>Pluto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accent2"/>
                          </a:solidFill>
                          <a:effectLst/>
                          <a:latin typeface="Palatino" pitchFamily="44"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accent2"/>
                          </a:solidFill>
                          <a:effectLst/>
                          <a:latin typeface="Palatino" pitchFamily="44"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grpSp>
        <p:nvGrpSpPr>
          <p:cNvPr id="2" name="Group 1247"/>
          <p:cNvGrpSpPr>
            <a:grpSpLocks/>
          </p:cNvGrpSpPr>
          <p:nvPr/>
        </p:nvGrpSpPr>
        <p:grpSpPr bwMode="auto">
          <a:xfrm>
            <a:off x="3276600" y="1371600"/>
            <a:ext cx="5486400" cy="4397375"/>
            <a:chOff x="2064" y="864"/>
            <a:chExt cx="3456" cy="2770"/>
          </a:xfrm>
        </p:grpSpPr>
        <p:pic>
          <p:nvPicPr>
            <p:cNvPr id="88270" name="Picture 1230" descr="m51_hst"/>
            <p:cNvPicPr>
              <a:picLocks noChangeAspect="1" noChangeArrowheads="1"/>
            </p:cNvPicPr>
            <p:nvPr/>
          </p:nvPicPr>
          <p:blipFill>
            <a:blip r:embed="rId2" cstate="print"/>
            <a:srcRect/>
            <a:stretch>
              <a:fillRect/>
            </a:stretch>
          </p:blipFill>
          <p:spPr bwMode="auto">
            <a:xfrm>
              <a:off x="2064" y="864"/>
              <a:ext cx="3456" cy="2770"/>
            </a:xfrm>
            <a:prstGeom prst="rect">
              <a:avLst/>
            </a:prstGeom>
            <a:noFill/>
            <a:ln w="9525">
              <a:solidFill>
                <a:schemeClr val="hlink"/>
              </a:solidFill>
              <a:miter lim="800000"/>
              <a:headEnd/>
              <a:tailEnd/>
            </a:ln>
          </p:spPr>
        </p:pic>
        <p:sp>
          <p:nvSpPr>
            <p:cNvPr id="88283" name="Text Box 1243"/>
            <p:cNvSpPr txBox="1">
              <a:spLocks noChangeArrowheads="1"/>
            </p:cNvSpPr>
            <p:nvPr/>
          </p:nvSpPr>
          <p:spPr bwMode="auto">
            <a:xfrm>
              <a:off x="3744" y="2044"/>
              <a:ext cx="280" cy="404"/>
            </a:xfrm>
            <a:prstGeom prst="rect">
              <a:avLst/>
            </a:prstGeom>
            <a:noFill/>
            <a:ln w="9525">
              <a:noFill/>
              <a:miter lim="800000"/>
              <a:headEnd/>
              <a:tailEnd/>
            </a:ln>
            <a:effectLst/>
          </p:spPr>
          <p:txBody>
            <a:bodyPr wrap="none">
              <a:spAutoFit/>
            </a:bodyPr>
            <a:lstStyle/>
            <a:p>
              <a:r>
                <a:rPr lang="en-US" sz="3600" b="1">
                  <a:solidFill>
                    <a:schemeClr val="accent1"/>
                  </a:solidFill>
                </a:rPr>
                <a:t>+</a:t>
              </a:r>
            </a:p>
          </p:txBody>
        </p:sp>
      </p:grpSp>
      <p:grpSp>
        <p:nvGrpSpPr>
          <p:cNvPr id="3" name="Group 1244"/>
          <p:cNvGrpSpPr>
            <a:grpSpLocks/>
          </p:cNvGrpSpPr>
          <p:nvPr/>
        </p:nvGrpSpPr>
        <p:grpSpPr bwMode="auto">
          <a:xfrm>
            <a:off x="6781800" y="2895600"/>
            <a:ext cx="304800" cy="838200"/>
            <a:chOff x="4272" y="1824"/>
            <a:chExt cx="192" cy="528"/>
          </a:xfrm>
        </p:grpSpPr>
        <p:sp>
          <p:nvSpPr>
            <p:cNvPr id="88274" name="Line 1234"/>
            <p:cNvSpPr>
              <a:spLocks noChangeShapeType="1"/>
            </p:cNvSpPr>
            <p:nvPr/>
          </p:nvSpPr>
          <p:spPr bwMode="auto">
            <a:xfrm flipV="1">
              <a:off x="4368" y="1824"/>
              <a:ext cx="0" cy="384"/>
            </a:xfrm>
            <a:prstGeom prst="line">
              <a:avLst/>
            </a:prstGeom>
            <a:noFill/>
            <a:ln w="28575">
              <a:solidFill>
                <a:srgbClr val="FF0000"/>
              </a:solidFill>
              <a:round/>
              <a:headEnd/>
              <a:tailEnd type="triangle" w="med" len="med"/>
            </a:ln>
            <a:effectLst/>
          </p:spPr>
          <p:txBody>
            <a:bodyPr/>
            <a:lstStyle/>
            <a:p>
              <a:endParaRPr lang="en-GB"/>
            </a:p>
          </p:txBody>
        </p:sp>
        <p:sp>
          <p:nvSpPr>
            <p:cNvPr id="88271" name="Oval 1231"/>
            <p:cNvSpPr>
              <a:spLocks noChangeArrowheads="1"/>
            </p:cNvSpPr>
            <p:nvPr/>
          </p:nvSpPr>
          <p:spPr bwMode="auto">
            <a:xfrm>
              <a:off x="4272" y="2160"/>
              <a:ext cx="192" cy="192"/>
            </a:xfrm>
            <a:prstGeom prst="ellipse">
              <a:avLst/>
            </a:prstGeom>
            <a:solidFill>
              <a:srgbClr val="FFCCFF"/>
            </a:solidFill>
            <a:ln w="9525">
              <a:solidFill>
                <a:srgbClr val="FF0000"/>
              </a:solidFill>
              <a:round/>
              <a:headEnd/>
              <a:tailEnd/>
            </a:ln>
            <a:effectLst/>
          </p:spPr>
          <p:txBody>
            <a:bodyPr wrap="none" anchor="ctr"/>
            <a:lstStyle/>
            <a:p>
              <a:endParaRPr lang="en-GB"/>
            </a:p>
          </p:txBody>
        </p:sp>
      </p:grpSp>
      <p:grpSp>
        <p:nvGrpSpPr>
          <p:cNvPr id="4" name="Group 1245"/>
          <p:cNvGrpSpPr>
            <a:grpSpLocks/>
          </p:cNvGrpSpPr>
          <p:nvPr/>
        </p:nvGrpSpPr>
        <p:grpSpPr bwMode="auto">
          <a:xfrm>
            <a:off x="7467600" y="3124200"/>
            <a:ext cx="304800" cy="609600"/>
            <a:chOff x="4704" y="1968"/>
            <a:chExt cx="192" cy="384"/>
          </a:xfrm>
        </p:grpSpPr>
        <p:sp>
          <p:nvSpPr>
            <p:cNvPr id="88278" name="Line 1238"/>
            <p:cNvSpPr>
              <a:spLocks noChangeShapeType="1"/>
            </p:cNvSpPr>
            <p:nvPr/>
          </p:nvSpPr>
          <p:spPr bwMode="auto">
            <a:xfrm flipV="1">
              <a:off x="4800" y="1968"/>
              <a:ext cx="0" cy="240"/>
            </a:xfrm>
            <a:prstGeom prst="line">
              <a:avLst/>
            </a:prstGeom>
            <a:noFill/>
            <a:ln w="28575">
              <a:solidFill>
                <a:schemeClr val="accent2"/>
              </a:solidFill>
              <a:round/>
              <a:headEnd/>
              <a:tailEnd type="triangle" w="med" len="med"/>
            </a:ln>
            <a:effectLst/>
          </p:spPr>
          <p:txBody>
            <a:bodyPr/>
            <a:lstStyle/>
            <a:p>
              <a:endParaRPr lang="en-GB"/>
            </a:p>
          </p:txBody>
        </p:sp>
        <p:sp>
          <p:nvSpPr>
            <p:cNvPr id="88279" name="Oval 1239"/>
            <p:cNvSpPr>
              <a:spLocks noChangeArrowheads="1"/>
            </p:cNvSpPr>
            <p:nvPr/>
          </p:nvSpPr>
          <p:spPr bwMode="auto">
            <a:xfrm>
              <a:off x="4704" y="2160"/>
              <a:ext cx="192" cy="192"/>
            </a:xfrm>
            <a:prstGeom prst="ellipse">
              <a:avLst/>
            </a:prstGeom>
            <a:solidFill>
              <a:schemeClr val="hlink"/>
            </a:solidFill>
            <a:ln w="9525">
              <a:solidFill>
                <a:schemeClr val="accent2"/>
              </a:solidFill>
              <a:round/>
              <a:headEnd/>
              <a:tailEnd/>
            </a:ln>
            <a:effectLst/>
          </p:spPr>
          <p:txBody>
            <a:bodyPr wrap="none" anchor="ctr"/>
            <a:lstStyle/>
            <a:p>
              <a:endParaRPr lang="en-GB"/>
            </a:p>
          </p:txBody>
        </p:sp>
      </p:grpSp>
      <p:grpSp>
        <p:nvGrpSpPr>
          <p:cNvPr id="5" name="Group 1246"/>
          <p:cNvGrpSpPr>
            <a:grpSpLocks/>
          </p:cNvGrpSpPr>
          <p:nvPr/>
        </p:nvGrpSpPr>
        <p:grpSpPr bwMode="auto">
          <a:xfrm>
            <a:off x="8229600" y="3276600"/>
            <a:ext cx="304800" cy="457200"/>
            <a:chOff x="5184" y="2064"/>
            <a:chExt cx="192" cy="288"/>
          </a:xfrm>
        </p:grpSpPr>
        <p:sp>
          <p:nvSpPr>
            <p:cNvPr id="88281" name="Line 1241"/>
            <p:cNvSpPr>
              <a:spLocks noChangeShapeType="1"/>
            </p:cNvSpPr>
            <p:nvPr/>
          </p:nvSpPr>
          <p:spPr bwMode="auto">
            <a:xfrm flipV="1">
              <a:off x="5280" y="2064"/>
              <a:ext cx="0" cy="144"/>
            </a:xfrm>
            <a:prstGeom prst="line">
              <a:avLst/>
            </a:prstGeom>
            <a:noFill/>
            <a:ln w="28575">
              <a:solidFill>
                <a:srgbClr val="FF9900"/>
              </a:solidFill>
              <a:round/>
              <a:headEnd/>
              <a:tailEnd type="triangle" w="med" len="med"/>
            </a:ln>
            <a:effectLst/>
          </p:spPr>
          <p:txBody>
            <a:bodyPr/>
            <a:lstStyle/>
            <a:p>
              <a:endParaRPr lang="en-GB"/>
            </a:p>
          </p:txBody>
        </p:sp>
        <p:sp>
          <p:nvSpPr>
            <p:cNvPr id="88282" name="Oval 1242"/>
            <p:cNvSpPr>
              <a:spLocks noChangeArrowheads="1"/>
            </p:cNvSpPr>
            <p:nvPr/>
          </p:nvSpPr>
          <p:spPr bwMode="auto">
            <a:xfrm>
              <a:off x="5184" y="2160"/>
              <a:ext cx="192" cy="192"/>
            </a:xfrm>
            <a:prstGeom prst="ellipse">
              <a:avLst/>
            </a:prstGeom>
            <a:solidFill>
              <a:srgbClr val="FFFF00"/>
            </a:solidFill>
            <a:ln w="9525">
              <a:solidFill>
                <a:srgbClr val="FF9900"/>
              </a:solidFill>
              <a:round/>
              <a:headEnd/>
              <a:tailEnd/>
            </a:ln>
            <a:effectLst/>
          </p:spPr>
          <p:txBody>
            <a:bodyPr wrap="none" anchor="ctr"/>
            <a:lstStyle/>
            <a:p>
              <a:endParaRPr lang="en-GB"/>
            </a:p>
          </p:txBody>
        </p:sp>
      </p:grpSp>
      <p:grpSp>
        <p:nvGrpSpPr>
          <p:cNvPr id="6" name="Group 1255"/>
          <p:cNvGrpSpPr>
            <a:grpSpLocks/>
          </p:cNvGrpSpPr>
          <p:nvPr/>
        </p:nvGrpSpPr>
        <p:grpSpPr bwMode="auto">
          <a:xfrm>
            <a:off x="6108700" y="3886200"/>
            <a:ext cx="2578100" cy="1920875"/>
            <a:chOff x="3848" y="2448"/>
            <a:chExt cx="1624" cy="1210"/>
          </a:xfrm>
        </p:grpSpPr>
        <p:sp>
          <p:nvSpPr>
            <p:cNvPr id="88288" name="Rectangle 1248"/>
            <p:cNvSpPr>
              <a:spLocks noChangeArrowheads="1"/>
            </p:cNvSpPr>
            <p:nvPr/>
          </p:nvSpPr>
          <p:spPr bwMode="auto">
            <a:xfrm>
              <a:off x="3888" y="2448"/>
              <a:ext cx="1584" cy="1152"/>
            </a:xfrm>
            <a:prstGeom prst="rect">
              <a:avLst/>
            </a:prstGeom>
            <a:solidFill>
              <a:schemeClr val="hlink"/>
            </a:solidFill>
            <a:ln w="9525">
              <a:solidFill>
                <a:schemeClr val="tx1"/>
              </a:solidFill>
              <a:miter lim="800000"/>
              <a:headEnd/>
              <a:tailEnd/>
            </a:ln>
            <a:effectLst/>
          </p:spPr>
          <p:txBody>
            <a:bodyPr wrap="none" anchor="ctr"/>
            <a:lstStyle/>
            <a:p>
              <a:pPr algn="ctr"/>
              <a:endParaRPr lang="en-US" b="1">
                <a:solidFill>
                  <a:srgbClr val="FF0000"/>
                </a:solidFill>
              </a:endParaRPr>
            </a:p>
          </p:txBody>
        </p:sp>
        <p:sp>
          <p:nvSpPr>
            <p:cNvPr id="88291" name="Text Box 1251"/>
            <p:cNvSpPr txBox="1">
              <a:spLocks noChangeArrowheads="1"/>
            </p:cNvSpPr>
            <p:nvPr/>
          </p:nvSpPr>
          <p:spPr bwMode="auto">
            <a:xfrm>
              <a:off x="3848" y="2936"/>
              <a:ext cx="232" cy="250"/>
            </a:xfrm>
            <a:prstGeom prst="rect">
              <a:avLst/>
            </a:prstGeom>
            <a:noFill/>
            <a:ln w="9525">
              <a:noFill/>
              <a:miter lim="800000"/>
              <a:headEnd/>
              <a:tailEnd/>
            </a:ln>
            <a:effectLst/>
          </p:spPr>
          <p:txBody>
            <a:bodyPr wrap="none">
              <a:spAutoFit/>
            </a:bodyPr>
            <a:lstStyle/>
            <a:p>
              <a:r>
                <a:rPr lang="en-US" b="1">
                  <a:solidFill>
                    <a:srgbClr val="FF0000"/>
                  </a:solidFill>
                </a:rPr>
                <a:t>V</a:t>
              </a:r>
            </a:p>
          </p:txBody>
        </p:sp>
        <p:sp>
          <p:nvSpPr>
            <p:cNvPr id="88292" name="Text Box 1252"/>
            <p:cNvSpPr txBox="1">
              <a:spLocks noChangeArrowheads="1"/>
            </p:cNvSpPr>
            <p:nvPr/>
          </p:nvSpPr>
          <p:spPr bwMode="auto">
            <a:xfrm>
              <a:off x="4598" y="3408"/>
              <a:ext cx="232" cy="250"/>
            </a:xfrm>
            <a:prstGeom prst="rect">
              <a:avLst/>
            </a:prstGeom>
            <a:noFill/>
            <a:ln w="9525">
              <a:noFill/>
              <a:miter lim="800000"/>
              <a:headEnd/>
              <a:tailEnd/>
            </a:ln>
            <a:effectLst/>
          </p:spPr>
          <p:txBody>
            <a:bodyPr wrap="none">
              <a:spAutoFit/>
            </a:bodyPr>
            <a:lstStyle/>
            <a:p>
              <a:r>
                <a:rPr lang="en-US" b="1">
                  <a:solidFill>
                    <a:srgbClr val="FF0000"/>
                  </a:solidFill>
                </a:rPr>
                <a:t>D</a:t>
              </a:r>
            </a:p>
          </p:txBody>
        </p:sp>
        <p:sp>
          <p:nvSpPr>
            <p:cNvPr id="88294" name="Line 1254"/>
            <p:cNvSpPr>
              <a:spLocks noChangeShapeType="1"/>
            </p:cNvSpPr>
            <p:nvPr/>
          </p:nvSpPr>
          <p:spPr bwMode="auto">
            <a:xfrm>
              <a:off x="4176" y="2832"/>
              <a:ext cx="1200" cy="576"/>
            </a:xfrm>
            <a:prstGeom prst="line">
              <a:avLst/>
            </a:prstGeom>
            <a:noFill/>
            <a:ln w="28575">
              <a:solidFill>
                <a:srgbClr val="FF0000"/>
              </a:solidFill>
              <a:round/>
              <a:headEnd/>
              <a:tailEnd/>
            </a:ln>
            <a:effectLst/>
          </p:spPr>
          <p:txBody>
            <a:bodyPr/>
            <a:lstStyle/>
            <a:p>
              <a:endParaRPr lang="en-GB"/>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img275"/>
          <p:cNvPicPr>
            <a:picLocks noChangeAspect="1" noChangeArrowheads="1"/>
          </p:cNvPicPr>
          <p:nvPr/>
        </p:nvPicPr>
        <p:blipFill>
          <a:blip r:embed="rId2" cstate="print"/>
          <a:srcRect/>
          <a:stretch>
            <a:fillRect/>
          </a:stretch>
        </p:blipFill>
        <p:spPr bwMode="auto">
          <a:xfrm>
            <a:off x="76200" y="1033463"/>
            <a:ext cx="8991600" cy="4681537"/>
          </a:xfrm>
          <a:prstGeom prst="rect">
            <a:avLst/>
          </a:prstGeom>
          <a:noFill/>
        </p:spPr>
      </p:pic>
      <p:pic>
        <p:nvPicPr>
          <p:cNvPr id="87043" name="Picture 3" descr="gal145m1"/>
          <p:cNvPicPr>
            <a:picLocks noChangeAspect="1" noChangeArrowheads="1"/>
          </p:cNvPicPr>
          <p:nvPr/>
        </p:nvPicPr>
        <p:blipFill>
          <a:blip r:embed="rId3" cstate="print"/>
          <a:srcRect l="37456" t="20270" r="21443" b="42982"/>
          <a:stretch>
            <a:fillRect/>
          </a:stretch>
        </p:blipFill>
        <p:spPr bwMode="auto">
          <a:xfrm>
            <a:off x="74613" y="990600"/>
            <a:ext cx="4470400" cy="4724400"/>
          </a:xfrm>
          <a:prstGeom prst="rect">
            <a:avLst/>
          </a:prstGeom>
          <a:noFill/>
          <a:ln w="9525">
            <a:solidFill>
              <a:schemeClr val="bg1"/>
            </a:solidFill>
            <a:miter lim="800000"/>
            <a:headEnd/>
            <a:tailEnd/>
          </a:ln>
        </p:spPr>
      </p:pic>
      <p:sp>
        <p:nvSpPr>
          <p:cNvPr id="87044" name="Text Box 4"/>
          <p:cNvSpPr txBox="1">
            <a:spLocks noChangeArrowheads="1"/>
          </p:cNvSpPr>
          <p:nvPr/>
        </p:nvSpPr>
        <p:spPr bwMode="auto">
          <a:xfrm>
            <a:off x="517525" y="6037263"/>
            <a:ext cx="1873250" cy="396875"/>
          </a:xfrm>
          <a:prstGeom prst="rect">
            <a:avLst/>
          </a:prstGeom>
          <a:noFill/>
          <a:ln w="9525">
            <a:noFill/>
            <a:miter lim="800000"/>
            <a:headEnd/>
            <a:tailEnd/>
          </a:ln>
          <a:effectLst/>
        </p:spPr>
        <p:txBody>
          <a:bodyPr wrap="none">
            <a:spAutoFit/>
          </a:bodyPr>
          <a:lstStyle/>
          <a:p>
            <a:r>
              <a:rPr lang="en-US">
                <a:solidFill>
                  <a:srgbClr val="FFFF00"/>
                </a:solidFill>
              </a:rPr>
              <a:t>M/L ~ 20 – 130!</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7043"/>
                                        </p:tgtEl>
                                        <p:attrNameLst>
                                          <p:attrName>style.visibility</p:attrName>
                                        </p:attrNameLst>
                                      </p:cBhvr>
                                      <p:to>
                                        <p:strVal val="visible"/>
                                      </p:to>
                                    </p:set>
                                    <p:anim calcmode="lin" valueType="num">
                                      <p:cBhvr>
                                        <p:cTn id="7" dur="500" fill="hold"/>
                                        <p:tgtEl>
                                          <p:spTgt spid="87043"/>
                                        </p:tgtEl>
                                        <p:attrNameLst>
                                          <p:attrName>ppt_w</p:attrName>
                                        </p:attrNameLst>
                                      </p:cBhvr>
                                      <p:tavLst>
                                        <p:tav tm="0">
                                          <p:val>
                                            <p:fltVal val="0"/>
                                          </p:val>
                                        </p:tav>
                                        <p:tav tm="100000">
                                          <p:val>
                                            <p:strVal val="#ppt_w"/>
                                          </p:val>
                                        </p:tav>
                                      </p:tavLst>
                                    </p:anim>
                                    <p:anim calcmode="lin" valueType="num">
                                      <p:cBhvr>
                                        <p:cTn id="8" dur="500" fill="hold"/>
                                        <p:tgtEl>
                                          <p:spTgt spid="8704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870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4"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Sections</a:t>
            </a:r>
            <a:endParaRPr lang="en-GB" dirty="0"/>
          </a:p>
        </p:txBody>
      </p:sp>
      <p:sp>
        <p:nvSpPr>
          <p:cNvPr id="3" name="Content Placeholder 2"/>
          <p:cNvSpPr>
            <a:spLocks noGrp="1"/>
          </p:cNvSpPr>
          <p:nvPr>
            <p:ph idx="1"/>
          </p:nvPr>
        </p:nvSpPr>
        <p:spPr/>
        <p:txBody>
          <a:bodyPr/>
          <a:lstStyle/>
          <a:p>
            <a:endParaRPr lang="en-US" altLang="zh-CN" dirty="0" smtClean="0">
              <a:solidFill>
                <a:srgbClr val="00FF00"/>
              </a:solidFill>
              <a:ea typeface="宋体" charset="-122"/>
            </a:endParaRPr>
          </a:p>
          <a:p>
            <a:r>
              <a:rPr lang="en-US" altLang="zh-CN" dirty="0" smtClean="0">
                <a:ea typeface="宋体" charset="-122"/>
              </a:rPr>
              <a:t>1. Dark Matter and WIMPs  </a:t>
            </a:r>
          </a:p>
          <a:p>
            <a:pPr>
              <a:buNone/>
            </a:pPr>
            <a:r>
              <a:rPr lang="en-US" altLang="zh-CN" dirty="0" smtClean="0">
                <a:ea typeface="宋体" charset="-122"/>
              </a:rPr>
              <a:t>  (now)</a:t>
            </a:r>
          </a:p>
          <a:p>
            <a:endParaRPr lang="en-US" altLang="zh-CN" dirty="0" smtClean="0">
              <a:ea typeface="宋体" charset="-122"/>
            </a:endParaRPr>
          </a:p>
          <a:p>
            <a:r>
              <a:rPr lang="en-US" altLang="zh-CN" dirty="0" smtClean="0">
                <a:ea typeface="宋体" charset="-122"/>
              </a:rPr>
              <a:t>2. f(R) Gravity and its relation to the interaction between DE and DM </a:t>
            </a:r>
          </a:p>
          <a:p>
            <a:pPr>
              <a:buNone/>
            </a:pPr>
            <a:r>
              <a:rPr lang="en-US" altLang="zh-CN" dirty="0" smtClean="0">
                <a:ea typeface="宋体" charset="-122"/>
              </a:rPr>
              <a:t>   (next time)</a:t>
            </a:r>
            <a:endParaRPr lang="en-GB" dirty="0"/>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304800" y="0"/>
            <a:ext cx="8382000" cy="1524000"/>
          </a:xfrm>
        </p:spPr>
        <p:txBody>
          <a:bodyPr/>
          <a:lstStyle/>
          <a:p>
            <a:r>
              <a:rPr lang="en-US"/>
              <a:t>Even More Galaxy Masses</a:t>
            </a:r>
          </a:p>
        </p:txBody>
      </p:sp>
      <p:sp>
        <p:nvSpPr>
          <p:cNvPr id="91139" name="Rectangle 3"/>
          <p:cNvSpPr>
            <a:spLocks noGrp="1" noChangeArrowheads="1"/>
          </p:cNvSpPr>
          <p:nvPr>
            <p:ph type="body" idx="1"/>
          </p:nvPr>
        </p:nvSpPr>
        <p:spPr>
          <a:xfrm>
            <a:off x="467544" y="1851992"/>
            <a:ext cx="8077200" cy="5105400"/>
          </a:xfrm>
        </p:spPr>
        <p:txBody>
          <a:bodyPr/>
          <a:lstStyle/>
          <a:p>
            <a:r>
              <a:rPr lang="en-US" sz="2400" dirty="0"/>
              <a:t>Look for gravitational lenses near galaxy clusters.</a:t>
            </a:r>
          </a:p>
          <a:p>
            <a:r>
              <a:rPr lang="en-US" sz="2400" dirty="0"/>
              <a:t>More </a:t>
            </a:r>
            <a:r>
              <a:rPr lang="en-US" sz="2400" dirty="0" err="1"/>
              <a:t>lensing</a:t>
            </a:r>
            <a:r>
              <a:rPr lang="en-US" sz="2400" dirty="0"/>
              <a:t> means more mass.</a:t>
            </a:r>
          </a:p>
          <a:p>
            <a:endParaRPr lang="en-US" sz="2400" dirty="0"/>
          </a:p>
          <a:p>
            <a:endParaRPr lang="en-US" sz="2400" dirty="0"/>
          </a:p>
          <a:p>
            <a:endParaRPr lang="en-US" sz="2400" dirty="0"/>
          </a:p>
          <a:p>
            <a:endParaRPr lang="en-US" sz="2400" dirty="0"/>
          </a:p>
          <a:p>
            <a:endParaRPr lang="en-US" sz="2400" dirty="0"/>
          </a:p>
          <a:p>
            <a:endParaRPr lang="en-US" sz="2400" dirty="0"/>
          </a:p>
          <a:p>
            <a:r>
              <a:rPr lang="en-US" sz="2400" dirty="0"/>
              <a:t>Compare mass from </a:t>
            </a:r>
            <a:r>
              <a:rPr lang="en-US" sz="2400" dirty="0" err="1"/>
              <a:t>lensing</a:t>
            </a:r>
            <a:r>
              <a:rPr lang="en-US" sz="2400" dirty="0"/>
              <a:t> to luminosity.</a:t>
            </a:r>
          </a:p>
        </p:txBody>
      </p:sp>
      <p:grpSp>
        <p:nvGrpSpPr>
          <p:cNvPr id="2" name="Group 25"/>
          <p:cNvGrpSpPr>
            <a:grpSpLocks/>
          </p:cNvGrpSpPr>
          <p:nvPr/>
        </p:nvGrpSpPr>
        <p:grpSpPr bwMode="auto">
          <a:xfrm>
            <a:off x="1828800" y="2286000"/>
            <a:ext cx="6019800" cy="3502025"/>
            <a:chOff x="672" y="1488"/>
            <a:chExt cx="4704" cy="2736"/>
          </a:xfrm>
        </p:grpSpPr>
        <p:sp>
          <p:nvSpPr>
            <p:cNvPr id="91141" name="Oval 5"/>
            <p:cNvSpPr>
              <a:spLocks noChangeArrowheads="1"/>
            </p:cNvSpPr>
            <p:nvPr/>
          </p:nvSpPr>
          <p:spPr bwMode="auto">
            <a:xfrm rot="-3179612">
              <a:off x="2520" y="2712"/>
              <a:ext cx="672" cy="336"/>
            </a:xfrm>
            <a:prstGeom prst="ellipse">
              <a:avLst/>
            </a:prstGeom>
            <a:solidFill>
              <a:srgbClr val="FF3300"/>
            </a:solidFill>
            <a:ln w="9525">
              <a:solidFill>
                <a:schemeClr val="tx1"/>
              </a:solidFill>
              <a:round/>
              <a:headEnd/>
              <a:tailEnd/>
            </a:ln>
            <a:effectLst/>
          </p:spPr>
          <p:txBody>
            <a:bodyPr wrap="none" anchor="ctr"/>
            <a:lstStyle/>
            <a:p>
              <a:endParaRPr lang="en-GB"/>
            </a:p>
          </p:txBody>
        </p:sp>
        <p:sp>
          <p:nvSpPr>
            <p:cNvPr id="91142" name="AutoShape 6"/>
            <p:cNvSpPr>
              <a:spLocks noChangeArrowheads="1"/>
            </p:cNvSpPr>
            <p:nvPr/>
          </p:nvSpPr>
          <p:spPr bwMode="auto">
            <a:xfrm>
              <a:off x="4800" y="2688"/>
              <a:ext cx="384" cy="432"/>
            </a:xfrm>
            <a:prstGeom prst="irregularSeal2">
              <a:avLst/>
            </a:prstGeom>
            <a:solidFill>
              <a:srgbClr val="66FFFF"/>
            </a:solidFill>
            <a:ln w="9525">
              <a:solidFill>
                <a:schemeClr val="tx1"/>
              </a:solidFill>
              <a:miter lim="800000"/>
              <a:headEnd/>
              <a:tailEnd/>
            </a:ln>
            <a:effectLst/>
          </p:spPr>
          <p:txBody>
            <a:bodyPr wrap="none" anchor="ctr"/>
            <a:lstStyle/>
            <a:p>
              <a:endParaRPr lang="en-GB"/>
            </a:p>
          </p:txBody>
        </p:sp>
        <p:grpSp>
          <p:nvGrpSpPr>
            <p:cNvPr id="3" name="Group 7"/>
            <p:cNvGrpSpPr>
              <a:grpSpLocks/>
            </p:cNvGrpSpPr>
            <p:nvPr/>
          </p:nvGrpSpPr>
          <p:grpSpPr bwMode="auto">
            <a:xfrm>
              <a:off x="672" y="2784"/>
              <a:ext cx="384" cy="240"/>
              <a:chOff x="1488" y="2208"/>
              <a:chExt cx="384" cy="240"/>
            </a:xfrm>
          </p:grpSpPr>
          <p:sp>
            <p:nvSpPr>
              <p:cNvPr id="91144" name="Oval 8"/>
              <p:cNvSpPr>
                <a:spLocks noChangeArrowheads="1"/>
              </p:cNvSpPr>
              <p:nvPr/>
            </p:nvSpPr>
            <p:spPr bwMode="auto">
              <a:xfrm>
                <a:off x="1488" y="2208"/>
                <a:ext cx="384" cy="24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91145" name="Oval 9"/>
              <p:cNvSpPr>
                <a:spLocks noChangeArrowheads="1"/>
              </p:cNvSpPr>
              <p:nvPr/>
            </p:nvSpPr>
            <p:spPr bwMode="auto">
              <a:xfrm>
                <a:off x="1680" y="2256"/>
                <a:ext cx="144" cy="144"/>
              </a:xfrm>
              <a:prstGeom prst="ellipse">
                <a:avLst/>
              </a:prstGeom>
              <a:solidFill>
                <a:srgbClr val="000000"/>
              </a:solidFill>
              <a:ln w="76200">
                <a:solidFill>
                  <a:schemeClr val="accent2"/>
                </a:solidFill>
                <a:round/>
                <a:headEnd/>
                <a:tailEnd/>
              </a:ln>
              <a:effectLst/>
            </p:spPr>
            <p:txBody>
              <a:bodyPr wrap="none" anchor="ctr"/>
              <a:lstStyle/>
              <a:p>
                <a:endParaRPr lang="en-GB"/>
              </a:p>
            </p:txBody>
          </p:sp>
        </p:grpSp>
        <p:grpSp>
          <p:nvGrpSpPr>
            <p:cNvPr id="4" name="Group 10"/>
            <p:cNvGrpSpPr>
              <a:grpSpLocks/>
            </p:cNvGrpSpPr>
            <p:nvPr/>
          </p:nvGrpSpPr>
          <p:grpSpPr bwMode="auto">
            <a:xfrm>
              <a:off x="1056" y="2432"/>
              <a:ext cx="3936" cy="888"/>
              <a:chOff x="1056" y="2432"/>
              <a:chExt cx="3936" cy="888"/>
            </a:xfrm>
          </p:grpSpPr>
          <p:sp>
            <p:nvSpPr>
              <p:cNvPr id="91147" name="Freeform 11"/>
              <p:cNvSpPr>
                <a:spLocks/>
              </p:cNvSpPr>
              <p:nvPr/>
            </p:nvSpPr>
            <p:spPr bwMode="auto">
              <a:xfrm>
                <a:off x="1056" y="2432"/>
                <a:ext cx="3936" cy="448"/>
              </a:xfrm>
              <a:custGeom>
                <a:avLst/>
                <a:gdLst/>
                <a:ahLst/>
                <a:cxnLst>
                  <a:cxn ang="0">
                    <a:pos x="3936" y="448"/>
                  </a:cxn>
                  <a:cxn ang="0">
                    <a:pos x="1968" y="16"/>
                  </a:cxn>
                  <a:cxn ang="0">
                    <a:pos x="0" y="352"/>
                  </a:cxn>
                </a:cxnLst>
                <a:rect l="0" t="0" r="r" b="b"/>
                <a:pathLst>
                  <a:path w="3936" h="448">
                    <a:moveTo>
                      <a:pt x="3936" y="448"/>
                    </a:moveTo>
                    <a:cubicBezTo>
                      <a:pt x="3280" y="240"/>
                      <a:pt x="2624" y="32"/>
                      <a:pt x="1968" y="16"/>
                    </a:cubicBezTo>
                    <a:cubicBezTo>
                      <a:pt x="1312" y="0"/>
                      <a:pt x="656" y="176"/>
                      <a:pt x="0" y="352"/>
                    </a:cubicBezTo>
                  </a:path>
                </a:pathLst>
              </a:custGeom>
              <a:noFill/>
              <a:ln w="38100" cmpd="sng">
                <a:solidFill>
                  <a:srgbClr val="FFFF00"/>
                </a:solidFill>
                <a:round/>
                <a:headEnd type="none" w="med" len="med"/>
                <a:tailEnd type="triangle" w="med" len="med"/>
              </a:ln>
              <a:effectLst/>
            </p:spPr>
            <p:txBody>
              <a:bodyPr/>
              <a:lstStyle/>
              <a:p>
                <a:endParaRPr lang="en-GB"/>
              </a:p>
            </p:txBody>
          </p:sp>
          <p:sp>
            <p:nvSpPr>
              <p:cNvPr id="91148" name="Freeform 12"/>
              <p:cNvSpPr>
                <a:spLocks/>
              </p:cNvSpPr>
              <p:nvPr/>
            </p:nvSpPr>
            <p:spPr bwMode="auto">
              <a:xfrm>
                <a:off x="1104" y="2928"/>
                <a:ext cx="3840" cy="392"/>
              </a:xfrm>
              <a:custGeom>
                <a:avLst/>
                <a:gdLst/>
                <a:ahLst/>
                <a:cxnLst>
                  <a:cxn ang="0">
                    <a:pos x="3840" y="0"/>
                  </a:cxn>
                  <a:cxn ang="0">
                    <a:pos x="1776" y="384"/>
                  </a:cxn>
                  <a:cxn ang="0">
                    <a:pos x="0" y="48"/>
                  </a:cxn>
                </a:cxnLst>
                <a:rect l="0" t="0" r="r" b="b"/>
                <a:pathLst>
                  <a:path w="3840" h="392">
                    <a:moveTo>
                      <a:pt x="3840" y="0"/>
                    </a:moveTo>
                    <a:cubicBezTo>
                      <a:pt x="3128" y="188"/>
                      <a:pt x="2416" y="376"/>
                      <a:pt x="1776" y="384"/>
                    </a:cubicBezTo>
                    <a:cubicBezTo>
                      <a:pt x="1136" y="392"/>
                      <a:pt x="568" y="220"/>
                      <a:pt x="0" y="48"/>
                    </a:cubicBezTo>
                  </a:path>
                </a:pathLst>
              </a:custGeom>
              <a:noFill/>
              <a:ln w="38100" cmpd="sng">
                <a:solidFill>
                  <a:srgbClr val="FFFF00"/>
                </a:solidFill>
                <a:round/>
                <a:headEnd type="none" w="med" len="med"/>
                <a:tailEnd type="triangle" w="med" len="med"/>
              </a:ln>
              <a:effectLst/>
            </p:spPr>
            <p:txBody>
              <a:bodyPr/>
              <a:lstStyle/>
              <a:p>
                <a:endParaRPr lang="en-GB"/>
              </a:p>
            </p:txBody>
          </p:sp>
        </p:grpSp>
        <p:sp>
          <p:nvSpPr>
            <p:cNvPr id="91149" name="Line 13"/>
            <p:cNvSpPr>
              <a:spLocks noChangeShapeType="1"/>
            </p:cNvSpPr>
            <p:nvPr/>
          </p:nvSpPr>
          <p:spPr bwMode="auto">
            <a:xfrm flipH="1">
              <a:off x="4416" y="2976"/>
              <a:ext cx="528" cy="480"/>
            </a:xfrm>
            <a:prstGeom prst="line">
              <a:avLst/>
            </a:prstGeom>
            <a:noFill/>
            <a:ln w="38100">
              <a:solidFill>
                <a:srgbClr val="FFFF00"/>
              </a:solidFill>
              <a:round/>
              <a:headEnd/>
              <a:tailEnd type="triangle" w="med" len="med"/>
            </a:ln>
            <a:effectLst/>
          </p:spPr>
          <p:txBody>
            <a:bodyPr/>
            <a:lstStyle/>
            <a:p>
              <a:endParaRPr lang="en-GB"/>
            </a:p>
          </p:txBody>
        </p:sp>
        <p:sp>
          <p:nvSpPr>
            <p:cNvPr id="91150" name="Line 14"/>
            <p:cNvSpPr>
              <a:spLocks noChangeShapeType="1"/>
            </p:cNvSpPr>
            <p:nvPr/>
          </p:nvSpPr>
          <p:spPr bwMode="auto">
            <a:xfrm flipH="1" flipV="1">
              <a:off x="4464" y="2304"/>
              <a:ext cx="528" cy="576"/>
            </a:xfrm>
            <a:prstGeom prst="line">
              <a:avLst/>
            </a:prstGeom>
            <a:noFill/>
            <a:ln w="38100">
              <a:solidFill>
                <a:srgbClr val="FFFF00"/>
              </a:solidFill>
              <a:round/>
              <a:headEnd/>
              <a:tailEnd type="triangle" w="med" len="med"/>
            </a:ln>
            <a:effectLst/>
          </p:spPr>
          <p:txBody>
            <a:bodyPr/>
            <a:lstStyle/>
            <a:p>
              <a:endParaRPr lang="en-GB"/>
            </a:p>
          </p:txBody>
        </p:sp>
        <p:sp>
          <p:nvSpPr>
            <p:cNvPr id="91151" name="Line 15"/>
            <p:cNvSpPr>
              <a:spLocks noChangeShapeType="1"/>
            </p:cNvSpPr>
            <p:nvPr/>
          </p:nvSpPr>
          <p:spPr bwMode="auto">
            <a:xfrm flipV="1">
              <a:off x="4992" y="2352"/>
              <a:ext cx="96" cy="528"/>
            </a:xfrm>
            <a:prstGeom prst="line">
              <a:avLst/>
            </a:prstGeom>
            <a:noFill/>
            <a:ln w="38100">
              <a:solidFill>
                <a:srgbClr val="FFFF00"/>
              </a:solidFill>
              <a:round/>
              <a:headEnd/>
              <a:tailEnd type="triangle" w="med" len="med"/>
            </a:ln>
            <a:effectLst/>
          </p:spPr>
          <p:txBody>
            <a:bodyPr/>
            <a:lstStyle/>
            <a:p>
              <a:endParaRPr lang="en-GB"/>
            </a:p>
          </p:txBody>
        </p:sp>
        <p:sp>
          <p:nvSpPr>
            <p:cNvPr id="91152" name="Line 16"/>
            <p:cNvSpPr>
              <a:spLocks noChangeShapeType="1"/>
            </p:cNvSpPr>
            <p:nvPr/>
          </p:nvSpPr>
          <p:spPr bwMode="auto">
            <a:xfrm>
              <a:off x="4992" y="2928"/>
              <a:ext cx="384" cy="336"/>
            </a:xfrm>
            <a:prstGeom prst="line">
              <a:avLst/>
            </a:prstGeom>
            <a:noFill/>
            <a:ln w="38100">
              <a:solidFill>
                <a:srgbClr val="FFFF00"/>
              </a:solidFill>
              <a:round/>
              <a:headEnd/>
              <a:tailEnd type="triangle" w="med" len="med"/>
            </a:ln>
            <a:effectLst/>
          </p:spPr>
          <p:txBody>
            <a:bodyPr/>
            <a:lstStyle/>
            <a:p>
              <a:endParaRPr lang="en-GB"/>
            </a:p>
          </p:txBody>
        </p:sp>
        <p:sp>
          <p:nvSpPr>
            <p:cNvPr id="91153" name="Line 17"/>
            <p:cNvSpPr>
              <a:spLocks noChangeShapeType="1"/>
            </p:cNvSpPr>
            <p:nvPr/>
          </p:nvSpPr>
          <p:spPr bwMode="auto">
            <a:xfrm flipH="1" flipV="1">
              <a:off x="4320" y="2832"/>
              <a:ext cx="576" cy="96"/>
            </a:xfrm>
            <a:prstGeom prst="line">
              <a:avLst/>
            </a:prstGeom>
            <a:noFill/>
            <a:ln w="38100">
              <a:solidFill>
                <a:srgbClr val="FFFF00"/>
              </a:solidFill>
              <a:round/>
              <a:headEnd/>
              <a:tailEnd type="triangle" w="med" len="med"/>
            </a:ln>
            <a:effectLst/>
          </p:spPr>
          <p:txBody>
            <a:bodyPr/>
            <a:lstStyle/>
            <a:p>
              <a:endParaRPr lang="en-GB"/>
            </a:p>
          </p:txBody>
        </p:sp>
        <p:sp>
          <p:nvSpPr>
            <p:cNvPr id="91154" name="Litebulb"/>
            <p:cNvSpPr>
              <a:spLocks noEditPoints="1" noChangeArrowheads="1"/>
            </p:cNvSpPr>
            <p:nvPr/>
          </p:nvSpPr>
          <p:spPr bwMode="auto">
            <a:xfrm>
              <a:off x="4656" y="2592"/>
              <a:ext cx="585" cy="783"/>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00"/>
            </a:solidFill>
            <a:ln w="57150">
              <a:solidFill>
                <a:srgbClr val="000000"/>
              </a:solidFill>
              <a:miter lim="800000"/>
              <a:headEnd/>
              <a:tailEnd/>
            </a:ln>
          </p:spPr>
          <p:txBody>
            <a:bodyPr/>
            <a:lstStyle/>
            <a:p>
              <a:endParaRPr lang="en-GB"/>
            </a:p>
          </p:txBody>
        </p:sp>
        <p:grpSp>
          <p:nvGrpSpPr>
            <p:cNvPr id="5" name="Group 19"/>
            <p:cNvGrpSpPr>
              <a:grpSpLocks/>
            </p:cNvGrpSpPr>
            <p:nvPr/>
          </p:nvGrpSpPr>
          <p:grpSpPr bwMode="auto">
            <a:xfrm>
              <a:off x="1200" y="1488"/>
              <a:ext cx="4089" cy="2736"/>
              <a:chOff x="1200" y="1488"/>
              <a:chExt cx="4089" cy="2736"/>
            </a:xfrm>
          </p:grpSpPr>
          <p:sp>
            <p:nvSpPr>
              <p:cNvPr id="91156" name="Line 20"/>
              <p:cNvSpPr>
                <a:spLocks noChangeShapeType="1"/>
              </p:cNvSpPr>
              <p:nvPr/>
            </p:nvSpPr>
            <p:spPr bwMode="auto">
              <a:xfrm flipV="1">
                <a:off x="1200" y="1776"/>
                <a:ext cx="3696" cy="960"/>
              </a:xfrm>
              <a:prstGeom prst="line">
                <a:avLst/>
              </a:prstGeom>
              <a:noFill/>
              <a:ln w="9525">
                <a:solidFill>
                  <a:srgbClr val="FFFF00"/>
                </a:solidFill>
                <a:prstDash val="dash"/>
                <a:round/>
                <a:headEnd/>
                <a:tailEnd/>
              </a:ln>
              <a:effectLst/>
            </p:spPr>
            <p:txBody>
              <a:bodyPr/>
              <a:lstStyle/>
              <a:p>
                <a:endParaRPr lang="en-GB"/>
              </a:p>
            </p:txBody>
          </p:sp>
          <p:grpSp>
            <p:nvGrpSpPr>
              <p:cNvPr id="6" name="Group 21"/>
              <p:cNvGrpSpPr>
                <a:grpSpLocks/>
              </p:cNvGrpSpPr>
              <p:nvPr/>
            </p:nvGrpSpPr>
            <p:grpSpPr bwMode="auto">
              <a:xfrm>
                <a:off x="1248" y="1488"/>
                <a:ext cx="4041" cy="2736"/>
                <a:chOff x="1248" y="1488"/>
                <a:chExt cx="4041" cy="2736"/>
              </a:xfrm>
            </p:grpSpPr>
            <p:sp>
              <p:nvSpPr>
                <p:cNvPr id="91158" name="Line 22"/>
                <p:cNvSpPr>
                  <a:spLocks noChangeShapeType="1"/>
                </p:cNvSpPr>
                <p:nvPr/>
              </p:nvSpPr>
              <p:spPr bwMode="auto">
                <a:xfrm>
                  <a:off x="1248" y="3024"/>
                  <a:ext cx="3744" cy="960"/>
                </a:xfrm>
                <a:prstGeom prst="line">
                  <a:avLst/>
                </a:prstGeom>
                <a:noFill/>
                <a:ln w="9525">
                  <a:solidFill>
                    <a:srgbClr val="FFFF00"/>
                  </a:solidFill>
                  <a:prstDash val="dash"/>
                  <a:round/>
                  <a:headEnd/>
                  <a:tailEnd/>
                </a:ln>
                <a:effectLst/>
              </p:spPr>
              <p:txBody>
                <a:bodyPr/>
                <a:lstStyle/>
                <a:p>
                  <a:endParaRPr lang="en-GB"/>
                </a:p>
              </p:txBody>
            </p:sp>
            <p:sp>
              <p:nvSpPr>
                <p:cNvPr id="91159" name="Litebulb"/>
                <p:cNvSpPr>
                  <a:spLocks noEditPoints="1" noChangeArrowheads="1"/>
                </p:cNvSpPr>
                <p:nvPr/>
              </p:nvSpPr>
              <p:spPr bwMode="auto">
                <a:xfrm>
                  <a:off x="4800" y="1488"/>
                  <a:ext cx="489" cy="576"/>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00"/>
                </a:solidFill>
                <a:ln w="57150">
                  <a:solidFill>
                    <a:srgbClr val="000000"/>
                  </a:solidFill>
                  <a:miter lim="800000"/>
                  <a:headEnd/>
                  <a:tailEnd/>
                </a:ln>
              </p:spPr>
              <p:txBody>
                <a:bodyPr/>
                <a:lstStyle/>
                <a:p>
                  <a:endParaRPr lang="en-GB"/>
                </a:p>
              </p:txBody>
            </p:sp>
            <p:sp>
              <p:nvSpPr>
                <p:cNvPr id="91160" name="Litebulb"/>
                <p:cNvSpPr>
                  <a:spLocks noEditPoints="1" noChangeArrowheads="1"/>
                </p:cNvSpPr>
                <p:nvPr/>
              </p:nvSpPr>
              <p:spPr bwMode="auto">
                <a:xfrm>
                  <a:off x="4752" y="3648"/>
                  <a:ext cx="489" cy="576"/>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00"/>
                </a:solidFill>
                <a:ln w="57150">
                  <a:solidFill>
                    <a:srgbClr val="000000"/>
                  </a:solidFill>
                  <a:miter lim="800000"/>
                  <a:headEnd/>
                  <a:tailEnd/>
                </a:ln>
              </p:spPr>
              <p:txBody>
                <a:bodyPr/>
                <a:lstStyle/>
                <a:p>
                  <a:endParaRPr lang="en-GB"/>
                </a:p>
              </p:txBody>
            </p:sp>
          </p:grpSp>
        </p:grpSp>
      </p:grpSp>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Dark Matter content in a galaxy </a:t>
            </a:r>
            <a:endParaRPr lang="en-US" dirty="0"/>
          </a:p>
        </p:txBody>
      </p:sp>
      <p:sp>
        <p:nvSpPr>
          <p:cNvPr id="20483" name="Content Placeholder 2"/>
          <p:cNvSpPr>
            <a:spLocks noGrp="1"/>
          </p:cNvSpPr>
          <p:nvPr>
            <p:ph idx="1"/>
          </p:nvPr>
        </p:nvSpPr>
        <p:spPr>
          <a:xfrm>
            <a:off x="467544" y="1916832"/>
            <a:ext cx="8229600" cy="4625975"/>
          </a:xfrm>
        </p:spPr>
        <p:txBody>
          <a:bodyPr/>
          <a:lstStyle/>
          <a:p>
            <a:pPr>
              <a:defRPr/>
            </a:pPr>
            <a:r>
              <a:rPr lang="en-US" sz="2400" dirty="0" smtClean="0">
                <a:latin typeface="Comic Sans MS" pitchFamily="66" charset="0"/>
              </a:rPr>
              <a:t>This implies the existence of a</a:t>
            </a:r>
            <a:r>
              <a:rPr lang="en-US" sz="2400" i="1" dirty="0" smtClean="0">
                <a:latin typeface="Comic Sans MS" pitchFamily="66" charset="0"/>
              </a:rPr>
              <a:t> dark halo</a:t>
            </a:r>
            <a:r>
              <a:rPr lang="en-US" sz="2400" dirty="0" smtClean="0">
                <a:latin typeface="Comic Sans MS" pitchFamily="66" charset="0"/>
              </a:rPr>
              <a:t>, with mass density </a:t>
            </a:r>
          </a:p>
          <a:p>
            <a:pPr marL="119062" indent="0">
              <a:buFont typeface="Wingdings 2" pitchFamily="18" charset="2"/>
              <a:buNone/>
              <a:defRPr/>
            </a:pPr>
            <a:r>
              <a:rPr lang="en-US" sz="2400" i="1" dirty="0">
                <a:latin typeface="Comic Sans MS" pitchFamily="66" charset="0"/>
              </a:rPr>
              <a:t> </a:t>
            </a:r>
            <a:r>
              <a:rPr lang="en-US" sz="2400" i="1" dirty="0" smtClean="0">
                <a:latin typeface="Comic Sans MS" pitchFamily="66" charset="0"/>
              </a:rPr>
              <a:t>               </a:t>
            </a:r>
            <a:r>
              <a:rPr lang="en-US" sz="2400" i="1" dirty="0" smtClean="0">
                <a:solidFill>
                  <a:srgbClr val="1E02C6"/>
                </a:solidFill>
                <a:latin typeface="Comic Sans MS" pitchFamily="66" charset="0"/>
              </a:rPr>
              <a:t>       ρ</a:t>
            </a:r>
            <a:r>
              <a:rPr lang="en-US" sz="2400" dirty="0" smtClean="0">
                <a:solidFill>
                  <a:srgbClr val="1E02C6"/>
                </a:solidFill>
                <a:latin typeface="Comic Sans MS" pitchFamily="66" charset="0"/>
              </a:rPr>
              <a:t>(</a:t>
            </a:r>
            <a:r>
              <a:rPr lang="en-US" sz="2400" i="1" dirty="0" smtClean="0">
                <a:solidFill>
                  <a:srgbClr val="1E02C6"/>
                </a:solidFill>
                <a:latin typeface="Comic Sans MS" pitchFamily="66" charset="0"/>
              </a:rPr>
              <a:t>r</a:t>
            </a:r>
            <a:r>
              <a:rPr lang="en-US" sz="2400" dirty="0" smtClean="0">
                <a:solidFill>
                  <a:srgbClr val="1E02C6"/>
                </a:solidFill>
                <a:latin typeface="Comic Sans MS" pitchFamily="66" charset="0"/>
              </a:rPr>
              <a:t>) </a:t>
            </a:r>
            <a:r>
              <a:rPr lang="en-US" sz="2400" i="1" dirty="0" smtClean="0">
                <a:solidFill>
                  <a:srgbClr val="1E02C6"/>
                </a:solidFill>
                <a:latin typeface="Comic Sans MS" pitchFamily="66" charset="0"/>
              </a:rPr>
              <a:t>∝ </a:t>
            </a:r>
            <a:r>
              <a:rPr lang="en-US" sz="2400" dirty="0" smtClean="0">
                <a:solidFill>
                  <a:srgbClr val="1E02C6"/>
                </a:solidFill>
                <a:latin typeface="Comic Sans MS" pitchFamily="66" charset="0"/>
              </a:rPr>
              <a:t>1</a:t>
            </a:r>
            <a:r>
              <a:rPr lang="en-US" sz="2400" i="1" dirty="0" smtClean="0">
                <a:solidFill>
                  <a:srgbClr val="1E02C6"/>
                </a:solidFill>
                <a:latin typeface="Comic Sans MS" pitchFamily="66" charset="0"/>
              </a:rPr>
              <a:t>/r</a:t>
            </a:r>
            <a:r>
              <a:rPr lang="en-US" sz="2400" baseline="30000" dirty="0" smtClean="0">
                <a:solidFill>
                  <a:srgbClr val="1E02C6"/>
                </a:solidFill>
                <a:latin typeface="Comic Sans MS" pitchFamily="66" charset="0"/>
              </a:rPr>
              <a:t>2</a:t>
            </a:r>
            <a:r>
              <a:rPr lang="en-US" sz="2400" dirty="0" smtClean="0">
                <a:solidFill>
                  <a:srgbClr val="1E02C6"/>
                </a:solidFill>
                <a:latin typeface="Comic Sans MS" pitchFamily="66" charset="0"/>
              </a:rPr>
              <a:t>, </a:t>
            </a:r>
            <a:r>
              <a:rPr lang="en-US" sz="2400" i="1" dirty="0" smtClean="0">
                <a:solidFill>
                  <a:srgbClr val="1E02C6"/>
                </a:solidFill>
                <a:latin typeface="Comic Sans MS" pitchFamily="66" charset="0"/>
              </a:rPr>
              <a:t>i.e.</a:t>
            </a:r>
            <a:r>
              <a:rPr lang="en-US" sz="2400" dirty="0" smtClean="0">
                <a:solidFill>
                  <a:srgbClr val="1E02C6"/>
                </a:solidFill>
                <a:latin typeface="Comic Sans MS" pitchFamily="66" charset="0"/>
              </a:rPr>
              <a:t>, </a:t>
            </a:r>
            <a:r>
              <a:rPr lang="en-US" sz="2400" i="1" dirty="0" smtClean="0">
                <a:solidFill>
                  <a:srgbClr val="1E02C6"/>
                </a:solidFill>
                <a:latin typeface="Comic Sans MS" pitchFamily="66" charset="0"/>
              </a:rPr>
              <a:t>M</a:t>
            </a:r>
            <a:r>
              <a:rPr lang="en-US" sz="2400" dirty="0" smtClean="0">
                <a:solidFill>
                  <a:srgbClr val="1E02C6"/>
                </a:solidFill>
                <a:latin typeface="Comic Sans MS" pitchFamily="66" charset="0"/>
              </a:rPr>
              <a:t>(</a:t>
            </a:r>
            <a:r>
              <a:rPr lang="en-US" sz="2400" i="1" dirty="0" smtClean="0">
                <a:solidFill>
                  <a:srgbClr val="1E02C6"/>
                </a:solidFill>
                <a:latin typeface="Comic Sans MS" pitchFamily="66" charset="0"/>
              </a:rPr>
              <a:t>r</a:t>
            </a:r>
            <a:r>
              <a:rPr lang="en-US" sz="2400" dirty="0" smtClean="0">
                <a:solidFill>
                  <a:srgbClr val="1E02C6"/>
                </a:solidFill>
                <a:latin typeface="Comic Sans MS" pitchFamily="66" charset="0"/>
              </a:rPr>
              <a:t>) </a:t>
            </a:r>
            <a:r>
              <a:rPr lang="en-US" sz="2400" i="1" dirty="0" smtClean="0">
                <a:solidFill>
                  <a:srgbClr val="1E02C6"/>
                </a:solidFill>
                <a:latin typeface="Comic Sans MS" pitchFamily="66" charset="0"/>
              </a:rPr>
              <a:t>∝ r</a:t>
            </a:r>
            <a:r>
              <a:rPr lang="en-US" sz="2400" dirty="0" smtClean="0">
                <a:solidFill>
                  <a:srgbClr val="1E02C6"/>
                </a:solidFill>
                <a:latin typeface="Comic Sans MS" pitchFamily="66" charset="0"/>
              </a:rPr>
              <a:t>; </a:t>
            </a:r>
          </a:p>
          <a:p>
            <a:pPr>
              <a:defRPr/>
            </a:pPr>
            <a:r>
              <a:rPr lang="en-US" sz="2400" dirty="0">
                <a:latin typeface="Comic Sans MS" pitchFamily="66" charset="0"/>
              </a:rPr>
              <a:t>A</a:t>
            </a:r>
            <a:r>
              <a:rPr lang="en-US" sz="2400" dirty="0" smtClean="0">
                <a:latin typeface="Comic Sans MS" pitchFamily="66" charset="0"/>
              </a:rPr>
              <a:t>t some point </a:t>
            </a:r>
            <a:r>
              <a:rPr lang="en-US" sz="2400" i="1" dirty="0" smtClean="0">
                <a:latin typeface="Comic Sans MS" pitchFamily="66" charset="0"/>
              </a:rPr>
              <a:t>ρ </a:t>
            </a:r>
            <a:r>
              <a:rPr lang="en-US" sz="2400" dirty="0" smtClean="0">
                <a:latin typeface="Comic Sans MS" pitchFamily="66" charset="0"/>
              </a:rPr>
              <a:t>will have to fall off faster (in order to keep the total mass of the galaxy finite), but we do not know at what radius this will happen. </a:t>
            </a:r>
          </a:p>
          <a:p>
            <a:pPr>
              <a:defRPr/>
            </a:pPr>
            <a:r>
              <a:rPr lang="en-US" sz="2400" dirty="0" smtClean="0">
                <a:latin typeface="Comic Sans MS" pitchFamily="66" charset="0"/>
              </a:rPr>
              <a:t>This leads to a lower bound on the DM mass density,</a:t>
            </a:r>
          </a:p>
          <a:p>
            <a:pPr marL="119062" indent="0">
              <a:buFont typeface="Wingdings 2" pitchFamily="18" charset="2"/>
              <a:buNone/>
              <a:defRPr/>
            </a:pPr>
            <a:r>
              <a:rPr lang="en-US" sz="2400" dirty="0" smtClean="0">
                <a:solidFill>
                  <a:srgbClr val="FF0000"/>
                </a:solidFill>
                <a:latin typeface="Comic Sans MS" pitchFamily="66" charset="0"/>
              </a:rPr>
              <a:t>                                </a:t>
            </a:r>
            <a:r>
              <a:rPr lang="el-GR" sz="2400" dirty="0" smtClean="0">
                <a:solidFill>
                  <a:srgbClr val="FF0000"/>
                </a:solidFill>
                <a:latin typeface="Comic Sans MS" pitchFamily="66" charset="0"/>
              </a:rPr>
              <a:t>Ω</a:t>
            </a:r>
            <a:r>
              <a:rPr lang="en-US" sz="2400" baseline="-25000" dirty="0" smtClean="0">
                <a:solidFill>
                  <a:srgbClr val="FF0000"/>
                </a:solidFill>
                <a:latin typeface="Comic Sans MS" pitchFamily="66" charset="0"/>
              </a:rPr>
              <a:t>DM</a:t>
            </a:r>
            <a:r>
              <a:rPr lang="en-US" sz="2400" i="1" dirty="0" smtClean="0">
                <a:solidFill>
                  <a:srgbClr val="FF0000"/>
                </a:solidFill>
                <a:latin typeface="Comic Sans MS" pitchFamily="66" charset="0"/>
              </a:rPr>
              <a:t>&gt;∼</a:t>
            </a:r>
            <a:r>
              <a:rPr lang="en-US" sz="2400" dirty="0" smtClean="0">
                <a:solidFill>
                  <a:srgbClr val="FF0000"/>
                </a:solidFill>
                <a:latin typeface="Comic Sans MS" pitchFamily="66" charset="0"/>
              </a:rPr>
              <a:t>0</a:t>
            </a:r>
            <a:r>
              <a:rPr lang="en-US" sz="2400" i="1" dirty="0" smtClean="0">
                <a:solidFill>
                  <a:srgbClr val="FF0000"/>
                </a:solidFill>
                <a:latin typeface="Comic Sans MS" pitchFamily="66" charset="0"/>
              </a:rPr>
              <a:t>.</a:t>
            </a:r>
            <a:r>
              <a:rPr lang="en-US" sz="2400" dirty="0" smtClean="0">
                <a:solidFill>
                  <a:srgbClr val="FF0000"/>
                </a:solidFill>
                <a:latin typeface="Comic Sans MS" pitchFamily="66" charset="0"/>
              </a:rPr>
              <a:t>1, </a:t>
            </a:r>
          </a:p>
          <a:p>
            <a:pPr marL="119062" indent="0">
              <a:buFont typeface="Wingdings 2" pitchFamily="18" charset="2"/>
              <a:buNone/>
              <a:defRPr/>
            </a:pPr>
            <a:r>
              <a:rPr lang="en-US" sz="2400" dirty="0" smtClean="0">
                <a:latin typeface="Comic Sans MS" pitchFamily="66" charset="0"/>
              </a:rPr>
              <a:t>     where </a:t>
            </a:r>
            <a:r>
              <a:rPr lang="el-GR" sz="2400" dirty="0" smtClean="0">
                <a:latin typeface="Comic Sans MS" pitchFamily="66" charset="0"/>
              </a:rPr>
              <a:t>Ω</a:t>
            </a:r>
            <a:r>
              <a:rPr lang="en-US" sz="2400" i="1" baseline="-25000" dirty="0" smtClean="0">
                <a:latin typeface="Comic Sans MS" pitchFamily="66" charset="0"/>
              </a:rPr>
              <a:t>X</a:t>
            </a:r>
            <a:r>
              <a:rPr lang="en-US" sz="2400" i="1" dirty="0" smtClean="0">
                <a:latin typeface="Comic Sans MS" pitchFamily="66" charset="0"/>
              </a:rPr>
              <a:t> ≡ </a:t>
            </a:r>
            <a:r>
              <a:rPr lang="en-US" sz="2400" i="1" dirty="0" err="1" smtClean="0">
                <a:latin typeface="Comic Sans MS" pitchFamily="66" charset="0"/>
              </a:rPr>
              <a:t>ρ</a:t>
            </a:r>
            <a:r>
              <a:rPr lang="en-US" sz="900" i="1" dirty="0" err="1" smtClean="0">
                <a:latin typeface="Comic Sans MS" pitchFamily="66" charset="0"/>
              </a:rPr>
              <a:t>X</a:t>
            </a:r>
            <a:r>
              <a:rPr lang="en-US" sz="2400" i="1" dirty="0" smtClean="0">
                <a:latin typeface="Comic Sans MS" pitchFamily="66" charset="0"/>
              </a:rPr>
              <a:t>/</a:t>
            </a:r>
            <a:r>
              <a:rPr lang="en-US" sz="2400" i="1" dirty="0" err="1" smtClean="0">
                <a:latin typeface="Comic Sans MS" pitchFamily="66" charset="0"/>
              </a:rPr>
              <a:t>ρ</a:t>
            </a:r>
            <a:r>
              <a:rPr lang="en-US" sz="1050" dirty="0" err="1" smtClean="0">
                <a:latin typeface="Comic Sans MS" pitchFamily="66" charset="0"/>
              </a:rPr>
              <a:t>crit</a:t>
            </a:r>
            <a:r>
              <a:rPr lang="en-US" sz="2400" dirty="0" smtClean="0">
                <a:latin typeface="Comic Sans MS" pitchFamily="66" charset="0"/>
              </a:rPr>
              <a:t>, </a:t>
            </a:r>
            <a:r>
              <a:rPr lang="en-US" sz="2400" i="1" dirty="0" err="1" smtClean="0">
                <a:latin typeface="Comic Sans MS" pitchFamily="66" charset="0"/>
              </a:rPr>
              <a:t>ρ</a:t>
            </a:r>
            <a:r>
              <a:rPr lang="en-US" sz="1000" dirty="0" err="1" smtClean="0">
                <a:latin typeface="Comic Sans MS" pitchFamily="66" charset="0"/>
              </a:rPr>
              <a:t>crit</a:t>
            </a:r>
            <a:r>
              <a:rPr lang="en-US" sz="2400" dirty="0" smtClean="0">
                <a:latin typeface="Comic Sans MS" pitchFamily="66" charset="0"/>
              </a:rPr>
              <a:t> being the  critical mass </a:t>
            </a:r>
          </a:p>
          <a:p>
            <a:pPr marL="119062" indent="0">
              <a:buFont typeface="Wingdings 2" pitchFamily="18" charset="2"/>
              <a:buNone/>
              <a:defRPr/>
            </a:pPr>
            <a:r>
              <a:rPr lang="en-US" sz="2400" dirty="0">
                <a:latin typeface="Comic Sans MS" pitchFamily="66" charset="0"/>
              </a:rPr>
              <a:t> </a:t>
            </a:r>
            <a:r>
              <a:rPr lang="en-US" sz="2400" dirty="0" smtClean="0">
                <a:latin typeface="Comic Sans MS" pitchFamily="66" charset="0"/>
              </a:rPr>
              <a:t>   density  to be described later (</a:t>
            </a:r>
            <a:r>
              <a:rPr lang="en-US" sz="2400" i="1" dirty="0" smtClean="0">
                <a:latin typeface="Comic Sans MS" pitchFamily="66" charset="0"/>
              </a:rPr>
              <a:t>i.e.</a:t>
            </a:r>
            <a:r>
              <a:rPr lang="en-US" sz="2400" dirty="0" smtClean="0">
                <a:latin typeface="Comic Sans MS" pitchFamily="66" charset="0"/>
              </a:rPr>
              <a:t>, </a:t>
            </a:r>
            <a:r>
              <a:rPr lang="en-US" sz="2400" dirty="0" err="1" smtClean="0">
                <a:latin typeface="Comic Sans MS" pitchFamily="66" charset="0"/>
              </a:rPr>
              <a:t>Ω</a:t>
            </a:r>
            <a:r>
              <a:rPr lang="en-US" sz="1100" dirty="0" err="1" smtClean="0">
                <a:latin typeface="Comic Sans MS" pitchFamily="66" charset="0"/>
              </a:rPr>
              <a:t>tot</a:t>
            </a:r>
            <a:r>
              <a:rPr lang="en-US" sz="2400" dirty="0" smtClean="0">
                <a:latin typeface="Comic Sans MS" pitchFamily="66" charset="0"/>
              </a:rPr>
              <a:t> = 1) </a:t>
            </a:r>
          </a:p>
          <a:p>
            <a:pPr marL="119062" indent="0">
              <a:buFont typeface="Wingdings 2" pitchFamily="18" charset="2"/>
              <a:buNone/>
              <a:defRPr/>
            </a:pPr>
            <a:endParaRPr lang="en-US" sz="2400" dirty="0" smtClean="0"/>
          </a:p>
        </p:txBody>
      </p:sp>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063"/>
            <a:ext cx="8229600" cy="1252537"/>
          </a:xfrm>
        </p:spPr>
        <p:txBody>
          <a:bodyPr/>
          <a:lstStyle/>
          <a:p>
            <a:pPr>
              <a:defRPr/>
            </a:pPr>
            <a:r>
              <a:rPr lang="en-US" dirty="0" smtClean="0"/>
              <a:t>Local Dark Matter Density</a:t>
            </a:r>
            <a:endParaRPr lang="en-US" dirty="0"/>
          </a:p>
        </p:txBody>
      </p:sp>
      <p:sp>
        <p:nvSpPr>
          <p:cNvPr id="34819" name="Content Placeholder 2"/>
          <p:cNvSpPr>
            <a:spLocks noGrp="1"/>
          </p:cNvSpPr>
          <p:nvPr>
            <p:ph idx="1"/>
          </p:nvPr>
        </p:nvSpPr>
        <p:spPr>
          <a:xfrm>
            <a:off x="467544" y="1844824"/>
            <a:ext cx="8229600" cy="4625975"/>
          </a:xfrm>
        </p:spPr>
        <p:txBody>
          <a:bodyPr/>
          <a:lstStyle/>
          <a:p>
            <a:pPr>
              <a:defRPr/>
            </a:pPr>
            <a:r>
              <a:rPr lang="en-US" sz="2400" dirty="0" smtClean="0">
                <a:latin typeface="Comic Sans MS" pitchFamily="66" charset="0"/>
              </a:rPr>
              <a:t>The DM density in the “neighborhood” of our solar system was first estimated as early as 1922 by J.H. Jeans, who analyzed the motion of nearby stars transverse to the galactic plane. He concluded that in our galactic neighborhood, the average density of DM must be  roughly equal to that of luminous matter (stars, gas, dust). </a:t>
            </a:r>
          </a:p>
          <a:p>
            <a:pPr>
              <a:defRPr/>
            </a:pPr>
            <a:r>
              <a:rPr lang="en-US" sz="2400" dirty="0" smtClean="0">
                <a:solidFill>
                  <a:srgbClr val="1E02C6"/>
                </a:solidFill>
                <a:latin typeface="Comic Sans MS" pitchFamily="66" charset="0"/>
              </a:rPr>
              <a:t>Remarkably enough, the most recent estimates, based on a  detailed model of our galaxy, find quite similar results </a:t>
            </a:r>
          </a:p>
          <a:p>
            <a:pPr marL="119062" indent="0">
              <a:buFont typeface="Wingdings 2" pitchFamily="18" charset="2"/>
              <a:buNone/>
              <a:defRPr/>
            </a:pPr>
            <a:r>
              <a:rPr lang="en-US" sz="2400" i="1" dirty="0" smtClean="0">
                <a:solidFill>
                  <a:srgbClr val="1E02C6"/>
                </a:solidFill>
                <a:latin typeface="Comic Sans MS" pitchFamily="66" charset="0"/>
              </a:rPr>
              <a:t>                           </a:t>
            </a:r>
            <a:r>
              <a:rPr lang="el-GR" sz="2400" i="1" dirty="0" smtClean="0">
                <a:solidFill>
                  <a:srgbClr val="1E02C6"/>
                </a:solidFill>
                <a:latin typeface="Comic Sans MS" pitchFamily="66" charset="0"/>
              </a:rPr>
              <a:t>ρ</a:t>
            </a:r>
            <a:r>
              <a:rPr lang="en-US" sz="2400" baseline="-25000" dirty="0" smtClean="0">
                <a:solidFill>
                  <a:srgbClr val="1E02C6"/>
                </a:solidFill>
                <a:latin typeface="Comic Sans MS" pitchFamily="66" charset="0"/>
              </a:rPr>
              <a:t>local DM  </a:t>
            </a:r>
            <a:r>
              <a:rPr lang="en-US" sz="2400" dirty="0" smtClean="0">
                <a:solidFill>
                  <a:srgbClr val="1E02C6"/>
                </a:solidFill>
                <a:latin typeface="Comic Sans MS" pitchFamily="66" charset="0"/>
              </a:rPr>
              <a:t>= 0</a:t>
            </a:r>
            <a:r>
              <a:rPr lang="en-US" sz="2400" i="1" dirty="0" smtClean="0">
                <a:solidFill>
                  <a:srgbClr val="1E02C6"/>
                </a:solidFill>
                <a:latin typeface="Comic Sans MS" pitchFamily="66" charset="0"/>
              </a:rPr>
              <a:t>.</a:t>
            </a:r>
            <a:r>
              <a:rPr lang="en-US" sz="2400" dirty="0" smtClean="0">
                <a:solidFill>
                  <a:srgbClr val="1E02C6"/>
                </a:solidFill>
                <a:latin typeface="Comic Sans MS" pitchFamily="66" charset="0"/>
              </a:rPr>
              <a:t>3 </a:t>
            </a:r>
            <a:r>
              <a:rPr lang="en-US" sz="2400" dirty="0" err="1" smtClean="0">
                <a:solidFill>
                  <a:srgbClr val="1E02C6"/>
                </a:solidFill>
                <a:latin typeface="Comic Sans MS" pitchFamily="66" charset="0"/>
              </a:rPr>
              <a:t>GeV</a:t>
            </a:r>
            <a:r>
              <a:rPr lang="en-US" sz="2400" dirty="0" smtClean="0">
                <a:solidFill>
                  <a:srgbClr val="1E02C6"/>
                </a:solidFill>
                <a:latin typeface="Comic Sans MS" pitchFamily="66" charset="0"/>
              </a:rPr>
              <a:t>/cm</a:t>
            </a:r>
            <a:r>
              <a:rPr lang="en-US" sz="2400" baseline="30000" dirty="0" smtClean="0">
                <a:solidFill>
                  <a:srgbClr val="1E02C6"/>
                </a:solidFill>
                <a:latin typeface="Comic Sans MS" pitchFamily="66" charset="0"/>
              </a:rPr>
              <a:t>3</a:t>
            </a:r>
            <a:r>
              <a:rPr lang="en-US" sz="2400" dirty="0" smtClean="0">
                <a:solidFill>
                  <a:srgbClr val="1E02C6"/>
                </a:solidFill>
                <a:latin typeface="Comic Sans MS" pitchFamily="66" charset="0"/>
              </a:rPr>
              <a:t>; </a:t>
            </a:r>
          </a:p>
          <a:p>
            <a:pPr marL="119062" indent="0">
              <a:buFont typeface="Wingdings 2" pitchFamily="18" charset="2"/>
              <a:buNone/>
              <a:defRPr/>
            </a:pPr>
            <a:r>
              <a:rPr lang="en-US" sz="2400" dirty="0">
                <a:solidFill>
                  <a:srgbClr val="1E02C6"/>
                </a:solidFill>
                <a:latin typeface="Comic Sans MS" pitchFamily="66" charset="0"/>
              </a:rPr>
              <a:t> T</a:t>
            </a:r>
            <a:r>
              <a:rPr lang="en-US" sz="2400" dirty="0" smtClean="0">
                <a:solidFill>
                  <a:srgbClr val="1E02C6"/>
                </a:solidFill>
                <a:latin typeface="Comic Sans MS" pitchFamily="66" charset="0"/>
              </a:rPr>
              <a:t>his value is known to within a factor of two or so.</a:t>
            </a:r>
          </a:p>
          <a:p>
            <a:pPr marL="119062" indent="0">
              <a:buFont typeface="Wingdings 2" pitchFamily="18" charset="2"/>
              <a:buNone/>
              <a:defRPr/>
            </a:pPr>
            <a:endParaRPr lang="en-US" sz="2400" dirty="0" smtClean="0">
              <a:latin typeface="Comic Sans MS" pitchFamily="66" charset="0"/>
            </a:endParaRPr>
          </a:p>
        </p:txBody>
      </p:sp>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zh-CN" dirty="0" smtClean="0"/>
              <a:t>Bullet Cluster</a:t>
            </a:r>
            <a:endParaRPr lang="zh-CN" altLang="en-US" dirty="0"/>
          </a:p>
        </p:txBody>
      </p:sp>
      <p:sp>
        <p:nvSpPr>
          <p:cNvPr id="22531" name="Content Placeholder 2"/>
          <p:cNvSpPr>
            <a:spLocks noGrp="1"/>
          </p:cNvSpPr>
          <p:nvPr>
            <p:ph idx="1"/>
          </p:nvPr>
        </p:nvSpPr>
        <p:spPr>
          <a:xfrm>
            <a:off x="457200" y="1622425"/>
            <a:ext cx="8229600" cy="4625975"/>
          </a:xfrm>
        </p:spPr>
        <p:txBody>
          <a:bodyPr/>
          <a:lstStyle/>
          <a:p>
            <a:endParaRPr lang="zh-CN" altLang="en-US" smtClean="0"/>
          </a:p>
        </p:txBody>
      </p:sp>
      <p:pic>
        <p:nvPicPr>
          <p:cNvPr id="22532" name="Picture 7" descr="http://www.astro.lsa.umich.edu/~rdupke/projects_files/image010.jpg"/>
          <p:cNvPicPr>
            <a:picLocks noChangeAspect="1" noChangeArrowheads="1"/>
          </p:cNvPicPr>
          <p:nvPr/>
        </p:nvPicPr>
        <p:blipFill>
          <a:blip r:embed="rId2" cstate="print"/>
          <a:srcRect/>
          <a:stretch>
            <a:fillRect/>
          </a:stretch>
        </p:blipFill>
        <p:spPr bwMode="auto">
          <a:xfrm>
            <a:off x="990600" y="1752600"/>
            <a:ext cx="6858000" cy="4684713"/>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0963" y="0"/>
            <a:ext cx="7793037" cy="1462087"/>
          </a:xfrm>
        </p:spPr>
        <p:txBody>
          <a:bodyPr/>
          <a:lstStyle/>
          <a:p>
            <a:pPr>
              <a:defRPr/>
            </a:pPr>
            <a:r>
              <a:rPr lang="en-US" altLang="zh-CN" dirty="0" smtClean="0"/>
              <a:t>Bullet Cluster </a:t>
            </a:r>
            <a:endParaRPr lang="zh-CN" altLang="en-US" dirty="0"/>
          </a:p>
        </p:txBody>
      </p:sp>
      <p:sp>
        <p:nvSpPr>
          <p:cNvPr id="23555" name="Content Placeholder 2"/>
          <p:cNvSpPr>
            <a:spLocks noGrp="1"/>
          </p:cNvSpPr>
          <p:nvPr>
            <p:ph idx="1"/>
          </p:nvPr>
        </p:nvSpPr>
        <p:spPr>
          <a:xfrm>
            <a:off x="457200" y="1622425"/>
            <a:ext cx="8229600" cy="4625975"/>
          </a:xfrm>
        </p:spPr>
        <p:txBody>
          <a:bodyPr/>
          <a:lstStyle/>
          <a:p>
            <a:endParaRPr lang="zh-CN" altLang="en-US" dirty="0" smtClean="0"/>
          </a:p>
        </p:txBody>
      </p:sp>
      <p:pic>
        <p:nvPicPr>
          <p:cNvPr id="23556" name="Picture 5" descr="http://www.scientificblogging.com/files/Chandra%20Bullet%20Cluster.jpg">
            <a:hlinkClick r:id="rId2"/>
          </p:cNvPr>
          <p:cNvPicPr>
            <a:picLocks noChangeAspect="1" noChangeArrowheads="1"/>
          </p:cNvPicPr>
          <p:nvPr/>
        </p:nvPicPr>
        <p:blipFill>
          <a:blip r:embed="rId3" cstate="print"/>
          <a:srcRect/>
          <a:stretch>
            <a:fillRect/>
          </a:stretch>
        </p:blipFill>
        <p:spPr bwMode="auto">
          <a:xfrm>
            <a:off x="1371600" y="1524000"/>
            <a:ext cx="6854825" cy="49530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88640"/>
            <a:ext cx="8229600" cy="1252537"/>
          </a:xfrm>
        </p:spPr>
        <p:txBody>
          <a:bodyPr>
            <a:normAutofit/>
          </a:bodyPr>
          <a:lstStyle/>
          <a:p>
            <a:pPr>
              <a:defRPr/>
            </a:pPr>
            <a:r>
              <a:rPr lang="en-US" sz="3600" dirty="0" smtClean="0"/>
              <a:t>DM content from clusters of galaxies </a:t>
            </a:r>
            <a:endParaRPr lang="en-US" sz="3600" dirty="0"/>
          </a:p>
        </p:txBody>
      </p:sp>
      <p:sp>
        <p:nvSpPr>
          <p:cNvPr id="25603" name="Content Placeholder 2"/>
          <p:cNvSpPr>
            <a:spLocks noGrp="1"/>
          </p:cNvSpPr>
          <p:nvPr>
            <p:ph idx="1"/>
          </p:nvPr>
        </p:nvSpPr>
        <p:spPr>
          <a:xfrm>
            <a:off x="467544" y="2232025"/>
            <a:ext cx="8229600" cy="4625975"/>
          </a:xfrm>
        </p:spPr>
        <p:txBody>
          <a:bodyPr/>
          <a:lstStyle/>
          <a:p>
            <a:r>
              <a:rPr lang="en-US" sz="2400" dirty="0" smtClean="0">
                <a:latin typeface="Comic Sans MS" pitchFamily="66" charset="0"/>
              </a:rPr>
              <a:t>The observation of clusters of galaxies tends to give somewhat larger values, Ω</a:t>
            </a:r>
            <a:r>
              <a:rPr lang="en-US" sz="2400" baseline="-25000" dirty="0" smtClean="0">
                <a:latin typeface="Comic Sans MS" pitchFamily="66" charset="0"/>
              </a:rPr>
              <a:t>DM</a:t>
            </a:r>
            <a:r>
              <a:rPr lang="en-US" sz="2400" i="1" dirty="0" smtClean="0">
                <a:latin typeface="Comic Sans MS" pitchFamily="66" charset="0"/>
              </a:rPr>
              <a:t> </a:t>
            </a:r>
            <a:r>
              <a:rPr lang="en-US" sz="2400" dirty="0" smtClean="0">
                <a:latin typeface="Comic Sans MS" pitchFamily="66" charset="0"/>
              </a:rPr>
              <a:t>0</a:t>
            </a:r>
            <a:r>
              <a:rPr lang="en-US" sz="2400" i="1" dirty="0" smtClean="0">
                <a:latin typeface="Comic Sans MS" pitchFamily="66" charset="0"/>
              </a:rPr>
              <a:t>.</a:t>
            </a:r>
            <a:r>
              <a:rPr lang="en-US" sz="2400" dirty="0" smtClean="0">
                <a:latin typeface="Comic Sans MS" pitchFamily="66" charset="0"/>
              </a:rPr>
              <a:t>2 to 0.3. </a:t>
            </a:r>
          </a:p>
          <a:p>
            <a:r>
              <a:rPr lang="en-US" sz="2400" dirty="0" smtClean="0">
                <a:latin typeface="Comic Sans MS" pitchFamily="66" charset="0"/>
              </a:rPr>
              <a:t>These observations include measurements of </a:t>
            </a:r>
          </a:p>
          <a:p>
            <a:pPr lvl="1"/>
            <a:r>
              <a:rPr lang="en-US" sz="2000" dirty="0" smtClean="0">
                <a:latin typeface="Comic Sans MS" pitchFamily="66" charset="0"/>
              </a:rPr>
              <a:t>the peculiar velocities of galaxies in the cluster, which are a measure of their potential energy if the cluster is </a:t>
            </a:r>
            <a:r>
              <a:rPr lang="en-US" sz="2000" dirty="0" err="1" smtClean="0">
                <a:latin typeface="Comic Sans MS" pitchFamily="66" charset="0"/>
              </a:rPr>
              <a:t>virialized</a:t>
            </a:r>
            <a:r>
              <a:rPr lang="en-US" sz="2000" dirty="0" smtClean="0">
                <a:latin typeface="Comic Sans MS" pitchFamily="66" charset="0"/>
              </a:rPr>
              <a:t>; </a:t>
            </a:r>
          </a:p>
          <a:p>
            <a:pPr lvl="1"/>
            <a:r>
              <a:rPr lang="en-US" sz="2000" dirty="0" smtClean="0">
                <a:latin typeface="Comic Sans MS" pitchFamily="66" charset="0"/>
              </a:rPr>
              <a:t>measurements of the </a:t>
            </a:r>
            <a:r>
              <a:rPr lang="en-US" sz="2000" i="1" dirty="0" smtClean="0">
                <a:latin typeface="Comic Sans MS" pitchFamily="66" charset="0"/>
              </a:rPr>
              <a:t>X-ray </a:t>
            </a:r>
            <a:r>
              <a:rPr lang="en-US" sz="2000" dirty="0" smtClean="0">
                <a:latin typeface="Comic Sans MS" pitchFamily="66" charset="0"/>
              </a:rPr>
              <a:t>temperature of hot gas in the cluster, which again correlates with the gravitational potential felt by the gas; and—most directly—</a:t>
            </a:r>
          </a:p>
          <a:p>
            <a:pPr lvl="1"/>
            <a:r>
              <a:rPr lang="en-US" sz="2000" dirty="0" smtClean="0">
                <a:latin typeface="Comic Sans MS" pitchFamily="66" charset="0"/>
              </a:rPr>
              <a:t>studies of (weak) gravitational </a:t>
            </a:r>
            <a:r>
              <a:rPr lang="en-US" sz="2000" dirty="0" err="1" smtClean="0">
                <a:latin typeface="Comic Sans MS" pitchFamily="66" charset="0"/>
              </a:rPr>
              <a:t>lensing</a:t>
            </a:r>
            <a:r>
              <a:rPr lang="en-US" sz="2000" dirty="0" smtClean="0">
                <a:latin typeface="Comic Sans MS" pitchFamily="66" charset="0"/>
              </a:rPr>
              <a:t> of background galaxies on the cluster.</a:t>
            </a:r>
          </a:p>
        </p:txBody>
      </p:sp>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701675" y="0"/>
            <a:ext cx="7772400" cy="1143000"/>
          </a:xfrm>
        </p:spPr>
        <p:txBody>
          <a:bodyPr/>
          <a:lstStyle/>
          <a:p>
            <a:pPr eaLnBrk="1" hangingPunct="1"/>
            <a:r>
              <a:rPr lang="en-US" sz="3600" smtClean="0">
                <a:solidFill>
                  <a:srgbClr val="590407"/>
                </a:solidFill>
                <a:latin typeface="Helvetica" charset="0"/>
              </a:rPr>
              <a:t>Rotation of Stars around Galactic Centres</a:t>
            </a:r>
            <a:endParaRPr lang="en-US" smtClean="0">
              <a:solidFill>
                <a:srgbClr val="590407"/>
              </a:solidFill>
              <a:latin typeface="Helvetica" charset="0"/>
            </a:endParaRPr>
          </a:p>
        </p:txBody>
      </p:sp>
      <p:sp>
        <p:nvSpPr>
          <p:cNvPr id="19459" name="Rectangle 4"/>
          <p:cNvSpPr>
            <a:spLocks noChangeArrowheads="1"/>
          </p:cNvSpPr>
          <p:nvPr/>
        </p:nvSpPr>
        <p:spPr bwMode="auto">
          <a:xfrm>
            <a:off x="1691680" y="1196752"/>
            <a:ext cx="8013700" cy="1187450"/>
          </a:xfrm>
          <a:prstGeom prst="rect">
            <a:avLst/>
          </a:prstGeom>
          <a:noFill/>
          <a:ln w="9525">
            <a:noFill/>
            <a:miter lim="800000"/>
            <a:headEnd/>
            <a:tailEnd/>
          </a:ln>
        </p:spPr>
        <p:txBody>
          <a:bodyPr wrap="none">
            <a:spAutoFit/>
          </a:bodyPr>
          <a:lstStyle/>
          <a:p>
            <a:r>
              <a:rPr lang="en-US" dirty="0"/>
              <a:t>We can measure how fast stars rotate around galactic</a:t>
            </a:r>
          </a:p>
          <a:p>
            <a:r>
              <a:rPr lang="en-US" dirty="0" err="1"/>
              <a:t>centres</a:t>
            </a:r>
            <a:r>
              <a:rPr lang="en-US" dirty="0"/>
              <a:t> by looking at the frequency shift of known spectral</a:t>
            </a:r>
          </a:p>
          <a:p>
            <a:r>
              <a:rPr lang="en-US" dirty="0"/>
              <a:t>lines originating in the stars due to the Doppler effect.</a:t>
            </a:r>
          </a:p>
        </p:txBody>
      </p:sp>
      <p:pic>
        <p:nvPicPr>
          <p:cNvPr id="19460" name="Picture 5" descr="n3198_rotated_and_scaled.jpg                                   000D2C50Macintosh HD                   B746BDFA:"/>
          <p:cNvPicPr>
            <a:picLocks noChangeAspect="1" noChangeArrowheads="1"/>
          </p:cNvPicPr>
          <p:nvPr/>
        </p:nvPicPr>
        <p:blipFill>
          <a:blip r:embed="rId2" cstate="print"/>
          <a:srcRect/>
          <a:stretch>
            <a:fillRect/>
          </a:stretch>
        </p:blipFill>
        <p:spPr bwMode="auto">
          <a:xfrm>
            <a:off x="476250" y="2384425"/>
            <a:ext cx="7545388" cy="3111500"/>
          </a:xfrm>
          <a:prstGeom prst="rect">
            <a:avLst/>
          </a:prstGeom>
          <a:noFill/>
          <a:ln w="9525">
            <a:noFill/>
            <a:miter lim="800000"/>
            <a:headEnd/>
            <a:tailEnd/>
          </a:ln>
        </p:spPr>
      </p:pic>
      <p:grpSp>
        <p:nvGrpSpPr>
          <p:cNvPr id="2" name="Group 12"/>
          <p:cNvGrpSpPr>
            <a:grpSpLocks/>
          </p:cNvGrpSpPr>
          <p:nvPr/>
        </p:nvGrpSpPr>
        <p:grpSpPr bwMode="auto">
          <a:xfrm>
            <a:off x="1925638" y="3659188"/>
            <a:ext cx="720725" cy="2393950"/>
            <a:chOff x="875" y="2607"/>
            <a:chExt cx="454" cy="1508"/>
          </a:xfrm>
        </p:grpSpPr>
        <p:sp>
          <p:nvSpPr>
            <p:cNvPr id="19464" name="Line 6"/>
            <p:cNvSpPr>
              <a:spLocks noChangeShapeType="1"/>
            </p:cNvSpPr>
            <p:nvPr/>
          </p:nvSpPr>
          <p:spPr bwMode="auto">
            <a:xfrm>
              <a:off x="1092" y="2607"/>
              <a:ext cx="84" cy="1271"/>
            </a:xfrm>
            <a:prstGeom prst="line">
              <a:avLst/>
            </a:prstGeom>
            <a:noFill/>
            <a:ln w="38100">
              <a:solidFill>
                <a:srgbClr val="CAD001"/>
              </a:solidFill>
              <a:round/>
              <a:headEnd/>
              <a:tailEnd/>
            </a:ln>
          </p:spPr>
          <p:txBody>
            <a:bodyPr wrap="none" anchor="ctr"/>
            <a:lstStyle/>
            <a:p>
              <a:endParaRPr lang="en-GB"/>
            </a:p>
          </p:txBody>
        </p:sp>
        <p:sp>
          <p:nvSpPr>
            <p:cNvPr id="19465" name="Line 7"/>
            <p:cNvSpPr>
              <a:spLocks noChangeShapeType="1"/>
            </p:cNvSpPr>
            <p:nvPr/>
          </p:nvSpPr>
          <p:spPr bwMode="auto">
            <a:xfrm flipH="1">
              <a:off x="1018" y="2628"/>
              <a:ext cx="66" cy="1262"/>
            </a:xfrm>
            <a:prstGeom prst="line">
              <a:avLst/>
            </a:prstGeom>
            <a:noFill/>
            <a:ln w="38100">
              <a:solidFill>
                <a:srgbClr val="CAD001"/>
              </a:solidFill>
              <a:round/>
              <a:headEnd/>
              <a:tailEnd/>
            </a:ln>
          </p:spPr>
          <p:txBody>
            <a:bodyPr wrap="none" anchor="ctr"/>
            <a:lstStyle/>
            <a:p>
              <a:endParaRPr lang="en-GB"/>
            </a:p>
          </p:txBody>
        </p:sp>
        <p:sp>
          <p:nvSpPr>
            <p:cNvPr id="19466" name="Line 8"/>
            <p:cNvSpPr>
              <a:spLocks noChangeShapeType="1"/>
            </p:cNvSpPr>
            <p:nvPr/>
          </p:nvSpPr>
          <p:spPr bwMode="auto">
            <a:xfrm flipH="1">
              <a:off x="875" y="3887"/>
              <a:ext cx="151" cy="0"/>
            </a:xfrm>
            <a:prstGeom prst="line">
              <a:avLst/>
            </a:prstGeom>
            <a:noFill/>
            <a:ln w="38100">
              <a:solidFill>
                <a:srgbClr val="CAD001"/>
              </a:solidFill>
              <a:round/>
              <a:headEnd/>
              <a:tailEnd/>
            </a:ln>
          </p:spPr>
          <p:txBody>
            <a:bodyPr wrap="none" anchor="ctr"/>
            <a:lstStyle/>
            <a:p>
              <a:endParaRPr lang="en-GB"/>
            </a:p>
          </p:txBody>
        </p:sp>
        <p:sp>
          <p:nvSpPr>
            <p:cNvPr id="19467" name="Line 9"/>
            <p:cNvSpPr>
              <a:spLocks noChangeShapeType="1"/>
            </p:cNvSpPr>
            <p:nvPr/>
          </p:nvSpPr>
          <p:spPr bwMode="auto">
            <a:xfrm flipH="1">
              <a:off x="1178" y="3879"/>
              <a:ext cx="151" cy="0"/>
            </a:xfrm>
            <a:prstGeom prst="line">
              <a:avLst/>
            </a:prstGeom>
            <a:noFill/>
            <a:ln w="38100">
              <a:solidFill>
                <a:srgbClr val="CAD001"/>
              </a:solidFill>
              <a:round/>
              <a:headEnd/>
              <a:tailEnd/>
            </a:ln>
          </p:spPr>
          <p:txBody>
            <a:bodyPr wrap="none" anchor="ctr"/>
            <a:lstStyle/>
            <a:p>
              <a:endParaRPr lang="en-GB"/>
            </a:p>
          </p:txBody>
        </p:sp>
        <p:sp>
          <p:nvSpPr>
            <p:cNvPr id="19468" name="Line 10"/>
            <p:cNvSpPr>
              <a:spLocks noChangeShapeType="1"/>
            </p:cNvSpPr>
            <p:nvPr/>
          </p:nvSpPr>
          <p:spPr bwMode="auto">
            <a:xfrm>
              <a:off x="875" y="3887"/>
              <a:ext cx="236" cy="226"/>
            </a:xfrm>
            <a:prstGeom prst="line">
              <a:avLst/>
            </a:prstGeom>
            <a:noFill/>
            <a:ln w="38100">
              <a:solidFill>
                <a:srgbClr val="CAD001"/>
              </a:solidFill>
              <a:round/>
              <a:headEnd/>
              <a:tailEnd/>
            </a:ln>
          </p:spPr>
          <p:txBody>
            <a:bodyPr wrap="none" anchor="ctr"/>
            <a:lstStyle/>
            <a:p>
              <a:endParaRPr lang="en-GB"/>
            </a:p>
          </p:txBody>
        </p:sp>
        <p:sp>
          <p:nvSpPr>
            <p:cNvPr id="19469" name="Line 11"/>
            <p:cNvSpPr>
              <a:spLocks noChangeShapeType="1"/>
            </p:cNvSpPr>
            <p:nvPr/>
          </p:nvSpPr>
          <p:spPr bwMode="auto">
            <a:xfrm flipH="1">
              <a:off x="1123" y="3889"/>
              <a:ext cx="206" cy="226"/>
            </a:xfrm>
            <a:prstGeom prst="line">
              <a:avLst/>
            </a:prstGeom>
            <a:noFill/>
            <a:ln w="38100">
              <a:solidFill>
                <a:srgbClr val="CAD001"/>
              </a:solidFill>
              <a:round/>
              <a:headEnd/>
              <a:tailEnd/>
            </a:ln>
          </p:spPr>
          <p:txBody>
            <a:bodyPr wrap="none" anchor="ctr"/>
            <a:lstStyle/>
            <a:p>
              <a:endParaRPr lang="en-GB"/>
            </a:p>
          </p:txBody>
        </p:sp>
      </p:grpSp>
      <p:pic>
        <p:nvPicPr>
          <p:cNvPr id="19462" name="Picture 13" descr="image-2748.pdf                                                 0028770BMacintosh HD                   B746BDFA:"/>
          <p:cNvPicPr>
            <a:picLocks noChangeAspect="1" noChangeArrowheads="1"/>
          </p:cNvPicPr>
          <p:nvPr/>
        </p:nvPicPr>
        <p:blipFill>
          <a:blip r:embed="rId3" cstate="print"/>
          <a:srcRect/>
          <a:stretch>
            <a:fillRect/>
          </a:stretch>
        </p:blipFill>
        <p:spPr bwMode="auto">
          <a:xfrm>
            <a:off x="6802438" y="5683250"/>
            <a:ext cx="1663700" cy="965200"/>
          </a:xfrm>
          <a:prstGeom prst="rect">
            <a:avLst/>
          </a:prstGeom>
          <a:noFill/>
          <a:ln w="9525">
            <a:noFill/>
            <a:miter lim="800000"/>
            <a:headEnd/>
            <a:tailEnd/>
          </a:ln>
        </p:spPr>
      </p:pic>
      <p:sp>
        <p:nvSpPr>
          <p:cNvPr id="19463" name="Rectangle 14"/>
          <p:cNvSpPr>
            <a:spLocks noChangeArrowheads="1"/>
          </p:cNvSpPr>
          <p:nvPr/>
        </p:nvSpPr>
        <p:spPr bwMode="auto">
          <a:xfrm>
            <a:off x="549275" y="6035675"/>
            <a:ext cx="5775325" cy="822325"/>
          </a:xfrm>
          <a:prstGeom prst="rect">
            <a:avLst/>
          </a:prstGeom>
          <a:noFill/>
          <a:ln w="9525">
            <a:noFill/>
            <a:miter lim="800000"/>
            <a:headEnd/>
            <a:tailEnd/>
          </a:ln>
        </p:spPr>
        <p:txBody>
          <a:bodyPr wrap="none">
            <a:spAutoFit/>
          </a:bodyPr>
          <a:lstStyle/>
          <a:p>
            <a:r>
              <a:rPr lang="en-US"/>
              <a:t>Star’s motion towards you, relative to the </a:t>
            </a:r>
          </a:p>
          <a:p>
            <a:r>
              <a:rPr lang="en-US"/>
              <a:t>galactic centre alters wavelength of light</a:t>
            </a:r>
          </a:p>
        </p:txBody>
      </p:sp>
    </p:spTree>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z="4000"/>
              <a:t>21 cm Radiation as Tracer </a:t>
            </a:r>
            <a:br>
              <a:rPr lang="en-US" sz="4000"/>
            </a:br>
            <a:r>
              <a:rPr lang="en-US" sz="4000"/>
              <a:t>of Gas Clouds</a:t>
            </a:r>
          </a:p>
        </p:txBody>
      </p:sp>
      <p:pic>
        <p:nvPicPr>
          <p:cNvPr id="51204" name="Picture 4" descr="21cm-milkyway"/>
          <p:cNvPicPr>
            <a:picLocks noChangeAspect="1" noChangeArrowheads="1"/>
          </p:cNvPicPr>
          <p:nvPr/>
        </p:nvPicPr>
        <p:blipFill>
          <a:blip r:embed="rId3" cstate="print"/>
          <a:srcRect/>
          <a:stretch>
            <a:fillRect/>
          </a:stretch>
        </p:blipFill>
        <p:spPr bwMode="auto">
          <a:xfrm>
            <a:off x="5257800" y="2133600"/>
            <a:ext cx="3657600" cy="3398838"/>
          </a:xfrm>
          <a:prstGeom prst="rect">
            <a:avLst/>
          </a:prstGeom>
          <a:noFill/>
          <a:ln w="9525">
            <a:solidFill>
              <a:schemeClr val="tx1"/>
            </a:solidFill>
            <a:miter lim="800000"/>
            <a:headEnd/>
            <a:tailEnd/>
          </a:ln>
        </p:spPr>
      </p:pic>
      <p:pic>
        <p:nvPicPr>
          <p:cNvPr id="51206" name="Picture 6" descr="21cm_radiation1"/>
          <p:cNvPicPr>
            <a:picLocks noChangeAspect="1" noChangeArrowheads="1"/>
          </p:cNvPicPr>
          <p:nvPr/>
        </p:nvPicPr>
        <p:blipFill>
          <a:blip r:embed="rId4" cstate="print"/>
          <a:srcRect/>
          <a:stretch>
            <a:fillRect/>
          </a:stretch>
        </p:blipFill>
        <p:spPr bwMode="auto">
          <a:xfrm>
            <a:off x="228600" y="1981200"/>
            <a:ext cx="4876800" cy="3633788"/>
          </a:xfrm>
          <a:prstGeom prst="rect">
            <a:avLst/>
          </a:prstGeom>
          <a:noFill/>
        </p:spPr>
      </p:pic>
      <p:sp>
        <p:nvSpPr>
          <p:cNvPr id="51207" name="Text Box 7"/>
          <p:cNvSpPr txBox="1">
            <a:spLocks noChangeArrowheads="1"/>
          </p:cNvSpPr>
          <p:nvPr/>
        </p:nvSpPr>
        <p:spPr bwMode="auto">
          <a:xfrm>
            <a:off x="5318125" y="4989513"/>
            <a:ext cx="2736850" cy="366712"/>
          </a:xfrm>
          <a:prstGeom prst="rect">
            <a:avLst/>
          </a:prstGeom>
          <a:noFill/>
          <a:ln w="9525">
            <a:noFill/>
            <a:miter lim="800000"/>
            <a:headEnd/>
            <a:tailEnd/>
          </a:ln>
          <a:effectLst/>
        </p:spPr>
        <p:txBody>
          <a:bodyPr wrap="none">
            <a:spAutoFit/>
          </a:bodyPr>
          <a:lstStyle/>
          <a:p>
            <a:r>
              <a:rPr lang="en-US"/>
              <a:t>21 cm map of our Galaxy</a:t>
            </a:r>
          </a:p>
        </p:txBody>
      </p:sp>
    </p:spTree>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sz="4000"/>
              <a:t>The Correct Way to Think </a:t>
            </a:r>
            <a:br>
              <a:rPr lang="en-US" sz="4000"/>
            </a:br>
            <a:r>
              <a:rPr lang="en-US" sz="4000"/>
              <a:t>about Our Galaxy</a:t>
            </a:r>
          </a:p>
        </p:txBody>
      </p:sp>
      <p:pic>
        <p:nvPicPr>
          <p:cNvPr id="52228" name="Picture 4" descr="dark-matter-halo"/>
          <p:cNvPicPr>
            <a:picLocks noChangeAspect="1" noChangeArrowheads="1"/>
          </p:cNvPicPr>
          <p:nvPr/>
        </p:nvPicPr>
        <p:blipFill>
          <a:blip r:embed="rId3" cstate="print"/>
          <a:srcRect/>
          <a:stretch>
            <a:fillRect/>
          </a:stretch>
        </p:blipFill>
        <p:spPr bwMode="auto">
          <a:xfrm>
            <a:off x="1676400" y="1676400"/>
            <a:ext cx="5562600" cy="4953000"/>
          </a:xfrm>
          <a:prstGeom prst="rect">
            <a:avLst/>
          </a:prstGeom>
          <a:noFill/>
        </p:spPr>
      </p:pic>
    </p:spTree>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img145"/>
          <p:cNvPicPr>
            <a:picLocks noChangeAspect="1" noChangeArrowheads="1"/>
          </p:cNvPicPr>
          <p:nvPr/>
        </p:nvPicPr>
        <p:blipFill>
          <a:blip r:embed="rId2" cstate="print"/>
          <a:srcRect/>
          <a:stretch>
            <a:fillRect/>
          </a:stretch>
        </p:blipFill>
        <p:spPr bwMode="auto">
          <a:xfrm>
            <a:off x="304800" y="304800"/>
            <a:ext cx="8610600" cy="4291013"/>
          </a:xfrm>
          <a:prstGeom prst="rect">
            <a:avLst/>
          </a:prstGeom>
          <a:noFill/>
        </p:spPr>
      </p:pic>
      <p:grpSp>
        <p:nvGrpSpPr>
          <p:cNvPr id="2" name="Group 3"/>
          <p:cNvGrpSpPr>
            <a:grpSpLocks/>
          </p:cNvGrpSpPr>
          <p:nvPr/>
        </p:nvGrpSpPr>
        <p:grpSpPr bwMode="auto">
          <a:xfrm>
            <a:off x="304800" y="304800"/>
            <a:ext cx="4260850" cy="4343400"/>
            <a:chOff x="192" y="816"/>
            <a:chExt cx="2684" cy="2736"/>
          </a:xfrm>
        </p:grpSpPr>
        <p:pic>
          <p:nvPicPr>
            <p:cNvPr id="84996" name="Picture 4" descr="gal1241m1"/>
            <p:cNvPicPr>
              <a:picLocks noChangeAspect="1" noChangeArrowheads="1"/>
            </p:cNvPicPr>
            <p:nvPr/>
          </p:nvPicPr>
          <p:blipFill>
            <a:blip r:embed="rId3" cstate="print"/>
            <a:srcRect l="45915" t="32550" r="28183" b="44330"/>
            <a:stretch>
              <a:fillRect/>
            </a:stretch>
          </p:blipFill>
          <p:spPr bwMode="auto">
            <a:xfrm>
              <a:off x="192" y="816"/>
              <a:ext cx="2684" cy="2736"/>
            </a:xfrm>
            <a:prstGeom prst="rect">
              <a:avLst/>
            </a:prstGeom>
            <a:noFill/>
            <a:ln w="9525">
              <a:solidFill>
                <a:schemeClr val="bg1"/>
              </a:solidFill>
              <a:miter lim="800000"/>
              <a:headEnd/>
              <a:tailEnd/>
            </a:ln>
          </p:spPr>
        </p:pic>
        <p:sp>
          <p:nvSpPr>
            <p:cNvPr id="84997" name="Oval 5"/>
            <p:cNvSpPr>
              <a:spLocks noChangeArrowheads="1"/>
            </p:cNvSpPr>
            <p:nvPr/>
          </p:nvSpPr>
          <p:spPr bwMode="auto">
            <a:xfrm rot="-3403703">
              <a:off x="1056" y="1968"/>
              <a:ext cx="1200" cy="720"/>
            </a:xfrm>
            <a:prstGeom prst="ellipse">
              <a:avLst/>
            </a:prstGeom>
            <a:noFill/>
            <a:ln w="19050">
              <a:solidFill>
                <a:srgbClr val="FFFF00"/>
              </a:solidFill>
              <a:prstDash val="dash"/>
              <a:round/>
              <a:headEnd/>
              <a:tailEnd/>
            </a:ln>
            <a:effectLst/>
          </p:spPr>
          <p:txBody>
            <a:bodyPr wrap="none" anchor="ctr"/>
            <a:lstStyle/>
            <a:p>
              <a:endParaRPr lang="en-GB"/>
            </a:p>
          </p:txBody>
        </p:sp>
        <p:sp>
          <p:nvSpPr>
            <p:cNvPr id="84998" name="Oval 6"/>
            <p:cNvSpPr>
              <a:spLocks noChangeArrowheads="1"/>
            </p:cNvSpPr>
            <p:nvPr/>
          </p:nvSpPr>
          <p:spPr bwMode="auto">
            <a:xfrm rot="-3403703">
              <a:off x="936" y="1800"/>
              <a:ext cx="480" cy="336"/>
            </a:xfrm>
            <a:prstGeom prst="ellipse">
              <a:avLst/>
            </a:prstGeom>
            <a:noFill/>
            <a:ln w="19050">
              <a:solidFill>
                <a:srgbClr val="FFFF00"/>
              </a:solidFill>
              <a:prstDash val="dash"/>
              <a:round/>
              <a:headEnd/>
              <a:tailEnd/>
            </a:ln>
            <a:effectLst/>
          </p:spPr>
          <p:txBody>
            <a:bodyPr wrap="none" anchor="ctr"/>
            <a:lstStyle/>
            <a:p>
              <a:endParaRPr lang="en-GB"/>
            </a:p>
          </p:txBody>
        </p:sp>
      </p:grpSp>
      <p:pic>
        <p:nvPicPr>
          <p:cNvPr id="84999" name="Picture 7" descr="1322_2104"/>
          <p:cNvPicPr>
            <a:picLocks noChangeAspect="1" noChangeArrowheads="1"/>
          </p:cNvPicPr>
          <p:nvPr/>
        </p:nvPicPr>
        <p:blipFill>
          <a:blip r:embed="rId4" cstate="print"/>
          <a:srcRect/>
          <a:stretch>
            <a:fillRect/>
          </a:stretch>
        </p:blipFill>
        <p:spPr bwMode="auto">
          <a:xfrm>
            <a:off x="914400" y="4724400"/>
            <a:ext cx="6781800" cy="2035175"/>
          </a:xfrm>
          <a:prstGeom prst="rect">
            <a:avLst/>
          </a:prstGeom>
          <a:noFill/>
          <a:ln w="9525">
            <a:solidFill>
              <a:srgbClr val="FF0000"/>
            </a:solid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499"/>
                                          </p:stCondLst>
                                        </p:cTn>
                                        <p:tgtEl>
                                          <p:spTgt spid="849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3" name="Picture 4" descr="C:\Users\Georg Raffelt\Desktop\bb.jpg"/>
          <p:cNvPicPr>
            <a:picLocks noChangeAspect="1" noChangeArrowheads="1"/>
          </p:cNvPicPr>
          <p:nvPr/>
        </p:nvPicPr>
        <p:blipFill>
          <a:blip r:embed="rId2" cstate="print"/>
          <a:srcRect/>
          <a:stretch>
            <a:fillRect/>
          </a:stretch>
        </p:blipFill>
        <p:spPr bwMode="auto">
          <a:xfrm>
            <a:off x="1475656" y="908720"/>
            <a:ext cx="6899645" cy="5661248"/>
          </a:xfrm>
          <a:prstGeom prst="rect">
            <a:avLst/>
          </a:prstGeom>
          <a:noFill/>
        </p:spPr>
      </p:pic>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0" descr="C:\Users\jlf\Desktop\hubbleslaw_plot.jpg"/>
          <p:cNvPicPr>
            <a:picLocks noChangeAspect="1" noChangeArrowheads="1"/>
          </p:cNvPicPr>
          <p:nvPr/>
        </p:nvPicPr>
        <p:blipFill>
          <a:blip r:embed="rId2" cstate="print"/>
          <a:srcRect/>
          <a:stretch>
            <a:fillRect/>
          </a:stretch>
        </p:blipFill>
        <p:spPr bwMode="auto">
          <a:xfrm>
            <a:off x="531813" y="1279525"/>
            <a:ext cx="3948112" cy="2498725"/>
          </a:xfrm>
          <a:prstGeom prst="rect">
            <a:avLst/>
          </a:prstGeom>
          <a:noFill/>
          <a:ln w="9525">
            <a:noFill/>
            <a:miter lim="800000"/>
            <a:headEnd/>
            <a:tailEnd/>
          </a:ln>
        </p:spPr>
      </p:pic>
      <p:pic>
        <p:nvPicPr>
          <p:cNvPr id="11267" name="Picture 7"/>
          <p:cNvPicPr>
            <a:picLocks noChangeAspect="1" noChangeArrowheads="1"/>
          </p:cNvPicPr>
          <p:nvPr/>
        </p:nvPicPr>
        <p:blipFill>
          <a:blip r:embed="rId3" cstate="print"/>
          <a:srcRect/>
          <a:stretch>
            <a:fillRect/>
          </a:stretch>
        </p:blipFill>
        <p:spPr bwMode="auto">
          <a:xfrm>
            <a:off x="808038" y="4005263"/>
            <a:ext cx="3544887" cy="2655887"/>
          </a:xfrm>
          <a:prstGeom prst="rect">
            <a:avLst/>
          </a:prstGeom>
          <a:noFill/>
          <a:ln w="9525">
            <a:noFill/>
            <a:miter lim="800000"/>
            <a:headEnd/>
            <a:tailEnd/>
          </a:ln>
        </p:spPr>
      </p:pic>
      <p:sp>
        <p:nvSpPr>
          <p:cNvPr id="2" name="Rectangle 4"/>
          <p:cNvSpPr>
            <a:spLocks noGrp="1" noChangeArrowheads="1"/>
          </p:cNvSpPr>
          <p:nvPr>
            <p:ph type="title"/>
          </p:nvPr>
        </p:nvSpPr>
        <p:spPr>
          <a:xfrm>
            <a:off x="685800" y="174625"/>
            <a:ext cx="7772400" cy="1143000"/>
          </a:xfrm>
        </p:spPr>
        <p:txBody>
          <a:bodyPr/>
          <a:lstStyle/>
          <a:p>
            <a:pPr eaLnBrk="1" hangingPunct="1">
              <a:defRPr/>
            </a:pPr>
            <a:r>
              <a:rPr lang="en-US" cap="all" dirty="0" smtClean="0"/>
              <a:t>Recessional Velocities</a:t>
            </a:r>
          </a:p>
        </p:txBody>
      </p:sp>
      <p:sp>
        <p:nvSpPr>
          <p:cNvPr id="11271" name="Rectangle 6"/>
          <p:cNvSpPr>
            <a:spLocks noGrp="1" noChangeArrowheads="1"/>
          </p:cNvSpPr>
          <p:nvPr>
            <p:ph type="body" sz="half" idx="2"/>
          </p:nvPr>
        </p:nvSpPr>
        <p:spPr>
          <a:xfrm>
            <a:off x="4648200" y="1700213"/>
            <a:ext cx="3900488" cy="4494212"/>
          </a:xfrm>
        </p:spPr>
        <p:txBody>
          <a:bodyPr/>
          <a:lstStyle/>
          <a:p>
            <a:pPr eaLnBrk="1" hangingPunct="1">
              <a:lnSpc>
                <a:spcPct val="80000"/>
              </a:lnSpc>
            </a:pPr>
            <a:r>
              <a:rPr lang="en-US" sz="2400" smtClean="0">
                <a:solidFill>
                  <a:srgbClr val="3333FF"/>
                </a:solidFill>
              </a:rPr>
              <a:t>The original evidence that the universe is expanding </a:t>
            </a:r>
          </a:p>
          <a:p>
            <a:pPr eaLnBrk="1" hangingPunct="1">
              <a:lnSpc>
                <a:spcPct val="80000"/>
              </a:lnSpc>
              <a:buFontTx/>
              <a:buNone/>
            </a:pPr>
            <a:endParaRPr lang="en-US" sz="2400" smtClean="0">
              <a:solidFill>
                <a:srgbClr val="3333FF"/>
              </a:solidFill>
            </a:endParaRPr>
          </a:p>
          <a:p>
            <a:pPr eaLnBrk="1" hangingPunct="1">
              <a:lnSpc>
                <a:spcPct val="80000"/>
              </a:lnSpc>
            </a:pPr>
            <a:r>
              <a:rPr lang="en-US" sz="2400" smtClean="0">
                <a:solidFill>
                  <a:srgbClr val="00BE00"/>
                </a:solidFill>
              </a:rPr>
              <a:t>Now carried out to far larger distances with supernovae</a:t>
            </a:r>
          </a:p>
          <a:p>
            <a:pPr eaLnBrk="1" hangingPunct="1">
              <a:lnSpc>
                <a:spcPct val="80000"/>
              </a:lnSpc>
            </a:pPr>
            <a:endParaRPr lang="en-US" sz="2400" smtClean="0">
              <a:solidFill>
                <a:srgbClr val="3333FF"/>
              </a:solidFill>
            </a:endParaRPr>
          </a:p>
          <a:p>
            <a:pPr eaLnBrk="1" hangingPunct="1">
              <a:lnSpc>
                <a:spcPct val="80000"/>
              </a:lnSpc>
            </a:pPr>
            <a:r>
              <a:rPr lang="en-US" sz="2400" smtClean="0">
                <a:solidFill>
                  <a:srgbClr val="FF0000"/>
                </a:solidFill>
              </a:rPr>
              <a:t>Constrains the acceleration of expansion:</a:t>
            </a:r>
          </a:p>
          <a:p>
            <a:pPr algn="ctr" eaLnBrk="1" hangingPunct="1">
              <a:lnSpc>
                <a:spcPct val="80000"/>
              </a:lnSpc>
              <a:buFontTx/>
              <a:buNone/>
            </a:pPr>
            <a:r>
              <a:rPr lang="en-US" sz="2400" smtClean="0">
                <a:solidFill>
                  <a:srgbClr val="FF0000"/>
                </a:solidFill>
                <a:latin typeface="Symbol" pitchFamily="18" charset="2"/>
              </a:rPr>
              <a:t>W</a:t>
            </a:r>
            <a:r>
              <a:rPr lang="en-US" sz="2400" baseline="-25000" smtClean="0">
                <a:solidFill>
                  <a:srgbClr val="FF0000"/>
                </a:solidFill>
                <a:latin typeface="Symbol" pitchFamily="18" charset="2"/>
              </a:rPr>
              <a:t>L</a:t>
            </a:r>
            <a:r>
              <a:rPr lang="en-US" sz="2400" smtClean="0">
                <a:solidFill>
                  <a:srgbClr val="FF0000"/>
                </a:solidFill>
              </a:rPr>
              <a:t> </a:t>
            </a:r>
            <a:r>
              <a:rPr lang="en-US" sz="2400" smtClean="0">
                <a:solidFill>
                  <a:srgbClr val="FF0000"/>
                </a:solidFill>
                <a:latin typeface="Symbol" pitchFamily="18" charset="2"/>
              </a:rPr>
              <a:t>-</a:t>
            </a:r>
            <a:r>
              <a:rPr lang="en-US" sz="2400" smtClean="0">
                <a:solidFill>
                  <a:srgbClr val="FF0000"/>
                </a:solidFill>
              </a:rPr>
              <a:t> </a:t>
            </a:r>
            <a:r>
              <a:rPr lang="en-US" sz="2400" smtClean="0">
                <a:solidFill>
                  <a:srgbClr val="FF0000"/>
                </a:solidFill>
                <a:latin typeface="Symbol" pitchFamily="18" charset="2"/>
              </a:rPr>
              <a:t>W</a:t>
            </a:r>
            <a:r>
              <a:rPr lang="en-US" sz="2400" baseline="-25000" smtClean="0">
                <a:solidFill>
                  <a:srgbClr val="FF0000"/>
                </a:solidFill>
              </a:rPr>
              <a:t>M</a:t>
            </a:r>
          </a:p>
          <a:p>
            <a:pPr eaLnBrk="1" hangingPunct="1">
              <a:lnSpc>
                <a:spcPct val="80000"/>
              </a:lnSpc>
              <a:buFontTx/>
              <a:buNone/>
            </a:pPr>
            <a:r>
              <a:rPr lang="en-US" sz="2400" smtClean="0">
                <a:solidFill>
                  <a:srgbClr val="FF0000"/>
                </a:solidFill>
              </a:rPr>
              <a:t>	“Attractive matter vs. repulsive dark energy”</a:t>
            </a:r>
          </a:p>
        </p:txBody>
      </p:sp>
      <p:sp>
        <p:nvSpPr>
          <p:cNvPr id="11272" name="Text Box 10"/>
          <p:cNvSpPr txBox="1">
            <a:spLocks noChangeArrowheads="1"/>
          </p:cNvSpPr>
          <p:nvPr/>
        </p:nvSpPr>
        <p:spPr bwMode="auto">
          <a:xfrm rot="5400000">
            <a:off x="3445669" y="2228056"/>
            <a:ext cx="1736725" cy="360363"/>
          </a:xfrm>
          <a:prstGeom prst="rect">
            <a:avLst/>
          </a:prstGeom>
          <a:noFill/>
          <a:ln w="9525">
            <a:noFill/>
            <a:miter lim="800000"/>
            <a:headEnd/>
            <a:tailEnd/>
          </a:ln>
        </p:spPr>
        <p:txBody>
          <a:bodyPr wrap="none">
            <a:spAutoFit/>
          </a:bodyPr>
          <a:lstStyle/>
          <a:p>
            <a:r>
              <a:rPr lang="en-US" sz="1400"/>
              <a:t>Hubble (1929)</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ChangeArrowheads="1"/>
          </p:cNvSpPr>
          <p:nvPr>
            <p:ph type="title"/>
          </p:nvPr>
        </p:nvSpPr>
        <p:spPr>
          <a:xfrm>
            <a:off x="295275" y="304800"/>
            <a:ext cx="8572500" cy="1143000"/>
          </a:xfrm>
        </p:spPr>
        <p:txBody>
          <a:bodyPr/>
          <a:lstStyle/>
          <a:p>
            <a:pPr eaLnBrk="1" hangingPunct="1">
              <a:defRPr/>
            </a:pPr>
            <a:r>
              <a:rPr lang="en-US" sz="3600" cap="all" dirty="0" smtClean="0"/>
              <a:t>Cosmic Microwave Background</a:t>
            </a:r>
          </a:p>
        </p:txBody>
      </p:sp>
      <p:pic>
        <p:nvPicPr>
          <p:cNvPr id="12293" name="Picture 9" descr="030628B_s"/>
          <p:cNvPicPr>
            <a:picLocks noChangeAspect="1" noChangeArrowheads="1"/>
          </p:cNvPicPr>
          <p:nvPr/>
        </p:nvPicPr>
        <p:blipFill>
          <a:blip r:embed="rId2" cstate="print"/>
          <a:srcRect b="50049"/>
          <a:stretch>
            <a:fillRect/>
          </a:stretch>
        </p:blipFill>
        <p:spPr bwMode="auto">
          <a:xfrm>
            <a:off x="508000" y="1397000"/>
            <a:ext cx="4579938" cy="2347913"/>
          </a:xfrm>
          <a:prstGeom prst="rect">
            <a:avLst/>
          </a:prstGeom>
          <a:noFill/>
          <a:ln w="9525">
            <a:noFill/>
            <a:miter lim="800000"/>
            <a:headEnd/>
            <a:tailEnd/>
          </a:ln>
        </p:spPr>
      </p:pic>
      <p:pic>
        <p:nvPicPr>
          <p:cNvPr id="12294" name="Picture 10" descr="030628B_s"/>
          <p:cNvPicPr>
            <a:picLocks noChangeAspect="1" noChangeArrowheads="1"/>
          </p:cNvPicPr>
          <p:nvPr/>
        </p:nvPicPr>
        <p:blipFill>
          <a:blip r:embed="rId2" cstate="print"/>
          <a:srcRect t="50307"/>
          <a:stretch>
            <a:fillRect/>
          </a:stretch>
        </p:blipFill>
        <p:spPr bwMode="auto">
          <a:xfrm>
            <a:off x="522288" y="4035425"/>
            <a:ext cx="4583112" cy="2336800"/>
          </a:xfrm>
          <a:prstGeom prst="rect">
            <a:avLst/>
          </a:prstGeom>
          <a:noFill/>
          <a:ln w="9525">
            <a:noFill/>
            <a:miter lim="800000"/>
            <a:headEnd/>
            <a:tailEnd/>
          </a:ln>
        </p:spPr>
      </p:pic>
      <p:sp>
        <p:nvSpPr>
          <p:cNvPr id="12295" name="Rectangle 11"/>
          <p:cNvSpPr>
            <a:spLocks noChangeArrowheads="1"/>
          </p:cNvSpPr>
          <p:nvPr/>
        </p:nvSpPr>
        <p:spPr bwMode="auto">
          <a:xfrm>
            <a:off x="5283200" y="1670050"/>
            <a:ext cx="3556000" cy="4494213"/>
          </a:xfrm>
          <a:prstGeom prst="rect">
            <a:avLst/>
          </a:prstGeom>
          <a:noFill/>
          <a:ln w="9525">
            <a:noFill/>
            <a:miter lim="800000"/>
            <a:headEnd/>
            <a:tailEnd/>
          </a:ln>
        </p:spPr>
        <p:txBody>
          <a:bodyPr/>
          <a:lstStyle/>
          <a:p>
            <a:pPr marL="342900" indent="-342900" algn="l" eaLnBrk="1" hangingPunct="1">
              <a:lnSpc>
                <a:spcPct val="80000"/>
              </a:lnSpc>
              <a:spcBef>
                <a:spcPct val="20000"/>
              </a:spcBef>
              <a:buFontTx/>
              <a:buChar char="•"/>
            </a:pPr>
            <a:endParaRPr lang="en-US" sz="2400">
              <a:solidFill>
                <a:srgbClr val="3333FF"/>
              </a:solidFill>
            </a:endParaRPr>
          </a:p>
          <a:p>
            <a:pPr marL="342900" indent="-342900" algn="l" eaLnBrk="1" hangingPunct="1">
              <a:lnSpc>
                <a:spcPct val="80000"/>
              </a:lnSpc>
              <a:spcBef>
                <a:spcPct val="20000"/>
              </a:spcBef>
              <a:buFontTx/>
              <a:buChar char="•"/>
            </a:pPr>
            <a:r>
              <a:rPr lang="en-US" sz="2400">
                <a:solidFill>
                  <a:srgbClr val="3333FF"/>
                </a:solidFill>
              </a:rPr>
              <a:t> </a:t>
            </a:r>
            <a:r>
              <a:rPr lang="en-US" sz="2400">
                <a:solidFill>
                  <a:srgbClr val="3333FF"/>
                </a:solidFill>
                <a:latin typeface="Symbol" pitchFamily="18" charset="2"/>
              </a:rPr>
              <a:t>d</a:t>
            </a:r>
            <a:r>
              <a:rPr lang="en-US" sz="2400">
                <a:solidFill>
                  <a:srgbClr val="3333FF"/>
                </a:solidFill>
              </a:rPr>
              <a:t>T/T &lt;&lt; 1: The universe is isotropic and homogeneous on large scales</a:t>
            </a:r>
          </a:p>
          <a:p>
            <a:pPr marL="342900" indent="-342900" algn="l" eaLnBrk="1" hangingPunct="1">
              <a:lnSpc>
                <a:spcPct val="80000"/>
              </a:lnSpc>
              <a:spcBef>
                <a:spcPct val="20000"/>
              </a:spcBef>
              <a:buFontTx/>
              <a:buChar char="•"/>
            </a:pPr>
            <a:endParaRPr lang="en-US" sz="2400">
              <a:solidFill>
                <a:srgbClr val="3333FF"/>
              </a:solidFill>
            </a:endParaRPr>
          </a:p>
          <a:p>
            <a:pPr marL="342900" indent="-342900" algn="l" eaLnBrk="1" hangingPunct="1">
              <a:lnSpc>
                <a:spcPct val="80000"/>
              </a:lnSpc>
              <a:spcBef>
                <a:spcPct val="20000"/>
              </a:spcBef>
              <a:buFontTx/>
              <a:buChar char="•"/>
            </a:pPr>
            <a:endParaRPr lang="en-US" sz="2400">
              <a:solidFill>
                <a:srgbClr val="3333FF"/>
              </a:solidFill>
            </a:endParaRPr>
          </a:p>
          <a:p>
            <a:pPr marL="342900" indent="-342900" algn="l" eaLnBrk="1" hangingPunct="1">
              <a:lnSpc>
                <a:spcPct val="80000"/>
              </a:lnSpc>
              <a:spcBef>
                <a:spcPct val="20000"/>
              </a:spcBef>
              <a:buFontTx/>
              <a:buChar char="•"/>
            </a:pPr>
            <a:endParaRPr lang="en-US" sz="2400">
              <a:solidFill>
                <a:srgbClr val="3333FF"/>
              </a:solidFill>
            </a:endParaRPr>
          </a:p>
          <a:p>
            <a:pPr marL="342900" indent="-342900" algn="l" eaLnBrk="1" hangingPunct="1">
              <a:lnSpc>
                <a:spcPct val="80000"/>
              </a:lnSpc>
              <a:spcBef>
                <a:spcPct val="20000"/>
              </a:spcBef>
              <a:buFontTx/>
              <a:buChar char="•"/>
            </a:pPr>
            <a:r>
              <a:rPr lang="en-US" sz="2400">
                <a:solidFill>
                  <a:srgbClr val="FF0000"/>
                </a:solidFill>
              </a:rPr>
              <a:t>Constrains the geometry of the universe:</a:t>
            </a:r>
          </a:p>
          <a:p>
            <a:pPr marL="342900" indent="-342900" eaLnBrk="1" hangingPunct="1">
              <a:lnSpc>
                <a:spcPct val="80000"/>
              </a:lnSpc>
              <a:spcBef>
                <a:spcPct val="20000"/>
              </a:spcBef>
            </a:pPr>
            <a:r>
              <a:rPr lang="en-US" sz="2400">
                <a:solidFill>
                  <a:srgbClr val="FF0000"/>
                </a:solidFill>
                <a:latin typeface="Symbol" pitchFamily="18" charset="2"/>
              </a:rPr>
              <a:t>W</a:t>
            </a:r>
            <a:r>
              <a:rPr lang="en-US" sz="2400" baseline="-25000">
                <a:solidFill>
                  <a:srgbClr val="FF0000"/>
                </a:solidFill>
                <a:latin typeface="Symbol" pitchFamily="18" charset="2"/>
              </a:rPr>
              <a:t>L</a:t>
            </a:r>
            <a:r>
              <a:rPr lang="en-US" sz="2400">
                <a:solidFill>
                  <a:srgbClr val="FF0000"/>
                </a:solidFill>
              </a:rPr>
              <a:t> </a:t>
            </a:r>
            <a:r>
              <a:rPr lang="en-US" sz="2400">
                <a:solidFill>
                  <a:srgbClr val="FF0000"/>
                </a:solidFill>
                <a:latin typeface="Symbol" pitchFamily="18" charset="2"/>
              </a:rPr>
              <a:t>+</a:t>
            </a:r>
            <a:r>
              <a:rPr lang="en-US" sz="2400">
                <a:solidFill>
                  <a:srgbClr val="FF0000"/>
                </a:solidFill>
              </a:rPr>
              <a:t> </a:t>
            </a:r>
            <a:r>
              <a:rPr lang="en-US" sz="2400">
                <a:solidFill>
                  <a:srgbClr val="FF0000"/>
                </a:solidFill>
                <a:latin typeface="Symbol" pitchFamily="18" charset="2"/>
              </a:rPr>
              <a:t>W</a:t>
            </a:r>
            <a:r>
              <a:rPr lang="en-US" sz="2400" baseline="-25000">
                <a:solidFill>
                  <a:srgbClr val="FF0000"/>
                </a:solidFill>
              </a:rPr>
              <a:t>M</a:t>
            </a:r>
          </a:p>
          <a:p>
            <a:pPr marL="342900" indent="-342900" algn="l" eaLnBrk="1" hangingPunct="1">
              <a:lnSpc>
                <a:spcPct val="80000"/>
              </a:lnSpc>
              <a:spcBef>
                <a:spcPct val="20000"/>
              </a:spcBef>
            </a:pPr>
            <a:r>
              <a:rPr lang="en-US" sz="2400">
                <a:solidFill>
                  <a:srgbClr val="FF0000"/>
                </a:solidFill>
              </a:rPr>
              <a:t>	“total energy density”</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a:xfrm>
            <a:off x="152400" y="125413"/>
            <a:ext cx="8797925" cy="990600"/>
          </a:xfrm>
        </p:spPr>
        <p:txBody>
          <a:bodyPr/>
          <a:lstStyle/>
          <a:p>
            <a:pPr eaLnBrk="1" hangingPunct="1">
              <a:defRPr/>
            </a:pPr>
            <a:r>
              <a:rPr lang="en-US" cap="all" dirty="0" smtClean="0"/>
              <a:t>Big Bang </a:t>
            </a:r>
            <a:r>
              <a:rPr lang="en-US" cap="all" dirty="0" err="1" smtClean="0"/>
              <a:t>Nucleosynthesis</a:t>
            </a:r>
            <a:endParaRPr lang="en-US" cap="all" dirty="0" smtClean="0"/>
          </a:p>
        </p:txBody>
      </p:sp>
      <p:pic>
        <p:nvPicPr>
          <p:cNvPr id="13317" name="Picture 4"/>
          <p:cNvPicPr>
            <a:picLocks noChangeAspect="1" noChangeArrowheads="1"/>
          </p:cNvPicPr>
          <p:nvPr/>
        </p:nvPicPr>
        <p:blipFill>
          <a:blip r:embed="rId2" cstate="print"/>
          <a:srcRect l="237"/>
          <a:stretch>
            <a:fillRect/>
          </a:stretch>
        </p:blipFill>
        <p:spPr bwMode="auto">
          <a:xfrm>
            <a:off x="153988" y="1295400"/>
            <a:ext cx="3606800" cy="4721225"/>
          </a:xfrm>
          <a:prstGeom prst="rect">
            <a:avLst/>
          </a:prstGeom>
          <a:noFill/>
          <a:ln w="9525">
            <a:noFill/>
            <a:miter lim="800000"/>
            <a:headEnd/>
            <a:tailEnd/>
          </a:ln>
        </p:spPr>
      </p:pic>
      <p:sp>
        <p:nvSpPr>
          <p:cNvPr id="13318" name="Rectangle 5"/>
          <p:cNvSpPr>
            <a:spLocks noChangeArrowheads="1"/>
          </p:cNvSpPr>
          <p:nvPr/>
        </p:nvSpPr>
        <p:spPr bwMode="auto">
          <a:xfrm>
            <a:off x="1150938" y="6049963"/>
            <a:ext cx="2322512" cy="304800"/>
          </a:xfrm>
          <a:prstGeom prst="rect">
            <a:avLst/>
          </a:prstGeom>
          <a:noFill/>
          <a:ln w="9525">
            <a:noFill/>
            <a:miter lim="800000"/>
            <a:headEnd/>
            <a:tailEnd/>
          </a:ln>
        </p:spPr>
        <p:txBody>
          <a:bodyPr wrap="none">
            <a:spAutoFit/>
          </a:bodyPr>
          <a:lstStyle/>
          <a:p>
            <a:pPr algn="r"/>
            <a:r>
              <a:rPr lang="en-US" sz="1400"/>
              <a:t>Fields, Sarkar, PDG (2002)</a:t>
            </a:r>
          </a:p>
        </p:txBody>
      </p:sp>
      <p:sp>
        <p:nvSpPr>
          <p:cNvPr id="13319" name="Rectangle 11"/>
          <p:cNvSpPr>
            <a:spLocks noChangeArrowheads="1"/>
          </p:cNvSpPr>
          <p:nvPr/>
        </p:nvSpPr>
        <p:spPr bwMode="auto">
          <a:xfrm>
            <a:off x="4083050" y="1379538"/>
            <a:ext cx="4606925" cy="5148262"/>
          </a:xfrm>
          <a:prstGeom prst="rect">
            <a:avLst/>
          </a:prstGeom>
          <a:noFill/>
          <a:ln w="9525">
            <a:noFill/>
            <a:miter lim="800000"/>
            <a:headEnd/>
            <a:tailEnd/>
          </a:ln>
        </p:spPr>
        <p:txBody>
          <a:bodyPr/>
          <a:lstStyle/>
          <a:p>
            <a:pPr marL="342900" indent="-342900" algn="l" eaLnBrk="1" hangingPunct="1">
              <a:spcBef>
                <a:spcPct val="20000"/>
              </a:spcBef>
              <a:buFontTx/>
              <a:buChar char="•"/>
            </a:pPr>
            <a:r>
              <a:rPr lang="en-US" sz="2400">
                <a:solidFill>
                  <a:srgbClr val="3333FF"/>
                </a:solidFill>
              </a:rPr>
              <a:t>At T ~ 1 MeV, the universe cooled enough for light elements to start forming</a:t>
            </a:r>
          </a:p>
          <a:p>
            <a:pPr marL="342900" indent="-342900" algn="l" eaLnBrk="1" hangingPunct="1">
              <a:spcBef>
                <a:spcPct val="20000"/>
              </a:spcBef>
              <a:buFontTx/>
              <a:buChar char="•"/>
            </a:pPr>
            <a:endParaRPr lang="en-US" sz="2400">
              <a:solidFill>
                <a:srgbClr val="3333FF"/>
              </a:solidFill>
            </a:endParaRPr>
          </a:p>
          <a:p>
            <a:pPr marL="342900" indent="-342900" algn="l" eaLnBrk="1" hangingPunct="1">
              <a:spcBef>
                <a:spcPct val="20000"/>
              </a:spcBef>
              <a:buFontTx/>
              <a:buChar char="•"/>
            </a:pPr>
            <a:r>
              <a:rPr lang="en-US" sz="2400">
                <a:solidFill>
                  <a:srgbClr val="00BE00"/>
                </a:solidFill>
              </a:rPr>
              <a:t>The abundance of each light species is fixed by </a:t>
            </a:r>
            <a:r>
              <a:rPr lang="en-US" sz="2400">
                <a:solidFill>
                  <a:srgbClr val="00BE00"/>
                </a:solidFill>
                <a:latin typeface="Symbol" pitchFamily="18" charset="2"/>
              </a:rPr>
              <a:t>h</a:t>
            </a:r>
            <a:r>
              <a:rPr lang="en-US" sz="2400">
                <a:solidFill>
                  <a:srgbClr val="00BE00"/>
                </a:solidFill>
              </a:rPr>
              <a:t>, the baryon-to-photon ratio</a:t>
            </a:r>
          </a:p>
          <a:p>
            <a:pPr marL="342900" indent="-342900" algn="l" eaLnBrk="1" hangingPunct="1">
              <a:spcBef>
                <a:spcPct val="20000"/>
              </a:spcBef>
              <a:buFontTx/>
              <a:buChar char="•"/>
            </a:pPr>
            <a:endParaRPr lang="en-US" sz="2400">
              <a:solidFill>
                <a:srgbClr val="00BE00"/>
              </a:solidFill>
            </a:endParaRPr>
          </a:p>
          <a:p>
            <a:pPr marL="342900" indent="-342900" algn="l" eaLnBrk="1" hangingPunct="1">
              <a:spcBef>
                <a:spcPct val="20000"/>
              </a:spcBef>
              <a:buFontTx/>
              <a:buChar char="•"/>
            </a:pPr>
            <a:r>
              <a:rPr lang="en-US" sz="2400">
                <a:solidFill>
                  <a:srgbClr val="FF0000"/>
                </a:solidFill>
              </a:rPr>
              <a:t>These determinations are consistent* and constrain (with the CMB) the density in baryons:  </a:t>
            </a:r>
            <a:r>
              <a:rPr lang="en-US" sz="2400">
                <a:solidFill>
                  <a:srgbClr val="FF0000"/>
                </a:solidFill>
                <a:latin typeface="Symbol" pitchFamily="18" charset="2"/>
              </a:rPr>
              <a:t>W</a:t>
            </a:r>
            <a:r>
              <a:rPr lang="en-US" sz="2400" baseline="-25000">
                <a:solidFill>
                  <a:srgbClr val="FF0000"/>
                </a:solidFill>
              </a:rPr>
              <a:t>B</a:t>
            </a:r>
            <a:endParaRPr lang="en-US" sz="2400">
              <a:solidFill>
                <a:srgbClr val="FF0000"/>
              </a:solidFill>
            </a:endParaRPr>
          </a:p>
        </p:txBody>
      </p:sp>
    </p:spTree>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2"/>
          <p:cNvPicPr>
            <a:picLocks noChangeAspect="1" noChangeArrowheads="1"/>
          </p:cNvPicPr>
          <p:nvPr/>
        </p:nvPicPr>
        <p:blipFill>
          <a:blip r:embed="rId2" cstate="print"/>
          <a:srcRect t="3162"/>
          <a:stretch>
            <a:fillRect/>
          </a:stretch>
        </p:blipFill>
        <p:spPr bwMode="auto">
          <a:xfrm>
            <a:off x="382588" y="1565275"/>
            <a:ext cx="3727450" cy="4945063"/>
          </a:xfrm>
          <a:prstGeom prst="rect">
            <a:avLst/>
          </a:prstGeom>
          <a:noFill/>
          <a:ln w="9525">
            <a:noFill/>
            <a:miter lim="800000"/>
            <a:headEnd/>
            <a:tailEnd/>
          </a:ln>
        </p:spPr>
      </p:pic>
      <p:sp>
        <p:nvSpPr>
          <p:cNvPr id="14341" name="Text Box 3"/>
          <p:cNvSpPr txBox="1">
            <a:spLocks noChangeArrowheads="1"/>
          </p:cNvSpPr>
          <p:nvPr/>
        </p:nvSpPr>
        <p:spPr bwMode="auto">
          <a:xfrm>
            <a:off x="4421188" y="1611313"/>
            <a:ext cx="4445000" cy="4838700"/>
          </a:xfrm>
          <a:prstGeom prst="rect">
            <a:avLst/>
          </a:prstGeom>
          <a:noFill/>
          <a:ln w="9525">
            <a:noFill/>
            <a:miter lim="800000"/>
            <a:headEnd/>
            <a:tailEnd/>
          </a:ln>
        </p:spPr>
        <p:txBody>
          <a:bodyPr>
            <a:spAutoFit/>
          </a:bodyPr>
          <a:lstStyle/>
          <a:p>
            <a:pPr algn="l">
              <a:buFontTx/>
              <a:buChar char="•"/>
            </a:pPr>
            <a:r>
              <a:rPr lang="en-US" sz="2400">
                <a:solidFill>
                  <a:srgbClr val="3333FF"/>
                </a:solidFill>
              </a:rPr>
              <a:t> Remarkable agreement</a:t>
            </a:r>
          </a:p>
          <a:p>
            <a:pPr algn="l">
              <a:buFontTx/>
              <a:buChar char="•"/>
            </a:pPr>
            <a:endParaRPr lang="en-US" sz="2400">
              <a:solidFill>
                <a:srgbClr val="3333FF"/>
              </a:solidFill>
            </a:endParaRPr>
          </a:p>
          <a:p>
            <a:pPr algn="l"/>
            <a:r>
              <a:rPr lang="en-US" sz="2400">
                <a:solidFill>
                  <a:srgbClr val="3333FF"/>
                </a:solidFill>
              </a:rPr>
              <a:t>    Dark Matter: 23% </a:t>
            </a:r>
            <a:r>
              <a:rPr lang="en-US" sz="2400">
                <a:solidFill>
                  <a:srgbClr val="3333FF"/>
                </a:solidFill>
                <a:cs typeface="Arial" charset="0"/>
              </a:rPr>
              <a:t>± 4%</a:t>
            </a:r>
          </a:p>
          <a:p>
            <a:pPr algn="l"/>
            <a:r>
              <a:rPr lang="en-US" sz="2400">
                <a:solidFill>
                  <a:srgbClr val="3333FF"/>
                </a:solidFill>
              </a:rPr>
              <a:t>    Dark Energy: 73% ± 4%</a:t>
            </a:r>
          </a:p>
          <a:p>
            <a:pPr algn="l"/>
            <a:r>
              <a:rPr lang="en-US" sz="2400">
                <a:solidFill>
                  <a:srgbClr val="3333FF"/>
                </a:solidFill>
              </a:rPr>
              <a:t>    Baryons: 4% ± 0.4%</a:t>
            </a:r>
          </a:p>
          <a:p>
            <a:pPr algn="l"/>
            <a:r>
              <a:rPr lang="en-US" sz="2400">
                <a:solidFill>
                  <a:srgbClr val="3333FF"/>
                </a:solidFill>
              </a:rPr>
              <a:t>   [</a:t>
            </a:r>
            <a:r>
              <a:rPr lang="en-US" sz="2400">
                <a:solidFill>
                  <a:srgbClr val="3333FF"/>
                </a:solidFill>
                <a:latin typeface="Symbol" pitchFamily="18" charset="2"/>
              </a:rPr>
              <a:t>n</a:t>
            </a:r>
            <a:r>
              <a:rPr lang="en-US" sz="2400">
                <a:solidFill>
                  <a:srgbClr val="3333FF"/>
                </a:solidFill>
              </a:rPr>
              <a:t>s: 0.2% for </a:t>
            </a:r>
            <a:r>
              <a:rPr lang="en-US" sz="2400">
                <a:solidFill>
                  <a:srgbClr val="3333FF"/>
                </a:solidFill>
                <a:latin typeface="Symbol" pitchFamily="18" charset="2"/>
              </a:rPr>
              <a:t>S</a:t>
            </a:r>
            <a:r>
              <a:rPr lang="en-US" sz="2400">
                <a:solidFill>
                  <a:srgbClr val="3333FF"/>
                </a:solidFill>
              </a:rPr>
              <a:t>m = 0.1 eV]</a:t>
            </a:r>
          </a:p>
          <a:p>
            <a:pPr algn="l">
              <a:buFontTx/>
              <a:buChar char="•"/>
            </a:pPr>
            <a:endParaRPr lang="en-US" sz="2400">
              <a:solidFill>
                <a:srgbClr val="3333FF"/>
              </a:solidFill>
            </a:endParaRPr>
          </a:p>
          <a:p>
            <a:pPr algn="l">
              <a:buFontTx/>
              <a:buChar char="•"/>
            </a:pPr>
            <a:endParaRPr lang="en-US" sz="2400">
              <a:solidFill>
                <a:srgbClr val="3333FF"/>
              </a:solidFill>
            </a:endParaRPr>
          </a:p>
          <a:p>
            <a:pPr algn="l">
              <a:buFontTx/>
              <a:buChar char="•"/>
            </a:pPr>
            <a:r>
              <a:rPr lang="en-US" sz="2400">
                <a:solidFill>
                  <a:srgbClr val="00BE00"/>
                </a:solidFill>
              </a:rPr>
              <a:t> Remarkable precision (~10%)</a:t>
            </a:r>
            <a:endParaRPr lang="en-US" sz="2400">
              <a:solidFill>
                <a:srgbClr val="FF0000"/>
              </a:solidFill>
            </a:endParaRPr>
          </a:p>
          <a:p>
            <a:pPr algn="l">
              <a:buFontTx/>
              <a:buChar char="•"/>
            </a:pPr>
            <a:endParaRPr lang="en-US" sz="2400">
              <a:solidFill>
                <a:srgbClr val="FF0000"/>
              </a:solidFill>
            </a:endParaRPr>
          </a:p>
          <a:p>
            <a:pPr algn="l">
              <a:buFontTx/>
              <a:buChar char="•"/>
            </a:pPr>
            <a:endParaRPr lang="en-US" sz="2400">
              <a:solidFill>
                <a:srgbClr val="FF0000"/>
              </a:solidFill>
            </a:endParaRPr>
          </a:p>
          <a:p>
            <a:pPr algn="l">
              <a:buFontTx/>
              <a:buChar char="•"/>
            </a:pPr>
            <a:r>
              <a:rPr lang="en-US" sz="2400">
                <a:solidFill>
                  <a:srgbClr val="FF0000"/>
                </a:solidFill>
              </a:rPr>
              <a:t> Remarkable results</a:t>
            </a:r>
          </a:p>
          <a:p>
            <a:pPr algn="l"/>
            <a:endParaRPr lang="en-US" sz="2400">
              <a:solidFill>
                <a:srgbClr val="FF0000"/>
              </a:solidFill>
            </a:endParaRPr>
          </a:p>
        </p:txBody>
      </p:sp>
      <p:sp>
        <p:nvSpPr>
          <p:cNvPr id="16390" name="Rectangle 4"/>
          <p:cNvSpPr>
            <a:spLocks noGrp="1" noChangeArrowheads="1"/>
          </p:cNvSpPr>
          <p:nvPr>
            <p:ph type="title"/>
          </p:nvPr>
        </p:nvSpPr>
        <p:spPr>
          <a:xfrm>
            <a:off x="192088" y="179388"/>
            <a:ext cx="8745537" cy="1143000"/>
          </a:xfrm>
        </p:spPr>
        <p:txBody>
          <a:bodyPr/>
          <a:lstStyle/>
          <a:p>
            <a:pPr eaLnBrk="1" hangingPunct="1">
              <a:defRPr/>
            </a:pPr>
            <a:r>
              <a:rPr lang="en-US" cap="all" dirty="0" smtClean="0"/>
              <a:t>Synthesis</a:t>
            </a:r>
          </a:p>
        </p:txBody>
      </p:sp>
    </p:spTree>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762000" y="228600"/>
            <a:ext cx="7772400" cy="533400"/>
          </a:xfrm>
        </p:spPr>
        <p:txBody>
          <a:bodyPr/>
          <a:lstStyle/>
          <a:p>
            <a:pPr eaLnBrk="1" hangingPunct="1"/>
            <a:r>
              <a:rPr lang="en-US" smtClean="0">
                <a:solidFill>
                  <a:srgbClr val="590407"/>
                </a:solidFill>
                <a:latin typeface="Courier" charset="0"/>
              </a:rPr>
              <a:t>Question:</a:t>
            </a:r>
          </a:p>
        </p:txBody>
      </p:sp>
      <p:sp>
        <p:nvSpPr>
          <p:cNvPr id="17411" name="Rectangle 3"/>
          <p:cNvSpPr>
            <a:spLocks noChangeArrowheads="1"/>
          </p:cNvSpPr>
          <p:nvPr/>
        </p:nvSpPr>
        <p:spPr bwMode="auto">
          <a:xfrm>
            <a:off x="1187624" y="836712"/>
            <a:ext cx="7662863" cy="822325"/>
          </a:xfrm>
          <a:prstGeom prst="rect">
            <a:avLst/>
          </a:prstGeom>
          <a:noFill/>
          <a:ln w="9525">
            <a:noFill/>
            <a:miter lim="800000"/>
            <a:headEnd/>
            <a:tailEnd/>
          </a:ln>
        </p:spPr>
        <p:txBody>
          <a:bodyPr wrap="none">
            <a:spAutoFit/>
          </a:bodyPr>
          <a:lstStyle/>
          <a:p>
            <a:r>
              <a:rPr lang="en-US" dirty="0"/>
              <a:t>Is the mass in the universe all observable through</a:t>
            </a:r>
          </a:p>
          <a:p>
            <a:r>
              <a:rPr lang="en-US" dirty="0" err="1"/>
              <a:t>emmission</a:t>
            </a:r>
            <a:r>
              <a:rPr lang="en-US" dirty="0"/>
              <a:t> or </a:t>
            </a:r>
            <a:r>
              <a:rPr lang="en-US" dirty="0" err="1"/>
              <a:t>absorbsion</a:t>
            </a:r>
            <a:r>
              <a:rPr lang="en-US" dirty="0"/>
              <a:t> of electromagnetic radiation ?</a:t>
            </a:r>
          </a:p>
        </p:txBody>
      </p:sp>
      <p:sp>
        <p:nvSpPr>
          <p:cNvPr id="17412" name="Rectangle 6"/>
          <p:cNvSpPr>
            <a:spLocks noChangeArrowheads="1"/>
          </p:cNvSpPr>
          <p:nvPr/>
        </p:nvSpPr>
        <p:spPr bwMode="auto">
          <a:xfrm>
            <a:off x="2743200" y="2133600"/>
            <a:ext cx="3103563" cy="762000"/>
          </a:xfrm>
          <a:prstGeom prst="rect">
            <a:avLst/>
          </a:prstGeom>
          <a:noFill/>
          <a:ln w="9525">
            <a:noFill/>
            <a:miter lim="800000"/>
            <a:headEnd/>
            <a:tailEnd/>
          </a:ln>
        </p:spPr>
        <p:txBody>
          <a:bodyPr wrap="none">
            <a:spAutoFit/>
          </a:bodyPr>
          <a:lstStyle/>
          <a:p>
            <a:r>
              <a:rPr lang="en-US" sz="4400">
                <a:solidFill>
                  <a:srgbClr val="080269"/>
                </a:solidFill>
              </a:rPr>
              <a:t>Dark Matter</a:t>
            </a:r>
          </a:p>
        </p:txBody>
      </p:sp>
      <p:sp>
        <p:nvSpPr>
          <p:cNvPr id="17413" name="Rectangle 7"/>
          <p:cNvSpPr>
            <a:spLocks noChangeArrowheads="1"/>
          </p:cNvSpPr>
          <p:nvPr/>
        </p:nvSpPr>
        <p:spPr bwMode="auto">
          <a:xfrm>
            <a:off x="381000" y="3276600"/>
            <a:ext cx="8421688" cy="1187450"/>
          </a:xfrm>
          <a:prstGeom prst="rect">
            <a:avLst/>
          </a:prstGeom>
          <a:noFill/>
          <a:ln w="9525">
            <a:noFill/>
            <a:miter lim="800000"/>
            <a:headEnd/>
            <a:tailEnd/>
          </a:ln>
        </p:spPr>
        <p:txBody>
          <a:bodyPr wrap="none">
            <a:spAutoFit/>
          </a:bodyPr>
          <a:lstStyle/>
          <a:p>
            <a:r>
              <a:rPr lang="en-US"/>
              <a:t>...is matter that does not shine or absorb light, and has </a:t>
            </a:r>
          </a:p>
          <a:p>
            <a:r>
              <a:rPr lang="en-US"/>
              <a:t>therefore escaped  direct detection by electromagnetic</a:t>
            </a:r>
          </a:p>
          <a:p>
            <a:r>
              <a:rPr lang="en-US"/>
              <a:t>transducers like telescopes, radio antennas, x-ray satellites...</a:t>
            </a:r>
          </a:p>
        </p:txBody>
      </p:sp>
      <p:sp>
        <p:nvSpPr>
          <p:cNvPr id="17414" name="Rectangle 8"/>
          <p:cNvSpPr>
            <a:spLocks noChangeArrowheads="1"/>
          </p:cNvSpPr>
          <p:nvPr/>
        </p:nvSpPr>
        <p:spPr bwMode="auto">
          <a:xfrm>
            <a:off x="247650" y="4568825"/>
            <a:ext cx="8896350" cy="2289175"/>
          </a:xfrm>
          <a:prstGeom prst="rect">
            <a:avLst/>
          </a:prstGeom>
          <a:noFill/>
          <a:ln w="9525">
            <a:noFill/>
            <a:miter lim="800000"/>
            <a:headEnd/>
            <a:tailEnd/>
          </a:ln>
        </p:spPr>
        <p:txBody>
          <a:bodyPr wrap="none">
            <a:spAutoFit/>
          </a:bodyPr>
          <a:lstStyle/>
          <a:p>
            <a:r>
              <a:rPr lang="en-US" sz="3600">
                <a:solidFill>
                  <a:srgbClr val="044E15"/>
                </a:solidFill>
              </a:rPr>
              <a:t>It turns out that there is strong</a:t>
            </a:r>
          </a:p>
          <a:p>
            <a:r>
              <a:rPr lang="en-US" sz="3600">
                <a:solidFill>
                  <a:srgbClr val="044E15"/>
                </a:solidFill>
              </a:rPr>
              <a:t>experimental evidence that there is more</a:t>
            </a:r>
          </a:p>
          <a:p>
            <a:r>
              <a:rPr lang="en-US" sz="3600">
                <a:solidFill>
                  <a:srgbClr val="044E15"/>
                </a:solidFill>
              </a:rPr>
              <a:t>than 4 times as much dark matter as</a:t>
            </a:r>
          </a:p>
          <a:p>
            <a:r>
              <a:rPr lang="en-US" sz="3600">
                <a:solidFill>
                  <a:srgbClr val="044E15"/>
                </a:solidFill>
              </a:rPr>
              <a:t>luminous matter in the observable universe</a:t>
            </a:r>
          </a:p>
        </p:txBody>
      </p:sp>
    </p:spTree>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Rectangle 4"/>
          <p:cNvSpPr>
            <a:spLocks noGrp="1" noChangeArrowheads="1"/>
          </p:cNvSpPr>
          <p:nvPr>
            <p:ph type="title"/>
          </p:nvPr>
        </p:nvSpPr>
        <p:spPr>
          <a:xfrm>
            <a:off x="1350963" y="0"/>
            <a:ext cx="7793037" cy="1462087"/>
          </a:xfrm>
        </p:spPr>
        <p:txBody>
          <a:bodyPr/>
          <a:lstStyle/>
          <a:p>
            <a:r>
              <a:rPr lang="en-US" sz="4000" dirty="0"/>
              <a:t>Possible Dark-Matter Candidates</a:t>
            </a:r>
          </a:p>
        </p:txBody>
      </p:sp>
      <p:pic>
        <p:nvPicPr>
          <p:cNvPr id="97285" name="Picture 5" descr="baryonic_dm"/>
          <p:cNvPicPr>
            <a:picLocks noChangeAspect="1" noChangeArrowheads="1"/>
          </p:cNvPicPr>
          <p:nvPr/>
        </p:nvPicPr>
        <p:blipFill>
          <a:blip r:embed="rId3" cstate="print"/>
          <a:srcRect/>
          <a:stretch>
            <a:fillRect/>
          </a:stretch>
        </p:blipFill>
        <p:spPr bwMode="auto">
          <a:xfrm>
            <a:off x="533400" y="1447800"/>
            <a:ext cx="4057650" cy="5105400"/>
          </a:xfrm>
          <a:prstGeom prst="rect">
            <a:avLst/>
          </a:prstGeom>
          <a:noFill/>
        </p:spPr>
      </p:pic>
      <p:pic>
        <p:nvPicPr>
          <p:cNvPr id="97286" name="Picture 6" descr="nonbaryonic_dm"/>
          <p:cNvPicPr>
            <a:picLocks noChangeAspect="1" noChangeArrowheads="1"/>
          </p:cNvPicPr>
          <p:nvPr/>
        </p:nvPicPr>
        <p:blipFill>
          <a:blip r:embed="rId4" cstate="print"/>
          <a:srcRect/>
          <a:stretch>
            <a:fillRect/>
          </a:stretch>
        </p:blipFill>
        <p:spPr bwMode="auto">
          <a:xfrm>
            <a:off x="4876800" y="1752600"/>
            <a:ext cx="3951288" cy="3962400"/>
          </a:xfrm>
          <a:prstGeom prst="rect">
            <a:avLst/>
          </a:prstGeom>
          <a:noFill/>
        </p:spPr>
      </p:pic>
    </p:spTree>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a:t>What is it?</a:t>
            </a:r>
          </a:p>
        </p:txBody>
      </p:sp>
      <p:sp>
        <p:nvSpPr>
          <p:cNvPr id="94211" name="Rectangle 3"/>
          <p:cNvSpPr>
            <a:spLocks noGrp="1" noChangeArrowheads="1"/>
          </p:cNvSpPr>
          <p:nvPr>
            <p:ph type="body" idx="1"/>
          </p:nvPr>
        </p:nvSpPr>
        <p:spPr/>
        <p:txBody>
          <a:bodyPr/>
          <a:lstStyle/>
          <a:p>
            <a:r>
              <a:rPr lang="en-US"/>
              <a:t>Dark Matter: Ordinary or Extraordinary?</a:t>
            </a:r>
          </a:p>
          <a:p>
            <a:r>
              <a:rPr lang="en-US"/>
              <a:t>What kind of </a:t>
            </a:r>
            <a:r>
              <a:rPr lang="en-US">
                <a:solidFill>
                  <a:srgbClr val="FFFF00"/>
                </a:solidFill>
              </a:rPr>
              <a:t>ordinary</a:t>
            </a:r>
            <a:r>
              <a:rPr lang="en-US"/>
              <a:t> matter is dark?</a:t>
            </a:r>
          </a:p>
          <a:p>
            <a:pPr lvl="1"/>
            <a:r>
              <a:rPr lang="en-US"/>
              <a:t>Black holes</a:t>
            </a:r>
          </a:p>
          <a:p>
            <a:pPr lvl="1"/>
            <a:r>
              <a:rPr lang="en-US"/>
              <a:t>Black dwarfs (cool white dwarfs)</a:t>
            </a:r>
          </a:p>
          <a:p>
            <a:pPr lvl="1"/>
            <a:r>
              <a:rPr lang="en-US"/>
              <a:t>Brown Dwarfs (failed stars)</a:t>
            </a:r>
          </a:p>
          <a:p>
            <a:pPr lvl="1"/>
            <a:r>
              <a:rPr lang="en-US"/>
              <a:t>Planets</a:t>
            </a:r>
          </a:p>
          <a:p>
            <a:pPr lvl="1"/>
            <a:r>
              <a:rPr lang="en-US"/>
              <a:t>Bowling Balls</a:t>
            </a:r>
          </a:p>
          <a:p>
            <a:pPr lvl="1"/>
            <a:endParaRPr lang="en-US"/>
          </a:p>
        </p:txBody>
      </p:sp>
    </p:spTree>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1115616" y="0"/>
            <a:ext cx="7793037" cy="1462087"/>
          </a:xfrm>
        </p:spPr>
        <p:txBody>
          <a:bodyPr/>
          <a:lstStyle/>
          <a:p>
            <a:r>
              <a:rPr lang="en-US" altLang="zh-CN" sz="4000" dirty="0"/>
              <a:t>Nature of the dark matter</a:t>
            </a:r>
            <a:r>
              <a:rPr lang="en-US" altLang="zh-CN" sz="4000" dirty="0">
                <a:latin typeface="Arial"/>
              </a:rPr>
              <a:t>—</a:t>
            </a:r>
            <a:r>
              <a:rPr lang="en-US" altLang="zh-CN" sz="4000" dirty="0"/>
              <a:t>Hot or cold</a:t>
            </a:r>
          </a:p>
        </p:txBody>
      </p:sp>
      <p:sp>
        <p:nvSpPr>
          <p:cNvPr id="111619" name="Rectangle 3"/>
          <p:cNvSpPr>
            <a:spLocks noGrp="1" noChangeArrowheads="1"/>
          </p:cNvSpPr>
          <p:nvPr>
            <p:ph type="body" idx="1"/>
          </p:nvPr>
        </p:nvSpPr>
        <p:spPr>
          <a:xfrm>
            <a:off x="0" y="2327275"/>
            <a:ext cx="8686800" cy="4530725"/>
          </a:xfrm>
        </p:spPr>
        <p:txBody>
          <a:bodyPr/>
          <a:lstStyle/>
          <a:p>
            <a:pPr>
              <a:lnSpc>
                <a:spcPct val="90000"/>
              </a:lnSpc>
            </a:pPr>
            <a:r>
              <a:rPr lang="en-US" altLang="zh-CN" sz="2400" dirty="0"/>
              <a:t>Hot dark matter is relativistic at the collapse epoch and free-streaming out the galaxy-sized over density.  Larger structure forms early and fragments to smaller ones.</a:t>
            </a:r>
          </a:p>
          <a:p>
            <a:pPr>
              <a:lnSpc>
                <a:spcPct val="90000"/>
              </a:lnSpc>
            </a:pPr>
            <a:r>
              <a:rPr lang="en-US" altLang="zh-CN" sz="2400" dirty="0"/>
              <a:t>Cold DM is non-relativistic </a:t>
            </a:r>
          </a:p>
          <a:p>
            <a:pPr>
              <a:lnSpc>
                <a:spcPct val="90000"/>
              </a:lnSpc>
              <a:buFont typeface="Wingdings" pitchFamily="2" charset="2"/>
              <a:buNone/>
            </a:pPr>
            <a:r>
              <a:rPr lang="en-US" altLang="zh-CN" sz="2400" dirty="0"/>
              <a:t>   at de-coupling, forms </a:t>
            </a:r>
          </a:p>
          <a:p>
            <a:pPr>
              <a:lnSpc>
                <a:spcPct val="90000"/>
              </a:lnSpc>
              <a:buFont typeface="Wingdings" pitchFamily="2" charset="2"/>
              <a:buNone/>
            </a:pPr>
            <a:r>
              <a:rPr lang="en-US" altLang="zh-CN" sz="2400" dirty="0"/>
              <a:t>    structure in a hierarchical, </a:t>
            </a:r>
          </a:p>
          <a:p>
            <a:pPr>
              <a:lnSpc>
                <a:spcPct val="90000"/>
              </a:lnSpc>
              <a:buFont typeface="Wingdings" pitchFamily="2" charset="2"/>
              <a:buNone/>
            </a:pPr>
            <a:r>
              <a:rPr lang="en-US" altLang="zh-CN" sz="2400" dirty="0"/>
              <a:t>    bottom-up scenario.</a:t>
            </a:r>
          </a:p>
          <a:p>
            <a:pPr>
              <a:lnSpc>
                <a:spcPct val="90000"/>
              </a:lnSpc>
            </a:pPr>
            <a:r>
              <a:rPr lang="en-US" altLang="zh-CN" sz="2400" dirty="0"/>
              <a:t>HDM is tightly bound from</a:t>
            </a:r>
          </a:p>
          <a:p>
            <a:pPr lvl="1">
              <a:lnSpc>
                <a:spcPct val="90000"/>
              </a:lnSpc>
              <a:buFont typeface="Wingdings" pitchFamily="2" charset="2"/>
              <a:buNone/>
            </a:pPr>
            <a:r>
              <a:rPr lang="en-US" altLang="zh-CN" sz="2400" dirty="0"/>
              <a:t>observation and LSS forma-</a:t>
            </a:r>
          </a:p>
          <a:p>
            <a:pPr lvl="1">
              <a:lnSpc>
                <a:spcPct val="90000"/>
              </a:lnSpc>
              <a:buFont typeface="Wingdings" pitchFamily="2" charset="2"/>
              <a:buNone/>
            </a:pPr>
            <a:r>
              <a:rPr lang="en-US" altLang="zh-CN" sz="2000" dirty="0" err="1"/>
              <a:t>tion</a:t>
            </a:r>
            <a:r>
              <a:rPr lang="en-US" altLang="zh-CN" sz="2000" dirty="0"/>
              <a:t> theory</a:t>
            </a:r>
          </a:p>
        </p:txBody>
      </p:sp>
      <p:pic>
        <p:nvPicPr>
          <p:cNvPr id="111620" name="Picture 4"/>
          <p:cNvPicPr>
            <a:picLocks noChangeAspect="1" noChangeArrowheads="1"/>
          </p:cNvPicPr>
          <p:nvPr/>
        </p:nvPicPr>
        <p:blipFill>
          <a:blip r:embed="rId2" cstate="print"/>
          <a:srcRect/>
          <a:stretch>
            <a:fillRect/>
          </a:stretch>
        </p:blipFill>
        <p:spPr bwMode="auto">
          <a:xfrm>
            <a:off x="4495800" y="3352800"/>
            <a:ext cx="4476750" cy="2992438"/>
          </a:xfrm>
          <a:prstGeom prst="rect">
            <a:avLst/>
          </a:prstGeom>
          <a:noFill/>
        </p:spPr>
      </p:pic>
    </p:spTree>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altLang="zh-CN"/>
              <a:t>What we learned</a:t>
            </a:r>
          </a:p>
        </p:txBody>
      </p:sp>
      <p:sp>
        <p:nvSpPr>
          <p:cNvPr id="112643" name="Rectangle 3"/>
          <p:cNvSpPr>
            <a:spLocks noGrp="1" noChangeArrowheads="1"/>
          </p:cNvSpPr>
          <p:nvPr>
            <p:ph type="body" idx="1"/>
          </p:nvPr>
        </p:nvSpPr>
        <p:spPr>
          <a:xfrm>
            <a:off x="539750" y="2420938"/>
            <a:ext cx="8353425" cy="3827462"/>
          </a:xfrm>
        </p:spPr>
        <p:txBody>
          <a:bodyPr/>
          <a:lstStyle/>
          <a:p>
            <a:pPr>
              <a:buFont typeface="Wingdings" pitchFamily="2" charset="2"/>
              <a:buNone/>
            </a:pPr>
            <a:r>
              <a:rPr lang="en-US" altLang="zh-CN" sz="4000"/>
              <a:t>In the universe there exists non-baryonic, non-hot, dark matter</a:t>
            </a:r>
          </a:p>
        </p:txBody>
      </p:sp>
    </p:spTree>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461963" y="311150"/>
            <a:ext cx="8280400" cy="650875"/>
          </a:xfrm>
        </p:spPr>
        <p:txBody>
          <a:bodyPr/>
          <a:lstStyle/>
          <a:p>
            <a:pPr eaLnBrk="1" hangingPunct="1"/>
            <a:r>
              <a:rPr lang="en-US" sz="3200" smtClean="0">
                <a:latin typeface="Helvetica" charset="0"/>
              </a:rPr>
              <a:t>What Could Constitute the Dark Matter (1)?</a:t>
            </a:r>
          </a:p>
        </p:txBody>
      </p:sp>
      <p:sp>
        <p:nvSpPr>
          <p:cNvPr id="27651" name="Rectangle 3"/>
          <p:cNvSpPr>
            <a:spLocks noChangeArrowheads="1"/>
          </p:cNvSpPr>
          <p:nvPr/>
        </p:nvSpPr>
        <p:spPr bwMode="auto">
          <a:xfrm>
            <a:off x="623888" y="1204913"/>
            <a:ext cx="184150" cy="457200"/>
          </a:xfrm>
          <a:prstGeom prst="rect">
            <a:avLst/>
          </a:prstGeom>
          <a:noFill/>
          <a:ln w="9525">
            <a:noFill/>
            <a:miter lim="800000"/>
            <a:headEnd/>
            <a:tailEnd/>
          </a:ln>
        </p:spPr>
        <p:txBody>
          <a:bodyPr wrap="none">
            <a:spAutoFit/>
          </a:bodyPr>
          <a:lstStyle/>
          <a:p>
            <a:endParaRPr lang="en-US">
              <a:latin typeface="Times" charset="0"/>
            </a:endParaRPr>
          </a:p>
        </p:txBody>
      </p:sp>
      <p:sp>
        <p:nvSpPr>
          <p:cNvPr id="27652" name="Rectangle 4"/>
          <p:cNvSpPr>
            <a:spLocks noChangeArrowheads="1"/>
          </p:cNvSpPr>
          <p:nvPr/>
        </p:nvSpPr>
        <p:spPr bwMode="auto">
          <a:xfrm>
            <a:off x="712788" y="1196975"/>
            <a:ext cx="2352675" cy="457200"/>
          </a:xfrm>
          <a:prstGeom prst="rect">
            <a:avLst/>
          </a:prstGeom>
          <a:noFill/>
          <a:ln w="9525">
            <a:noFill/>
            <a:miter lim="800000"/>
            <a:headEnd/>
            <a:tailEnd/>
          </a:ln>
        </p:spPr>
        <p:txBody>
          <a:bodyPr wrap="none">
            <a:spAutoFit/>
          </a:bodyPr>
          <a:lstStyle/>
          <a:p>
            <a:r>
              <a:rPr lang="en-US" b="1">
                <a:solidFill>
                  <a:srgbClr val="01027B"/>
                </a:solidFill>
              </a:rPr>
              <a:t>IDEA 1 : Rocks</a:t>
            </a:r>
          </a:p>
        </p:txBody>
      </p:sp>
      <p:sp>
        <p:nvSpPr>
          <p:cNvPr id="27653" name="Rectangle 5"/>
          <p:cNvSpPr>
            <a:spLocks noChangeArrowheads="1"/>
          </p:cNvSpPr>
          <p:nvPr/>
        </p:nvSpPr>
        <p:spPr bwMode="auto">
          <a:xfrm>
            <a:off x="1671638" y="1719263"/>
            <a:ext cx="6249987" cy="1187450"/>
          </a:xfrm>
          <a:prstGeom prst="rect">
            <a:avLst/>
          </a:prstGeom>
          <a:noFill/>
          <a:ln w="9525">
            <a:noFill/>
            <a:miter lim="800000"/>
            <a:headEnd/>
            <a:tailEnd/>
          </a:ln>
        </p:spPr>
        <p:txBody>
          <a:bodyPr wrap="none">
            <a:spAutoFit/>
          </a:bodyPr>
          <a:lstStyle/>
          <a:p>
            <a:pPr>
              <a:buFontTx/>
              <a:buChar char="-"/>
            </a:pPr>
            <a:r>
              <a:rPr lang="en-US"/>
              <a:t>from pebbles to giant planets like Jupiter.</a:t>
            </a:r>
          </a:p>
          <a:p>
            <a:r>
              <a:rPr lang="en-US"/>
              <a:t>If there are enough of them, they could make</a:t>
            </a:r>
          </a:p>
          <a:p>
            <a:r>
              <a:rPr lang="en-US"/>
              <a:t>up the dark matter.</a:t>
            </a:r>
          </a:p>
        </p:txBody>
      </p:sp>
      <p:sp>
        <p:nvSpPr>
          <p:cNvPr id="27654" name="Rectangle 8"/>
          <p:cNvSpPr>
            <a:spLocks noChangeArrowheads="1"/>
          </p:cNvSpPr>
          <p:nvPr/>
        </p:nvSpPr>
        <p:spPr bwMode="auto">
          <a:xfrm>
            <a:off x="657225" y="3048000"/>
            <a:ext cx="7696200" cy="1187450"/>
          </a:xfrm>
          <a:prstGeom prst="rect">
            <a:avLst/>
          </a:prstGeom>
          <a:noFill/>
          <a:ln w="9525">
            <a:noFill/>
            <a:miter lim="800000"/>
            <a:headEnd/>
            <a:tailEnd/>
          </a:ln>
        </p:spPr>
        <p:txBody>
          <a:bodyPr wrap="none">
            <a:spAutoFit/>
          </a:bodyPr>
          <a:lstStyle/>
          <a:p>
            <a:r>
              <a:rPr lang="en-US"/>
              <a:t>Jupiter-size and above planets are a serious contender,</a:t>
            </a:r>
          </a:p>
          <a:p>
            <a:r>
              <a:rPr lang="en-US"/>
              <a:t>and are called MACHOs by the community - MAssive</a:t>
            </a:r>
          </a:p>
          <a:p>
            <a:r>
              <a:rPr lang="en-US"/>
              <a:t>Compact Halo Objects.</a:t>
            </a:r>
          </a:p>
        </p:txBody>
      </p:sp>
      <p:sp>
        <p:nvSpPr>
          <p:cNvPr id="27655" name="Rectangle 10"/>
          <p:cNvSpPr>
            <a:spLocks noChangeArrowheads="1"/>
          </p:cNvSpPr>
          <p:nvPr/>
        </p:nvSpPr>
        <p:spPr bwMode="auto">
          <a:xfrm>
            <a:off x="742950" y="4484688"/>
            <a:ext cx="2774950" cy="457200"/>
          </a:xfrm>
          <a:prstGeom prst="rect">
            <a:avLst/>
          </a:prstGeom>
          <a:noFill/>
          <a:ln w="9525">
            <a:noFill/>
            <a:miter lim="800000"/>
            <a:headEnd/>
            <a:tailEnd/>
          </a:ln>
        </p:spPr>
        <p:txBody>
          <a:bodyPr wrap="none">
            <a:spAutoFit/>
          </a:bodyPr>
          <a:lstStyle/>
          <a:p>
            <a:r>
              <a:rPr lang="en-US" b="1">
                <a:solidFill>
                  <a:srgbClr val="01027B"/>
                </a:solidFill>
              </a:rPr>
              <a:t>IDEA 2: Neutrinos</a:t>
            </a:r>
            <a:endParaRPr lang="en-US" b="1"/>
          </a:p>
        </p:txBody>
      </p:sp>
      <p:sp>
        <p:nvSpPr>
          <p:cNvPr id="27656" name="Rectangle 11"/>
          <p:cNvSpPr>
            <a:spLocks noChangeArrowheads="1"/>
          </p:cNvSpPr>
          <p:nvPr/>
        </p:nvSpPr>
        <p:spPr bwMode="auto">
          <a:xfrm>
            <a:off x="639763" y="5095875"/>
            <a:ext cx="8270875" cy="1552575"/>
          </a:xfrm>
          <a:prstGeom prst="rect">
            <a:avLst/>
          </a:prstGeom>
          <a:noFill/>
          <a:ln w="9525">
            <a:noFill/>
            <a:miter lim="800000"/>
            <a:headEnd/>
            <a:tailEnd/>
          </a:ln>
        </p:spPr>
        <p:txBody>
          <a:bodyPr wrap="none">
            <a:spAutoFit/>
          </a:bodyPr>
          <a:lstStyle/>
          <a:p>
            <a:r>
              <a:rPr lang="en-US"/>
              <a:t>Light, neutral particles of which at least some have a small</a:t>
            </a:r>
          </a:p>
          <a:p>
            <a:r>
              <a:rPr lang="en-US"/>
              <a:t>mass. Produced in enormous numbers in stars and possibly</a:t>
            </a:r>
          </a:p>
          <a:p>
            <a:r>
              <a:rPr lang="en-US"/>
              <a:t>at the big bang. If there are enough of them, they could</a:t>
            </a:r>
          </a:p>
          <a:p>
            <a:r>
              <a:rPr lang="en-US"/>
              <a:t>(maybe) be the dark matter.</a:t>
            </a:r>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1826" name="Rectangle 2"/>
          <p:cNvSpPr>
            <a:spLocks noGrp="1" noChangeArrowheads="1"/>
          </p:cNvSpPr>
          <p:nvPr>
            <p:ph type="title"/>
          </p:nvPr>
        </p:nvSpPr>
        <p:spPr/>
        <p:txBody>
          <a:bodyPr/>
          <a:lstStyle/>
          <a:p>
            <a:r>
              <a:rPr lang="en-US"/>
              <a:t>Title</a:t>
            </a:r>
          </a:p>
        </p:txBody>
      </p:sp>
      <p:pic>
        <p:nvPicPr>
          <p:cNvPr id="3021827" name="Picture 3" descr="C:\Users\Georg Raffelt\Desktop\sky.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grpSp>
        <p:nvGrpSpPr>
          <p:cNvPr id="2" name="Group 4"/>
          <p:cNvGrpSpPr>
            <a:grpSpLocks/>
          </p:cNvGrpSpPr>
          <p:nvPr/>
        </p:nvGrpSpPr>
        <p:grpSpPr bwMode="auto">
          <a:xfrm>
            <a:off x="500063" y="1000125"/>
            <a:ext cx="8143875" cy="4933653"/>
            <a:chOff x="336" y="672"/>
            <a:chExt cx="5472" cy="3315"/>
          </a:xfrm>
        </p:grpSpPr>
        <p:graphicFrame>
          <p:nvGraphicFramePr>
            <p:cNvPr id="3045376" name="Object 0"/>
            <p:cNvGraphicFramePr>
              <a:graphicFrameLocks noChangeAspect="1"/>
            </p:cNvGraphicFramePr>
            <p:nvPr/>
          </p:nvGraphicFramePr>
          <p:xfrm>
            <a:off x="690" y="960"/>
            <a:ext cx="4763" cy="2663"/>
          </p:xfrm>
          <a:graphic>
            <a:graphicData uri="http://schemas.openxmlformats.org/presentationml/2006/ole">
              <p:oleObj spid="_x0000_s316418" name="Chart" r:id="rId4" imgW="7330514" imgH="4084419" progId="MSGraph.Chart.8">
                <p:embed followColorScheme="full"/>
              </p:oleObj>
            </a:graphicData>
          </a:graphic>
        </p:graphicFrame>
        <p:sp>
          <p:nvSpPr>
            <p:cNvPr id="3021830" name="Rectangle 6"/>
            <p:cNvSpPr>
              <a:spLocks noChangeArrowheads="1"/>
            </p:cNvSpPr>
            <p:nvPr/>
          </p:nvSpPr>
          <p:spPr bwMode="auto">
            <a:xfrm>
              <a:off x="336" y="672"/>
              <a:ext cx="2544" cy="672"/>
            </a:xfrm>
            <a:prstGeom prst="rect">
              <a:avLst/>
            </a:prstGeom>
            <a:solidFill>
              <a:schemeClr val="accent1"/>
            </a:solidFill>
            <a:ln w="9525">
              <a:solidFill>
                <a:schemeClr val="tx1"/>
              </a:solidFill>
              <a:miter lim="800000"/>
              <a:headEnd/>
              <a:tailEnd/>
            </a:ln>
            <a:effectLst/>
          </p:spPr>
          <p:txBody>
            <a:bodyPr wrap="none" lIns="97530" tIns="48765" rIns="97530" bIns="48765" anchor="ctr"/>
            <a:lstStyle/>
            <a:p>
              <a:pPr defTabSz="913805"/>
              <a:r>
                <a:rPr lang="en-US" sz="2300" b="1" dirty="0">
                  <a:effectLst>
                    <a:outerShdw blurRad="38100" dist="38100" dir="2700000" algn="tl">
                      <a:srgbClr val="FFFFFF"/>
                    </a:outerShdw>
                  </a:effectLst>
                </a:rPr>
                <a:t>Dark Energy 73%</a:t>
              </a:r>
            </a:p>
            <a:p>
              <a:pPr defTabSz="913805"/>
              <a:r>
                <a:rPr lang="en-US" sz="2300" b="1" dirty="0">
                  <a:effectLst>
                    <a:outerShdw blurRad="38100" dist="38100" dir="2700000" algn="tl">
                      <a:srgbClr val="FFFFFF"/>
                    </a:outerShdw>
                  </a:effectLst>
                </a:rPr>
                <a:t>(Cosmological Constant)</a:t>
              </a:r>
            </a:p>
          </p:txBody>
        </p:sp>
        <p:sp>
          <p:nvSpPr>
            <p:cNvPr id="3021831" name="Rectangle 7"/>
            <p:cNvSpPr>
              <a:spLocks noChangeArrowheads="1"/>
            </p:cNvSpPr>
            <p:nvPr/>
          </p:nvSpPr>
          <p:spPr bwMode="auto">
            <a:xfrm>
              <a:off x="4608" y="3024"/>
              <a:ext cx="1200" cy="576"/>
            </a:xfrm>
            <a:prstGeom prst="rect">
              <a:avLst/>
            </a:prstGeom>
            <a:solidFill>
              <a:srgbClr val="FF0000"/>
            </a:solidFill>
            <a:ln w="9525">
              <a:solidFill>
                <a:schemeClr val="tx1"/>
              </a:solidFill>
              <a:miter lim="800000"/>
              <a:headEnd/>
              <a:tailEnd/>
            </a:ln>
            <a:effectLst/>
          </p:spPr>
          <p:txBody>
            <a:bodyPr wrap="none" lIns="97530" tIns="48765" rIns="97530" bIns="48765" anchor="ctr"/>
            <a:lstStyle/>
            <a:p>
              <a:pPr defTabSz="913805"/>
              <a:r>
                <a:rPr lang="en-US" sz="2300" b="1" dirty="0">
                  <a:solidFill>
                    <a:schemeClr val="bg1"/>
                  </a:solidFill>
                  <a:effectLst>
                    <a:outerShdw blurRad="38100" dist="38100" dir="2700000" algn="tl">
                      <a:srgbClr val="000000"/>
                    </a:outerShdw>
                  </a:effectLst>
                </a:rPr>
                <a:t> Neutrinos</a:t>
              </a:r>
            </a:p>
            <a:p>
              <a:pPr defTabSz="913805"/>
              <a:r>
                <a:rPr lang="en-US" sz="2300" b="1" dirty="0">
                  <a:solidFill>
                    <a:schemeClr val="bg1"/>
                  </a:solidFill>
                  <a:effectLst>
                    <a:outerShdw blurRad="38100" dist="38100" dir="2700000" algn="tl">
                      <a:srgbClr val="000000"/>
                    </a:outerShdw>
                  </a:effectLst>
                </a:rPr>
                <a:t> 0.1</a:t>
              </a:r>
              <a:r>
                <a:rPr lang="en-US" sz="2300" b="1" dirty="0">
                  <a:solidFill>
                    <a:schemeClr val="bg1"/>
                  </a:solidFill>
                  <a:effectLst>
                    <a:outerShdw blurRad="38100" dist="38100" dir="2700000" algn="tl">
                      <a:srgbClr val="000000"/>
                    </a:outerShdw>
                  </a:effectLst>
                  <a:latin typeface="Symbol" pitchFamily="18" charset="2"/>
                </a:rPr>
                <a:t>-</a:t>
              </a:r>
              <a:r>
                <a:rPr lang="en-US" sz="2300" b="1" dirty="0">
                  <a:solidFill>
                    <a:schemeClr val="bg1"/>
                  </a:solidFill>
                  <a:effectLst>
                    <a:outerShdw blurRad="38100" dist="38100" dir="2700000" algn="tl">
                      <a:srgbClr val="000000"/>
                    </a:outerShdw>
                  </a:effectLst>
                </a:rPr>
                <a:t>2%</a:t>
              </a:r>
            </a:p>
          </p:txBody>
        </p:sp>
        <p:sp>
          <p:nvSpPr>
            <p:cNvPr id="3021832" name="Rectangle 8"/>
            <p:cNvSpPr>
              <a:spLocks noChangeArrowheads="1"/>
            </p:cNvSpPr>
            <p:nvPr/>
          </p:nvSpPr>
          <p:spPr bwMode="auto">
            <a:xfrm>
              <a:off x="3072" y="3408"/>
              <a:ext cx="1248" cy="576"/>
            </a:xfrm>
            <a:prstGeom prst="rect">
              <a:avLst/>
            </a:prstGeom>
            <a:solidFill>
              <a:srgbClr val="33CCCC"/>
            </a:solidFill>
            <a:ln w="9525">
              <a:solidFill>
                <a:schemeClr val="tx1"/>
              </a:solidFill>
              <a:miter lim="800000"/>
              <a:headEnd/>
              <a:tailEnd/>
            </a:ln>
            <a:effectLst/>
          </p:spPr>
          <p:txBody>
            <a:bodyPr wrap="none" lIns="97530" tIns="48765" rIns="97530" bIns="48765" anchor="ctr"/>
            <a:lstStyle/>
            <a:p>
              <a:pPr defTabSz="913805"/>
              <a:r>
                <a:rPr lang="en-US" sz="2300" b="1" dirty="0">
                  <a:effectLst>
                    <a:outerShdw blurRad="38100" dist="38100" dir="2700000" algn="tl">
                      <a:srgbClr val="FFFFFF"/>
                    </a:outerShdw>
                  </a:effectLst>
                </a:rPr>
                <a:t>Dark Matter</a:t>
              </a:r>
            </a:p>
            <a:p>
              <a:pPr defTabSz="913805"/>
              <a:r>
                <a:rPr lang="en-US" sz="2300" b="1" dirty="0">
                  <a:effectLst>
                    <a:outerShdw blurRad="38100" dist="38100" dir="2700000" algn="tl">
                      <a:srgbClr val="FFFFFF"/>
                    </a:outerShdw>
                  </a:effectLst>
                </a:rPr>
                <a:t>23%</a:t>
              </a:r>
            </a:p>
          </p:txBody>
        </p:sp>
        <p:sp>
          <p:nvSpPr>
            <p:cNvPr id="3021833" name="Rectangle 9"/>
            <p:cNvSpPr>
              <a:spLocks noChangeArrowheads="1"/>
            </p:cNvSpPr>
            <p:nvPr/>
          </p:nvSpPr>
          <p:spPr bwMode="auto">
            <a:xfrm>
              <a:off x="336" y="3168"/>
              <a:ext cx="1920" cy="819"/>
            </a:xfrm>
            <a:prstGeom prst="rect">
              <a:avLst/>
            </a:prstGeom>
            <a:solidFill>
              <a:srgbClr val="FFFF00"/>
            </a:solidFill>
            <a:ln w="9525">
              <a:solidFill>
                <a:schemeClr val="tx1"/>
              </a:solidFill>
              <a:miter lim="800000"/>
              <a:headEnd/>
              <a:tailEnd/>
            </a:ln>
            <a:effectLst/>
          </p:spPr>
          <p:txBody>
            <a:bodyPr wrap="none" lIns="97530" tIns="48765" rIns="97530" bIns="48765" anchor="ctr"/>
            <a:lstStyle/>
            <a:p>
              <a:pPr defTabSz="913805"/>
              <a:r>
                <a:rPr lang="en-US" sz="2300" b="1" dirty="0">
                  <a:effectLst>
                    <a:outerShdw blurRad="38100" dist="38100" dir="2700000" algn="tl">
                      <a:srgbClr val="FFFFFF"/>
                    </a:outerShdw>
                  </a:effectLst>
                </a:rPr>
                <a:t>Ordinary Matter 4%</a:t>
              </a:r>
            </a:p>
            <a:p>
              <a:pPr defTabSz="913805"/>
              <a:r>
                <a:rPr lang="en-US" sz="2300" b="1" dirty="0">
                  <a:effectLst>
                    <a:outerShdw blurRad="38100" dist="38100" dir="2700000" algn="tl">
                      <a:srgbClr val="FFFFFF"/>
                    </a:outerShdw>
                  </a:effectLst>
                </a:rPr>
                <a:t>(of this only about</a:t>
              </a:r>
            </a:p>
            <a:p>
              <a:pPr defTabSz="913805"/>
              <a:r>
                <a:rPr lang="en-US" sz="2300" b="1" dirty="0">
                  <a:effectLst>
                    <a:outerShdw blurRad="38100" dist="38100" dir="2700000" algn="tl">
                      <a:srgbClr val="FFFFFF"/>
                    </a:outerShdw>
                  </a:effectLst>
                </a:rPr>
                <a:t> 10% luminous)</a:t>
              </a:r>
            </a:p>
          </p:txBody>
        </p:sp>
      </p:grpSp>
    </p:spTree>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312738" y="325438"/>
            <a:ext cx="8593137" cy="604837"/>
          </a:xfrm>
        </p:spPr>
        <p:txBody>
          <a:bodyPr/>
          <a:lstStyle/>
          <a:p>
            <a:pPr eaLnBrk="1" hangingPunct="1"/>
            <a:r>
              <a:rPr lang="en-US" sz="3200" smtClean="0">
                <a:latin typeface="Helvetica" charset="0"/>
              </a:rPr>
              <a:t>What Could Constitute the Dark Matter (2) ?</a:t>
            </a:r>
          </a:p>
        </p:txBody>
      </p:sp>
      <p:sp>
        <p:nvSpPr>
          <p:cNvPr id="28675" name="Rectangle 3"/>
          <p:cNvSpPr>
            <a:spLocks noChangeArrowheads="1"/>
          </p:cNvSpPr>
          <p:nvPr/>
        </p:nvSpPr>
        <p:spPr bwMode="auto">
          <a:xfrm>
            <a:off x="700088" y="1271588"/>
            <a:ext cx="184150" cy="457200"/>
          </a:xfrm>
          <a:prstGeom prst="rect">
            <a:avLst/>
          </a:prstGeom>
          <a:noFill/>
          <a:ln w="9525">
            <a:noFill/>
            <a:miter lim="800000"/>
            <a:headEnd/>
            <a:tailEnd/>
          </a:ln>
        </p:spPr>
        <p:txBody>
          <a:bodyPr wrap="none">
            <a:spAutoFit/>
          </a:bodyPr>
          <a:lstStyle/>
          <a:p>
            <a:endParaRPr lang="en-US"/>
          </a:p>
        </p:txBody>
      </p:sp>
      <p:sp>
        <p:nvSpPr>
          <p:cNvPr id="28676" name="Rectangle 4"/>
          <p:cNvSpPr>
            <a:spLocks noChangeArrowheads="1"/>
          </p:cNvSpPr>
          <p:nvPr/>
        </p:nvSpPr>
        <p:spPr bwMode="auto">
          <a:xfrm>
            <a:off x="323528" y="1700808"/>
            <a:ext cx="6403975" cy="1552575"/>
          </a:xfrm>
          <a:prstGeom prst="rect">
            <a:avLst/>
          </a:prstGeom>
          <a:noFill/>
          <a:ln w="9525">
            <a:noFill/>
            <a:miter lim="800000"/>
            <a:headEnd/>
            <a:tailEnd/>
          </a:ln>
        </p:spPr>
        <p:txBody>
          <a:bodyPr wrap="none">
            <a:spAutoFit/>
          </a:bodyPr>
          <a:lstStyle/>
          <a:p>
            <a:r>
              <a:rPr lang="en-US" b="1" dirty="0">
                <a:solidFill>
                  <a:srgbClr val="080269"/>
                </a:solidFill>
              </a:rPr>
              <a:t>IDEA 3: Black Holes</a:t>
            </a:r>
            <a:endParaRPr lang="en-US" dirty="0"/>
          </a:p>
          <a:p>
            <a:endParaRPr lang="en-US" dirty="0"/>
          </a:p>
          <a:p>
            <a:r>
              <a:rPr lang="en-US" dirty="0"/>
              <a:t>Don’t emit significant amounts of light, can be </a:t>
            </a:r>
          </a:p>
          <a:p>
            <a:r>
              <a:rPr lang="en-US" dirty="0"/>
              <a:t>very massive. Would need lots of them. </a:t>
            </a:r>
            <a:endParaRPr lang="en-US" b="1" dirty="0"/>
          </a:p>
        </p:txBody>
      </p:sp>
      <p:sp>
        <p:nvSpPr>
          <p:cNvPr id="28677" name="Rectangle 5"/>
          <p:cNvSpPr>
            <a:spLocks noChangeArrowheads="1"/>
          </p:cNvSpPr>
          <p:nvPr/>
        </p:nvSpPr>
        <p:spPr bwMode="auto">
          <a:xfrm>
            <a:off x="327025" y="3602038"/>
            <a:ext cx="8221663" cy="2282825"/>
          </a:xfrm>
          <a:prstGeom prst="rect">
            <a:avLst/>
          </a:prstGeom>
          <a:noFill/>
          <a:ln w="9525">
            <a:noFill/>
            <a:miter lim="800000"/>
            <a:headEnd/>
            <a:tailEnd/>
          </a:ln>
        </p:spPr>
        <p:txBody>
          <a:bodyPr wrap="none">
            <a:spAutoFit/>
          </a:bodyPr>
          <a:lstStyle/>
          <a:p>
            <a:r>
              <a:rPr lang="en-US" b="1" dirty="0">
                <a:solidFill>
                  <a:srgbClr val="01027B"/>
                </a:solidFill>
              </a:rPr>
              <a:t>IDEA 4: Cosmic Strings</a:t>
            </a:r>
          </a:p>
          <a:p>
            <a:endParaRPr lang="en-US" b="1" dirty="0"/>
          </a:p>
          <a:p>
            <a:r>
              <a:rPr lang="en-US" dirty="0"/>
              <a:t>Dense filamentary structures that some theorists think</a:t>
            </a:r>
          </a:p>
          <a:p>
            <a:r>
              <a:rPr lang="en-US" dirty="0"/>
              <a:t>could thread the universe, giving rise to its present-</a:t>
            </a:r>
          </a:p>
          <a:p>
            <a:r>
              <a:rPr lang="en-US" dirty="0"/>
              <a:t>day lumpiness. Currently </a:t>
            </a:r>
            <a:r>
              <a:rPr lang="en-US" dirty="0" err="1"/>
              <a:t>disfavoured</a:t>
            </a:r>
            <a:r>
              <a:rPr lang="en-US" dirty="0"/>
              <a:t> by cosmological data,</a:t>
            </a:r>
          </a:p>
          <a:p>
            <a:r>
              <a:rPr lang="en-US" dirty="0"/>
              <a:t>but may come back into vogue sometime.</a:t>
            </a:r>
            <a:endParaRPr lang="en-US" b="1" dirty="0"/>
          </a:p>
        </p:txBody>
      </p:sp>
    </p:spTree>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238125" y="296863"/>
            <a:ext cx="8653463" cy="604837"/>
          </a:xfrm>
        </p:spPr>
        <p:txBody>
          <a:bodyPr/>
          <a:lstStyle/>
          <a:p>
            <a:pPr eaLnBrk="1" hangingPunct="1"/>
            <a:r>
              <a:rPr lang="en-US" sz="3200" smtClean="0">
                <a:latin typeface="Helvetica" charset="0"/>
              </a:rPr>
              <a:t>What Could Constitute the Dark Matter (3) ?</a:t>
            </a:r>
          </a:p>
        </p:txBody>
      </p:sp>
      <p:sp>
        <p:nvSpPr>
          <p:cNvPr id="29699" name="Rectangle 3"/>
          <p:cNvSpPr>
            <a:spLocks noChangeArrowheads="1"/>
          </p:cNvSpPr>
          <p:nvPr/>
        </p:nvSpPr>
        <p:spPr bwMode="auto">
          <a:xfrm>
            <a:off x="565150" y="1092200"/>
            <a:ext cx="2368550" cy="457200"/>
          </a:xfrm>
          <a:prstGeom prst="rect">
            <a:avLst/>
          </a:prstGeom>
          <a:noFill/>
          <a:ln w="9525">
            <a:noFill/>
            <a:miter lim="800000"/>
            <a:headEnd/>
            <a:tailEnd/>
          </a:ln>
        </p:spPr>
        <p:txBody>
          <a:bodyPr wrap="none">
            <a:spAutoFit/>
          </a:bodyPr>
          <a:lstStyle/>
          <a:p>
            <a:r>
              <a:rPr lang="en-US" b="1">
                <a:solidFill>
                  <a:srgbClr val="01027B"/>
                </a:solidFill>
              </a:rPr>
              <a:t>IDEA 5: Axions</a:t>
            </a:r>
            <a:endParaRPr lang="en-US" b="1"/>
          </a:p>
        </p:txBody>
      </p:sp>
      <p:sp>
        <p:nvSpPr>
          <p:cNvPr id="29700" name="Rectangle 4"/>
          <p:cNvSpPr>
            <a:spLocks noChangeArrowheads="1"/>
          </p:cNvSpPr>
          <p:nvPr/>
        </p:nvSpPr>
        <p:spPr bwMode="auto">
          <a:xfrm>
            <a:off x="467544" y="1988840"/>
            <a:ext cx="7780337" cy="1917700"/>
          </a:xfrm>
          <a:prstGeom prst="rect">
            <a:avLst/>
          </a:prstGeom>
          <a:noFill/>
          <a:ln w="9525">
            <a:noFill/>
            <a:miter lim="800000"/>
            <a:headEnd/>
            <a:tailEnd/>
          </a:ln>
        </p:spPr>
        <p:txBody>
          <a:bodyPr wrap="none">
            <a:spAutoFit/>
          </a:bodyPr>
          <a:lstStyle/>
          <a:p>
            <a:r>
              <a:rPr lang="en-US" dirty="0"/>
              <a:t>Very light particles, mass around 1/1,000,000,000,000</a:t>
            </a:r>
          </a:p>
          <a:p>
            <a:r>
              <a:rPr lang="en-US" dirty="0"/>
              <a:t>of an electron. Needed for building most realistic models</a:t>
            </a:r>
          </a:p>
          <a:p>
            <a:r>
              <a:rPr lang="en-US" dirty="0"/>
              <a:t>of the neutron from standard model particle physics. Not</a:t>
            </a:r>
          </a:p>
          <a:p>
            <a:r>
              <a:rPr lang="en-US" dirty="0"/>
              <a:t>detected. To be the dark matter, there should be around</a:t>
            </a:r>
          </a:p>
          <a:p>
            <a:r>
              <a:rPr lang="en-US" dirty="0"/>
              <a:t>10,000,000,000,000 per cubic </a:t>
            </a:r>
            <a:r>
              <a:rPr lang="en-US" dirty="0" err="1"/>
              <a:t>centimetre</a:t>
            </a:r>
            <a:r>
              <a:rPr lang="en-US" dirty="0"/>
              <a:t> here on Earth.</a:t>
            </a:r>
          </a:p>
        </p:txBody>
      </p:sp>
      <p:sp>
        <p:nvSpPr>
          <p:cNvPr id="29701" name="Rectangle 5"/>
          <p:cNvSpPr>
            <a:spLocks noChangeArrowheads="1"/>
          </p:cNvSpPr>
          <p:nvPr/>
        </p:nvSpPr>
        <p:spPr bwMode="auto">
          <a:xfrm>
            <a:off x="415925" y="3887788"/>
            <a:ext cx="8420100" cy="2647950"/>
          </a:xfrm>
          <a:prstGeom prst="rect">
            <a:avLst/>
          </a:prstGeom>
          <a:noFill/>
          <a:ln w="9525">
            <a:noFill/>
            <a:miter lim="800000"/>
            <a:headEnd/>
            <a:tailEnd/>
          </a:ln>
        </p:spPr>
        <p:txBody>
          <a:bodyPr wrap="none">
            <a:spAutoFit/>
          </a:bodyPr>
          <a:lstStyle/>
          <a:p>
            <a:r>
              <a:rPr lang="en-US" b="1" dirty="0">
                <a:solidFill>
                  <a:srgbClr val="B00402"/>
                </a:solidFill>
              </a:rPr>
              <a:t>IDEA 6: WIMPS (for the rest of this talk)</a:t>
            </a:r>
            <a:endParaRPr lang="en-US" dirty="0">
              <a:solidFill>
                <a:srgbClr val="B00402"/>
              </a:solidFill>
            </a:endParaRPr>
          </a:p>
          <a:p>
            <a:endParaRPr lang="en-US" dirty="0">
              <a:solidFill>
                <a:srgbClr val="B00402"/>
              </a:solidFill>
            </a:endParaRPr>
          </a:p>
          <a:p>
            <a:r>
              <a:rPr lang="en-US" dirty="0">
                <a:solidFill>
                  <a:srgbClr val="B00402"/>
                </a:solidFill>
              </a:rPr>
              <a:t>Particles having mass roughly that of an atomic nucleus,</a:t>
            </a:r>
          </a:p>
          <a:p>
            <a:r>
              <a:rPr lang="en-US" dirty="0">
                <a:solidFill>
                  <a:srgbClr val="B00402"/>
                </a:solidFill>
              </a:rPr>
              <a:t>could be as light as carbon or as heavy as 7 nuclei of xenon.</a:t>
            </a:r>
          </a:p>
          <a:p>
            <a:r>
              <a:rPr lang="en-US" dirty="0">
                <a:solidFill>
                  <a:srgbClr val="B00402"/>
                </a:solidFill>
              </a:rPr>
              <a:t>Need a few per </a:t>
            </a:r>
            <a:r>
              <a:rPr lang="en-US" dirty="0" err="1">
                <a:solidFill>
                  <a:srgbClr val="B00402"/>
                </a:solidFill>
              </a:rPr>
              <a:t>litre</a:t>
            </a:r>
            <a:r>
              <a:rPr lang="en-US" dirty="0">
                <a:solidFill>
                  <a:srgbClr val="B00402"/>
                </a:solidFill>
              </a:rPr>
              <a:t> to constitute dark matter. Unlike nucleus,</a:t>
            </a:r>
          </a:p>
          <a:p>
            <a:r>
              <a:rPr lang="en-US" dirty="0">
                <a:solidFill>
                  <a:srgbClr val="B00402"/>
                </a:solidFill>
              </a:rPr>
              <a:t>only interact WEAKLY with other matter, through the same</a:t>
            </a:r>
          </a:p>
          <a:p>
            <a:r>
              <a:rPr lang="en-US" dirty="0">
                <a:solidFill>
                  <a:srgbClr val="B00402"/>
                </a:solidFill>
              </a:rPr>
              <a:t>mechanism that is responsible for nuclear beta-decay.</a:t>
            </a:r>
            <a:endParaRPr lang="en-US" b="1" dirty="0"/>
          </a:p>
        </p:txBody>
      </p:sp>
    </p:spTree>
  </p:cSld>
  <p:clrMapOvr>
    <a:masterClrMapping/>
  </p:clrMapOvr>
  <p:transition>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4" name="Rectangle 2"/>
          <p:cNvSpPr>
            <a:spLocks noChangeArrowheads="1"/>
          </p:cNvSpPr>
          <p:nvPr/>
        </p:nvSpPr>
        <p:spPr bwMode="auto">
          <a:xfrm>
            <a:off x="4230688" y="1562100"/>
            <a:ext cx="4724400" cy="873125"/>
          </a:xfrm>
          <a:prstGeom prst="rect">
            <a:avLst/>
          </a:prstGeom>
          <a:noFill/>
          <a:ln w="9525">
            <a:noFill/>
            <a:miter lim="800000"/>
            <a:headEnd/>
            <a:tailEnd/>
          </a:ln>
        </p:spPr>
        <p:txBody>
          <a:bodyPr/>
          <a:lstStyle/>
          <a:p>
            <a:pPr marL="742950" lvl="1" indent="-285750" algn="l" eaLnBrk="1" hangingPunct="1">
              <a:spcBef>
                <a:spcPct val="20000"/>
              </a:spcBef>
            </a:pPr>
            <a:r>
              <a:rPr lang="en-US" sz="3200">
                <a:solidFill>
                  <a:srgbClr val="3333FF"/>
                </a:solidFill>
              </a:rPr>
              <a:t>Known DM properties</a:t>
            </a:r>
          </a:p>
        </p:txBody>
      </p:sp>
      <p:pic>
        <p:nvPicPr>
          <p:cNvPr id="658435" name="Picture 3" descr="particle_cube"/>
          <p:cNvPicPr>
            <a:picLocks noChangeAspect="1" noChangeArrowheads="1"/>
          </p:cNvPicPr>
          <p:nvPr/>
        </p:nvPicPr>
        <p:blipFill>
          <a:blip r:embed="rId3" cstate="print"/>
          <a:srcRect/>
          <a:stretch>
            <a:fillRect/>
          </a:stretch>
        </p:blipFill>
        <p:spPr bwMode="auto">
          <a:xfrm>
            <a:off x="619125" y="1441450"/>
            <a:ext cx="3322638" cy="4114800"/>
          </a:xfrm>
          <a:prstGeom prst="rect">
            <a:avLst/>
          </a:prstGeom>
          <a:noFill/>
          <a:ln w="9525">
            <a:noFill/>
            <a:miter lim="800000"/>
            <a:headEnd/>
            <a:tailEnd/>
          </a:ln>
        </p:spPr>
      </p:pic>
      <p:sp>
        <p:nvSpPr>
          <p:cNvPr id="25606" name="Rectangle 4"/>
          <p:cNvSpPr>
            <a:spLocks noGrp="1" noChangeArrowheads="1"/>
          </p:cNvSpPr>
          <p:nvPr>
            <p:ph type="title"/>
          </p:nvPr>
        </p:nvSpPr>
        <p:spPr>
          <a:xfrm>
            <a:off x="685800" y="85725"/>
            <a:ext cx="7772400" cy="1143000"/>
          </a:xfrm>
        </p:spPr>
        <p:txBody>
          <a:bodyPr/>
          <a:lstStyle/>
          <a:p>
            <a:pPr eaLnBrk="1" hangingPunct="1"/>
            <a:r>
              <a:rPr lang="en-US" smtClean="0"/>
              <a:t> DARK MATTER</a:t>
            </a:r>
          </a:p>
        </p:txBody>
      </p:sp>
      <p:grpSp>
        <p:nvGrpSpPr>
          <p:cNvPr id="2" name="Group 93"/>
          <p:cNvGrpSpPr>
            <a:grpSpLocks/>
          </p:cNvGrpSpPr>
          <p:nvPr/>
        </p:nvGrpSpPr>
        <p:grpSpPr bwMode="auto">
          <a:xfrm>
            <a:off x="1387475" y="2692400"/>
            <a:ext cx="6937375" cy="3114675"/>
            <a:chOff x="874" y="1623"/>
            <a:chExt cx="4370" cy="1962"/>
          </a:xfrm>
        </p:grpSpPr>
        <p:grpSp>
          <p:nvGrpSpPr>
            <p:cNvPr id="3" name="Group 6"/>
            <p:cNvGrpSpPr>
              <a:grpSpLocks/>
            </p:cNvGrpSpPr>
            <p:nvPr/>
          </p:nvGrpSpPr>
          <p:grpSpPr bwMode="auto">
            <a:xfrm>
              <a:off x="874" y="2643"/>
              <a:ext cx="287" cy="277"/>
              <a:chOff x="1549" y="3504"/>
              <a:chExt cx="287" cy="277"/>
            </a:xfrm>
          </p:grpSpPr>
          <p:sp>
            <p:nvSpPr>
              <p:cNvPr id="25661" name="Line 7"/>
              <p:cNvSpPr>
                <a:spLocks noChangeShapeType="1"/>
              </p:cNvSpPr>
              <p:nvPr/>
            </p:nvSpPr>
            <p:spPr bwMode="auto">
              <a:xfrm>
                <a:off x="1560" y="3504"/>
                <a:ext cx="276" cy="276"/>
              </a:xfrm>
              <a:prstGeom prst="line">
                <a:avLst/>
              </a:prstGeom>
              <a:noFill/>
              <a:ln w="76200">
                <a:solidFill>
                  <a:srgbClr val="FF0000"/>
                </a:solidFill>
                <a:round/>
                <a:headEnd/>
                <a:tailEnd/>
              </a:ln>
            </p:spPr>
            <p:txBody>
              <a:bodyPr wrap="none" anchor="ctr"/>
              <a:lstStyle/>
              <a:p>
                <a:endParaRPr lang="en-GB"/>
              </a:p>
            </p:txBody>
          </p:sp>
          <p:sp>
            <p:nvSpPr>
              <p:cNvPr id="25662" name="Line 8"/>
              <p:cNvSpPr>
                <a:spLocks noChangeShapeType="1"/>
              </p:cNvSpPr>
              <p:nvPr/>
            </p:nvSpPr>
            <p:spPr bwMode="auto">
              <a:xfrm flipH="1">
                <a:off x="1549" y="3505"/>
                <a:ext cx="276" cy="276"/>
              </a:xfrm>
              <a:prstGeom prst="line">
                <a:avLst/>
              </a:prstGeom>
              <a:noFill/>
              <a:ln w="76200">
                <a:solidFill>
                  <a:srgbClr val="FF0000"/>
                </a:solidFill>
                <a:round/>
                <a:headEnd/>
                <a:tailEnd/>
              </a:ln>
            </p:spPr>
            <p:txBody>
              <a:bodyPr wrap="none" anchor="ctr"/>
              <a:lstStyle/>
              <a:p>
                <a:endParaRPr lang="en-GB"/>
              </a:p>
            </p:txBody>
          </p:sp>
        </p:grpSp>
        <p:sp>
          <p:nvSpPr>
            <p:cNvPr id="25654" name="Rectangle 9"/>
            <p:cNvSpPr>
              <a:spLocks noChangeArrowheads="1"/>
            </p:cNvSpPr>
            <p:nvPr/>
          </p:nvSpPr>
          <p:spPr bwMode="auto">
            <a:xfrm>
              <a:off x="2854" y="3035"/>
              <a:ext cx="2390" cy="550"/>
            </a:xfrm>
            <a:prstGeom prst="rect">
              <a:avLst/>
            </a:prstGeom>
            <a:noFill/>
            <a:ln w="9525">
              <a:noFill/>
              <a:miter lim="800000"/>
              <a:headEnd/>
              <a:tailEnd/>
            </a:ln>
          </p:spPr>
          <p:txBody>
            <a:bodyPr/>
            <a:lstStyle/>
            <a:p>
              <a:pPr marL="742950" lvl="1" indent="-285750" algn="l" eaLnBrk="1" hangingPunct="1">
                <a:spcBef>
                  <a:spcPct val="20000"/>
                </a:spcBef>
                <a:buFontTx/>
                <a:buChar char="•"/>
              </a:pPr>
              <a:r>
                <a:rPr lang="en-US" sz="3200">
                  <a:solidFill>
                    <a:srgbClr val="FF0000"/>
                  </a:solidFill>
                </a:rPr>
                <a:t>Not baryonic</a:t>
              </a:r>
            </a:p>
          </p:txBody>
        </p:sp>
        <p:grpSp>
          <p:nvGrpSpPr>
            <p:cNvPr id="4" name="Group 10"/>
            <p:cNvGrpSpPr>
              <a:grpSpLocks/>
            </p:cNvGrpSpPr>
            <p:nvPr/>
          </p:nvGrpSpPr>
          <p:grpSpPr bwMode="auto">
            <a:xfrm>
              <a:off x="874" y="1623"/>
              <a:ext cx="287" cy="277"/>
              <a:chOff x="1549" y="3504"/>
              <a:chExt cx="287" cy="277"/>
            </a:xfrm>
          </p:grpSpPr>
          <p:sp>
            <p:nvSpPr>
              <p:cNvPr id="25659" name="Line 11"/>
              <p:cNvSpPr>
                <a:spLocks noChangeShapeType="1"/>
              </p:cNvSpPr>
              <p:nvPr/>
            </p:nvSpPr>
            <p:spPr bwMode="auto">
              <a:xfrm>
                <a:off x="1560" y="3504"/>
                <a:ext cx="276" cy="276"/>
              </a:xfrm>
              <a:prstGeom prst="line">
                <a:avLst/>
              </a:prstGeom>
              <a:noFill/>
              <a:ln w="76200">
                <a:solidFill>
                  <a:srgbClr val="FF0000"/>
                </a:solidFill>
                <a:round/>
                <a:headEnd/>
                <a:tailEnd/>
              </a:ln>
            </p:spPr>
            <p:txBody>
              <a:bodyPr wrap="none" anchor="ctr"/>
              <a:lstStyle/>
              <a:p>
                <a:endParaRPr lang="en-GB"/>
              </a:p>
            </p:txBody>
          </p:sp>
          <p:sp>
            <p:nvSpPr>
              <p:cNvPr id="25660" name="Line 12"/>
              <p:cNvSpPr>
                <a:spLocks noChangeShapeType="1"/>
              </p:cNvSpPr>
              <p:nvPr/>
            </p:nvSpPr>
            <p:spPr bwMode="auto">
              <a:xfrm flipH="1">
                <a:off x="1549" y="3505"/>
                <a:ext cx="276" cy="276"/>
              </a:xfrm>
              <a:prstGeom prst="line">
                <a:avLst/>
              </a:prstGeom>
              <a:noFill/>
              <a:ln w="76200">
                <a:solidFill>
                  <a:srgbClr val="FF0000"/>
                </a:solidFill>
                <a:round/>
                <a:headEnd/>
                <a:tailEnd/>
              </a:ln>
            </p:spPr>
            <p:txBody>
              <a:bodyPr wrap="none" anchor="ctr"/>
              <a:lstStyle/>
              <a:p>
                <a:endParaRPr lang="en-GB"/>
              </a:p>
            </p:txBody>
          </p:sp>
        </p:grpSp>
        <p:grpSp>
          <p:nvGrpSpPr>
            <p:cNvPr id="5" name="Group 13"/>
            <p:cNvGrpSpPr>
              <a:grpSpLocks/>
            </p:cNvGrpSpPr>
            <p:nvPr/>
          </p:nvGrpSpPr>
          <p:grpSpPr bwMode="auto">
            <a:xfrm>
              <a:off x="874" y="1958"/>
              <a:ext cx="287" cy="277"/>
              <a:chOff x="1549" y="3504"/>
              <a:chExt cx="287" cy="277"/>
            </a:xfrm>
          </p:grpSpPr>
          <p:sp>
            <p:nvSpPr>
              <p:cNvPr id="25657" name="Line 14"/>
              <p:cNvSpPr>
                <a:spLocks noChangeShapeType="1"/>
              </p:cNvSpPr>
              <p:nvPr/>
            </p:nvSpPr>
            <p:spPr bwMode="auto">
              <a:xfrm>
                <a:off x="1560" y="3504"/>
                <a:ext cx="276" cy="276"/>
              </a:xfrm>
              <a:prstGeom prst="line">
                <a:avLst/>
              </a:prstGeom>
              <a:noFill/>
              <a:ln w="76200">
                <a:solidFill>
                  <a:srgbClr val="FF0000"/>
                </a:solidFill>
                <a:round/>
                <a:headEnd/>
                <a:tailEnd/>
              </a:ln>
            </p:spPr>
            <p:txBody>
              <a:bodyPr wrap="none" anchor="ctr"/>
              <a:lstStyle/>
              <a:p>
                <a:endParaRPr lang="en-GB"/>
              </a:p>
            </p:txBody>
          </p:sp>
          <p:sp>
            <p:nvSpPr>
              <p:cNvPr id="25658" name="Line 15"/>
              <p:cNvSpPr>
                <a:spLocks noChangeShapeType="1"/>
              </p:cNvSpPr>
              <p:nvPr/>
            </p:nvSpPr>
            <p:spPr bwMode="auto">
              <a:xfrm flipH="1">
                <a:off x="1549" y="3505"/>
                <a:ext cx="276" cy="276"/>
              </a:xfrm>
              <a:prstGeom prst="line">
                <a:avLst/>
              </a:prstGeom>
              <a:noFill/>
              <a:ln w="76200">
                <a:solidFill>
                  <a:srgbClr val="FF0000"/>
                </a:solidFill>
                <a:round/>
                <a:headEnd/>
                <a:tailEnd/>
              </a:ln>
            </p:spPr>
            <p:txBody>
              <a:bodyPr wrap="none" anchor="ctr"/>
              <a:lstStyle/>
              <a:p>
                <a:endParaRPr lang="en-GB"/>
              </a:p>
            </p:txBody>
          </p:sp>
        </p:grpSp>
      </p:grpSp>
      <p:sp>
        <p:nvSpPr>
          <p:cNvPr id="658448" name="Rectangle 16"/>
          <p:cNvSpPr>
            <a:spLocks noChangeArrowheads="1"/>
          </p:cNvSpPr>
          <p:nvPr/>
        </p:nvSpPr>
        <p:spPr bwMode="auto">
          <a:xfrm>
            <a:off x="-214313" y="5843588"/>
            <a:ext cx="9144001" cy="742950"/>
          </a:xfrm>
          <a:prstGeom prst="rect">
            <a:avLst/>
          </a:prstGeom>
          <a:noFill/>
          <a:ln w="9525">
            <a:noFill/>
            <a:miter lim="800000"/>
            <a:headEnd/>
            <a:tailEnd/>
          </a:ln>
        </p:spPr>
        <p:txBody>
          <a:bodyPr/>
          <a:lstStyle/>
          <a:p>
            <a:pPr marL="742950" lvl="1" indent="-285750" eaLnBrk="1" hangingPunct="1">
              <a:spcBef>
                <a:spcPct val="20000"/>
              </a:spcBef>
            </a:pPr>
            <a:r>
              <a:rPr lang="en-US" sz="2800">
                <a:solidFill>
                  <a:srgbClr val="00BE00"/>
                </a:solidFill>
              </a:rPr>
              <a:t>Unambiguous evidence for new particles</a:t>
            </a:r>
          </a:p>
        </p:txBody>
      </p:sp>
      <p:grpSp>
        <p:nvGrpSpPr>
          <p:cNvPr id="6" name="Group 94"/>
          <p:cNvGrpSpPr>
            <a:grpSpLocks/>
          </p:cNvGrpSpPr>
          <p:nvPr/>
        </p:nvGrpSpPr>
        <p:grpSpPr bwMode="auto">
          <a:xfrm>
            <a:off x="1387475" y="2678113"/>
            <a:ext cx="6937375" cy="2408237"/>
            <a:chOff x="874" y="1614"/>
            <a:chExt cx="4370" cy="1517"/>
          </a:xfrm>
        </p:grpSpPr>
        <p:sp>
          <p:nvSpPr>
            <p:cNvPr id="25640" name="Rectangle 18"/>
            <p:cNvSpPr>
              <a:spLocks noChangeArrowheads="1"/>
            </p:cNvSpPr>
            <p:nvPr/>
          </p:nvSpPr>
          <p:spPr bwMode="auto">
            <a:xfrm>
              <a:off x="2854" y="2581"/>
              <a:ext cx="2390" cy="550"/>
            </a:xfrm>
            <a:prstGeom prst="rect">
              <a:avLst/>
            </a:prstGeom>
            <a:noFill/>
            <a:ln w="9525">
              <a:noFill/>
              <a:miter lim="800000"/>
              <a:headEnd/>
              <a:tailEnd/>
            </a:ln>
          </p:spPr>
          <p:txBody>
            <a:bodyPr/>
            <a:lstStyle/>
            <a:p>
              <a:pPr marL="742950" lvl="1" indent="-285750" algn="l" eaLnBrk="1" hangingPunct="1">
                <a:spcBef>
                  <a:spcPct val="20000"/>
                </a:spcBef>
                <a:buFontTx/>
                <a:buChar char="•"/>
              </a:pPr>
              <a:r>
                <a:rPr lang="en-US" sz="3200">
                  <a:solidFill>
                    <a:srgbClr val="FF0000"/>
                  </a:solidFill>
                </a:rPr>
                <a:t>Not hot</a:t>
              </a:r>
            </a:p>
          </p:txBody>
        </p:sp>
        <p:grpSp>
          <p:nvGrpSpPr>
            <p:cNvPr id="7" name="Group 19"/>
            <p:cNvGrpSpPr>
              <a:grpSpLocks/>
            </p:cNvGrpSpPr>
            <p:nvPr/>
          </p:nvGrpSpPr>
          <p:grpSpPr bwMode="auto">
            <a:xfrm>
              <a:off x="1908" y="1614"/>
              <a:ext cx="287" cy="277"/>
              <a:chOff x="1549" y="3504"/>
              <a:chExt cx="287" cy="277"/>
            </a:xfrm>
          </p:grpSpPr>
          <p:sp>
            <p:nvSpPr>
              <p:cNvPr id="25651" name="Line 20"/>
              <p:cNvSpPr>
                <a:spLocks noChangeShapeType="1"/>
              </p:cNvSpPr>
              <p:nvPr/>
            </p:nvSpPr>
            <p:spPr bwMode="auto">
              <a:xfrm>
                <a:off x="1560" y="3504"/>
                <a:ext cx="276" cy="276"/>
              </a:xfrm>
              <a:prstGeom prst="line">
                <a:avLst/>
              </a:prstGeom>
              <a:noFill/>
              <a:ln w="76200">
                <a:solidFill>
                  <a:srgbClr val="FF0000"/>
                </a:solidFill>
                <a:round/>
                <a:headEnd/>
                <a:tailEnd/>
              </a:ln>
            </p:spPr>
            <p:txBody>
              <a:bodyPr wrap="none" anchor="ctr"/>
              <a:lstStyle/>
              <a:p>
                <a:endParaRPr lang="en-GB"/>
              </a:p>
            </p:txBody>
          </p:sp>
          <p:sp>
            <p:nvSpPr>
              <p:cNvPr id="25652" name="Line 21"/>
              <p:cNvSpPr>
                <a:spLocks noChangeShapeType="1"/>
              </p:cNvSpPr>
              <p:nvPr/>
            </p:nvSpPr>
            <p:spPr bwMode="auto">
              <a:xfrm flipH="1">
                <a:off x="1549" y="3505"/>
                <a:ext cx="276" cy="276"/>
              </a:xfrm>
              <a:prstGeom prst="line">
                <a:avLst/>
              </a:prstGeom>
              <a:noFill/>
              <a:ln w="76200">
                <a:solidFill>
                  <a:srgbClr val="FF0000"/>
                </a:solidFill>
                <a:round/>
                <a:headEnd/>
                <a:tailEnd/>
              </a:ln>
            </p:spPr>
            <p:txBody>
              <a:bodyPr wrap="none" anchor="ctr"/>
              <a:lstStyle/>
              <a:p>
                <a:endParaRPr lang="en-GB"/>
              </a:p>
            </p:txBody>
          </p:sp>
        </p:grpSp>
        <p:grpSp>
          <p:nvGrpSpPr>
            <p:cNvPr id="8" name="Group 22"/>
            <p:cNvGrpSpPr>
              <a:grpSpLocks/>
            </p:cNvGrpSpPr>
            <p:nvPr/>
          </p:nvGrpSpPr>
          <p:grpSpPr bwMode="auto">
            <a:xfrm>
              <a:off x="874" y="2287"/>
              <a:ext cx="287" cy="277"/>
              <a:chOff x="1549" y="3504"/>
              <a:chExt cx="287" cy="277"/>
            </a:xfrm>
          </p:grpSpPr>
          <p:sp>
            <p:nvSpPr>
              <p:cNvPr id="25649" name="Line 23"/>
              <p:cNvSpPr>
                <a:spLocks noChangeShapeType="1"/>
              </p:cNvSpPr>
              <p:nvPr/>
            </p:nvSpPr>
            <p:spPr bwMode="auto">
              <a:xfrm>
                <a:off x="1560" y="3504"/>
                <a:ext cx="276" cy="276"/>
              </a:xfrm>
              <a:prstGeom prst="line">
                <a:avLst/>
              </a:prstGeom>
              <a:noFill/>
              <a:ln w="76200">
                <a:solidFill>
                  <a:srgbClr val="FF0000"/>
                </a:solidFill>
                <a:round/>
                <a:headEnd/>
                <a:tailEnd/>
              </a:ln>
            </p:spPr>
            <p:txBody>
              <a:bodyPr wrap="none" anchor="ctr"/>
              <a:lstStyle/>
              <a:p>
                <a:endParaRPr lang="en-GB"/>
              </a:p>
            </p:txBody>
          </p:sp>
          <p:sp>
            <p:nvSpPr>
              <p:cNvPr id="25650" name="Line 24"/>
              <p:cNvSpPr>
                <a:spLocks noChangeShapeType="1"/>
              </p:cNvSpPr>
              <p:nvPr/>
            </p:nvSpPr>
            <p:spPr bwMode="auto">
              <a:xfrm flipH="1">
                <a:off x="1549" y="3505"/>
                <a:ext cx="276" cy="276"/>
              </a:xfrm>
              <a:prstGeom prst="line">
                <a:avLst/>
              </a:prstGeom>
              <a:noFill/>
              <a:ln w="76200">
                <a:solidFill>
                  <a:srgbClr val="FF0000"/>
                </a:solidFill>
                <a:round/>
                <a:headEnd/>
                <a:tailEnd/>
              </a:ln>
            </p:spPr>
            <p:txBody>
              <a:bodyPr wrap="none" anchor="ctr"/>
              <a:lstStyle/>
              <a:p>
                <a:endParaRPr lang="en-GB"/>
              </a:p>
            </p:txBody>
          </p:sp>
        </p:grpSp>
        <p:grpSp>
          <p:nvGrpSpPr>
            <p:cNvPr id="9" name="Group 25"/>
            <p:cNvGrpSpPr>
              <a:grpSpLocks/>
            </p:cNvGrpSpPr>
            <p:nvPr/>
          </p:nvGrpSpPr>
          <p:grpSpPr bwMode="auto">
            <a:xfrm>
              <a:off x="1527" y="2287"/>
              <a:ext cx="287" cy="277"/>
              <a:chOff x="1549" y="3504"/>
              <a:chExt cx="287" cy="277"/>
            </a:xfrm>
          </p:grpSpPr>
          <p:sp>
            <p:nvSpPr>
              <p:cNvPr id="25647" name="Line 26"/>
              <p:cNvSpPr>
                <a:spLocks noChangeShapeType="1"/>
              </p:cNvSpPr>
              <p:nvPr/>
            </p:nvSpPr>
            <p:spPr bwMode="auto">
              <a:xfrm>
                <a:off x="1560" y="3504"/>
                <a:ext cx="276" cy="276"/>
              </a:xfrm>
              <a:prstGeom prst="line">
                <a:avLst/>
              </a:prstGeom>
              <a:noFill/>
              <a:ln w="76200">
                <a:solidFill>
                  <a:srgbClr val="FF0000"/>
                </a:solidFill>
                <a:round/>
                <a:headEnd/>
                <a:tailEnd/>
              </a:ln>
            </p:spPr>
            <p:txBody>
              <a:bodyPr wrap="none" anchor="ctr"/>
              <a:lstStyle/>
              <a:p>
                <a:endParaRPr lang="en-GB"/>
              </a:p>
            </p:txBody>
          </p:sp>
          <p:sp>
            <p:nvSpPr>
              <p:cNvPr id="25648" name="Line 27"/>
              <p:cNvSpPr>
                <a:spLocks noChangeShapeType="1"/>
              </p:cNvSpPr>
              <p:nvPr/>
            </p:nvSpPr>
            <p:spPr bwMode="auto">
              <a:xfrm flipH="1">
                <a:off x="1549" y="3505"/>
                <a:ext cx="276" cy="276"/>
              </a:xfrm>
              <a:prstGeom prst="line">
                <a:avLst/>
              </a:prstGeom>
              <a:noFill/>
              <a:ln w="76200">
                <a:solidFill>
                  <a:srgbClr val="FF0000"/>
                </a:solidFill>
                <a:round/>
                <a:headEnd/>
                <a:tailEnd/>
              </a:ln>
            </p:spPr>
            <p:txBody>
              <a:bodyPr wrap="none" anchor="ctr"/>
              <a:lstStyle/>
              <a:p>
                <a:endParaRPr lang="en-GB"/>
              </a:p>
            </p:txBody>
          </p:sp>
        </p:grpSp>
        <p:grpSp>
          <p:nvGrpSpPr>
            <p:cNvPr id="10" name="Group 28"/>
            <p:cNvGrpSpPr>
              <a:grpSpLocks/>
            </p:cNvGrpSpPr>
            <p:nvPr/>
          </p:nvGrpSpPr>
          <p:grpSpPr bwMode="auto">
            <a:xfrm>
              <a:off x="1196" y="2287"/>
              <a:ext cx="287" cy="277"/>
              <a:chOff x="1549" y="3504"/>
              <a:chExt cx="287" cy="277"/>
            </a:xfrm>
          </p:grpSpPr>
          <p:sp>
            <p:nvSpPr>
              <p:cNvPr id="25645" name="Line 29"/>
              <p:cNvSpPr>
                <a:spLocks noChangeShapeType="1"/>
              </p:cNvSpPr>
              <p:nvPr/>
            </p:nvSpPr>
            <p:spPr bwMode="auto">
              <a:xfrm>
                <a:off x="1560" y="3504"/>
                <a:ext cx="276" cy="276"/>
              </a:xfrm>
              <a:prstGeom prst="line">
                <a:avLst/>
              </a:prstGeom>
              <a:noFill/>
              <a:ln w="76200">
                <a:solidFill>
                  <a:srgbClr val="FF0000"/>
                </a:solidFill>
                <a:round/>
                <a:headEnd/>
                <a:tailEnd/>
              </a:ln>
            </p:spPr>
            <p:txBody>
              <a:bodyPr wrap="none" anchor="ctr"/>
              <a:lstStyle/>
              <a:p>
                <a:endParaRPr lang="en-GB"/>
              </a:p>
            </p:txBody>
          </p:sp>
          <p:sp>
            <p:nvSpPr>
              <p:cNvPr id="25646" name="Line 30"/>
              <p:cNvSpPr>
                <a:spLocks noChangeShapeType="1"/>
              </p:cNvSpPr>
              <p:nvPr/>
            </p:nvSpPr>
            <p:spPr bwMode="auto">
              <a:xfrm flipH="1">
                <a:off x="1549" y="3505"/>
                <a:ext cx="276" cy="276"/>
              </a:xfrm>
              <a:prstGeom prst="line">
                <a:avLst/>
              </a:prstGeom>
              <a:noFill/>
              <a:ln w="76200">
                <a:solidFill>
                  <a:srgbClr val="FF0000"/>
                </a:solidFill>
                <a:round/>
                <a:headEnd/>
                <a:tailEnd/>
              </a:ln>
            </p:spPr>
            <p:txBody>
              <a:bodyPr wrap="none" anchor="ctr"/>
              <a:lstStyle/>
              <a:p>
                <a:endParaRPr lang="en-GB"/>
              </a:p>
            </p:txBody>
          </p:sp>
        </p:grpSp>
      </p:grpSp>
      <p:grpSp>
        <p:nvGrpSpPr>
          <p:cNvPr id="11" name="Group 95"/>
          <p:cNvGrpSpPr>
            <a:grpSpLocks/>
          </p:cNvGrpSpPr>
          <p:nvPr/>
        </p:nvGrpSpPr>
        <p:grpSpPr bwMode="auto">
          <a:xfrm>
            <a:off x="1898650" y="2678113"/>
            <a:ext cx="6883400" cy="2058987"/>
            <a:chOff x="1196" y="1614"/>
            <a:chExt cx="4336" cy="1297"/>
          </a:xfrm>
        </p:grpSpPr>
        <p:sp>
          <p:nvSpPr>
            <p:cNvPr id="25612" name="Rectangle 32"/>
            <p:cNvSpPr>
              <a:spLocks noChangeArrowheads="1"/>
            </p:cNvSpPr>
            <p:nvPr/>
          </p:nvSpPr>
          <p:spPr bwMode="auto">
            <a:xfrm>
              <a:off x="2854" y="2154"/>
              <a:ext cx="2678" cy="550"/>
            </a:xfrm>
            <a:prstGeom prst="rect">
              <a:avLst/>
            </a:prstGeom>
            <a:noFill/>
            <a:ln w="9525">
              <a:noFill/>
              <a:miter lim="800000"/>
              <a:headEnd/>
              <a:tailEnd/>
            </a:ln>
          </p:spPr>
          <p:txBody>
            <a:bodyPr/>
            <a:lstStyle/>
            <a:p>
              <a:pPr marL="742950" lvl="1" indent="-285750" algn="l" eaLnBrk="1" hangingPunct="1">
                <a:spcBef>
                  <a:spcPct val="20000"/>
                </a:spcBef>
                <a:buFontTx/>
                <a:buChar char="•"/>
              </a:pPr>
              <a:r>
                <a:rPr lang="en-US" sz="3200">
                  <a:solidFill>
                    <a:srgbClr val="FF0000"/>
                  </a:solidFill>
                </a:rPr>
                <a:t>Not short-lived</a:t>
              </a:r>
            </a:p>
          </p:txBody>
        </p:sp>
        <p:grpSp>
          <p:nvGrpSpPr>
            <p:cNvPr id="12" name="Group 33"/>
            <p:cNvGrpSpPr>
              <a:grpSpLocks/>
            </p:cNvGrpSpPr>
            <p:nvPr/>
          </p:nvGrpSpPr>
          <p:grpSpPr bwMode="auto">
            <a:xfrm>
              <a:off x="1527" y="1614"/>
              <a:ext cx="287" cy="277"/>
              <a:chOff x="1549" y="3504"/>
              <a:chExt cx="287" cy="277"/>
            </a:xfrm>
          </p:grpSpPr>
          <p:sp>
            <p:nvSpPr>
              <p:cNvPr id="25638" name="Line 34"/>
              <p:cNvSpPr>
                <a:spLocks noChangeShapeType="1"/>
              </p:cNvSpPr>
              <p:nvPr/>
            </p:nvSpPr>
            <p:spPr bwMode="auto">
              <a:xfrm>
                <a:off x="1560" y="3504"/>
                <a:ext cx="276" cy="276"/>
              </a:xfrm>
              <a:prstGeom prst="line">
                <a:avLst/>
              </a:prstGeom>
              <a:noFill/>
              <a:ln w="76200">
                <a:solidFill>
                  <a:srgbClr val="FF0000"/>
                </a:solidFill>
                <a:round/>
                <a:headEnd/>
                <a:tailEnd/>
              </a:ln>
            </p:spPr>
            <p:txBody>
              <a:bodyPr wrap="none" anchor="ctr"/>
              <a:lstStyle/>
              <a:p>
                <a:endParaRPr lang="en-GB"/>
              </a:p>
            </p:txBody>
          </p:sp>
          <p:sp>
            <p:nvSpPr>
              <p:cNvPr id="25639" name="Line 35"/>
              <p:cNvSpPr>
                <a:spLocks noChangeShapeType="1"/>
              </p:cNvSpPr>
              <p:nvPr/>
            </p:nvSpPr>
            <p:spPr bwMode="auto">
              <a:xfrm flipH="1">
                <a:off x="1549" y="3505"/>
                <a:ext cx="276" cy="276"/>
              </a:xfrm>
              <a:prstGeom prst="line">
                <a:avLst/>
              </a:prstGeom>
              <a:noFill/>
              <a:ln w="76200">
                <a:solidFill>
                  <a:srgbClr val="FF0000"/>
                </a:solidFill>
                <a:round/>
                <a:headEnd/>
                <a:tailEnd/>
              </a:ln>
            </p:spPr>
            <p:txBody>
              <a:bodyPr wrap="none" anchor="ctr"/>
              <a:lstStyle/>
              <a:p>
                <a:endParaRPr lang="en-GB"/>
              </a:p>
            </p:txBody>
          </p:sp>
        </p:grpSp>
        <p:grpSp>
          <p:nvGrpSpPr>
            <p:cNvPr id="13" name="Group 36"/>
            <p:cNvGrpSpPr>
              <a:grpSpLocks/>
            </p:cNvGrpSpPr>
            <p:nvPr/>
          </p:nvGrpSpPr>
          <p:grpSpPr bwMode="auto">
            <a:xfrm>
              <a:off x="1196" y="1614"/>
              <a:ext cx="287" cy="277"/>
              <a:chOff x="1549" y="3504"/>
              <a:chExt cx="287" cy="277"/>
            </a:xfrm>
          </p:grpSpPr>
          <p:sp>
            <p:nvSpPr>
              <p:cNvPr id="25636" name="Line 37"/>
              <p:cNvSpPr>
                <a:spLocks noChangeShapeType="1"/>
              </p:cNvSpPr>
              <p:nvPr/>
            </p:nvSpPr>
            <p:spPr bwMode="auto">
              <a:xfrm>
                <a:off x="1560" y="3504"/>
                <a:ext cx="276" cy="276"/>
              </a:xfrm>
              <a:prstGeom prst="line">
                <a:avLst/>
              </a:prstGeom>
              <a:noFill/>
              <a:ln w="76200">
                <a:solidFill>
                  <a:srgbClr val="FF0000"/>
                </a:solidFill>
                <a:round/>
                <a:headEnd/>
                <a:tailEnd/>
              </a:ln>
            </p:spPr>
            <p:txBody>
              <a:bodyPr wrap="none" anchor="ctr"/>
              <a:lstStyle/>
              <a:p>
                <a:endParaRPr lang="en-GB"/>
              </a:p>
            </p:txBody>
          </p:sp>
          <p:sp>
            <p:nvSpPr>
              <p:cNvPr id="25637" name="Line 38"/>
              <p:cNvSpPr>
                <a:spLocks noChangeShapeType="1"/>
              </p:cNvSpPr>
              <p:nvPr/>
            </p:nvSpPr>
            <p:spPr bwMode="auto">
              <a:xfrm flipH="1">
                <a:off x="1549" y="3505"/>
                <a:ext cx="276" cy="276"/>
              </a:xfrm>
              <a:prstGeom prst="line">
                <a:avLst/>
              </a:prstGeom>
              <a:noFill/>
              <a:ln w="76200">
                <a:solidFill>
                  <a:srgbClr val="FF0000"/>
                </a:solidFill>
                <a:round/>
                <a:headEnd/>
                <a:tailEnd/>
              </a:ln>
            </p:spPr>
            <p:txBody>
              <a:bodyPr wrap="none" anchor="ctr"/>
              <a:lstStyle/>
              <a:p>
                <a:endParaRPr lang="en-GB"/>
              </a:p>
            </p:txBody>
          </p:sp>
        </p:grpSp>
        <p:grpSp>
          <p:nvGrpSpPr>
            <p:cNvPr id="14" name="Group 39"/>
            <p:cNvGrpSpPr>
              <a:grpSpLocks/>
            </p:cNvGrpSpPr>
            <p:nvPr/>
          </p:nvGrpSpPr>
          <p:grpSpPr bwMode="auto">
            <a:xfrm>
              <a:off x="1196" y="2634"/>
              <a:ext cx="287" cy="277"/>
              <a:chOff x="1549" y="3504"/>
              <a:chExt cx="287" cy="277"/>
            </a:xfrm>
          </p:grpSpPr>
          <p:sp>
            <p:nvSpPr>
              <p:cNvPr id="25634" name="Line 40"/>
              <p:cNvSpPr>
                <a:spLocks noChangeShapeType="1"/>
              </p:cNvSpPr>
              <p:nvPr/>
            </p:nvSpPr>
            <p:spPr bwMode="auto">
              <a:xfrm>
                <a:off x="1560" y="3504"/>
                <a:ext cx="276" cy="276"/>
              </a:xfrm>
              <a:prstGeom prst="line">
                <a:avLst/>
              </a:prstGeom>
              <a:noFill/>
              <a:ln w="76200">
                <a:solidFill>
                  <a:srgbClr val="FF0000"/>
                </a:solidFill>
                <a:round/>
                <a:headEnd/>
                <a:tailEnd/>
              </a:ln>
            </p:spPr>
            <p:txBody>
              <a:bodyPr wrap="none" anchor="ctr"/>
              <a:lstStyle/>
              <a:p>
                <a:endParaRPr lang="en-GB"/>
              </a:p>
            </p:txBody>
          </p:sp>
          <p:sp>
            <p:nvSpPr>
              <p:cNvPr id="25635" name="Line 41"/>
              <p:cNvSpPr>
                <a:spLocks noChangeShapeType="1"/>
              </p:cNvSpPr>
              <p:nvPr/>
            </p:nvSpPr>
            <p:spPr bwMode="auto">
              <a:xfrm flipH="1">
                <a:off x="1549" y="3505"/>
                <a:ext cx="276" cy="276"/>
              </a:xfrm>
              <a:prstGeom prst="line">
                <a:avLst/>
              </a:prstGeom>
              <a:noFill/>
              <a:ln w="76200">
                <a:solidFill>
                  <a:srgbClr val="FF0000"/>
                </a:solidFill>
                <a:round/>
                <a:headEnd/>
                <a:tailEnd/>
              </a:ln>
            </p:spPr>
            <p:txBody>
              <a:bodyPr wrap="none" anchor="ctr"/>
              <a:lstStyle/>
              <a:p>
                <a:endParaRPr lang="en-GB"/>
              </a:p>
            </p:txBody>
          </p:sp>
        </p:grpSp>
        <p:grpSp>
          <p:nvGrpSpPr>
            <p:cNvPr id="15" name="Group 42"/>
            <p:cNvGrpSpPr>
              <a:grpSpLocks/>
            </p:cNvGrpSpPr>
            <p:nvPr/>
          </p:nvGrpSpPr>
          <p:grpSpPr bwMode="auto">
            <a:xfrm>
              <a:off x="1196" y="1949"/>
              <a:ext cx="287" cy="277"/>
              <a:chOff x="1549" y="3504"/>
              <a:chExt cx="287" cy="277"/>
            </a:xfrm>
          </p:grpSpPr>
          <p:sp>
            <p:nvSpPr>
              <p:cNvPr id="25632" name="Line 43"/>
              <p:cNvSpPr>
                <a:spLocks noChangeShapeType="1"/>
              </p:cNvSpPr>
              <p:nvPr/>
            </p:nvSpPr>
            <p:spPr bwMode="auto">
              <a:xfrm>
                <a:off x="1560" y="3504"/>
                <a:ext cx="276" cy="276"/>
              </a:xfrm>
              <a:prstGeom prst="line">
                <a:avLst/>
              </a:prstGeom>
              <a:noFill/>
              <a:ln w="76200">
                <a:solidFill>
                  <a:srgbClr val="FF0000"/>
                </a:solidFill>
                <a:round/>
                <a:headEnd/>
                <a:tailEnd/>
              </a:ln>
            </p:spPr>
            <p:txBody>
              <a:bodyPr wrap="none" anchor="ctr"/>
              <a:lstStyle/>
              <a:p>
                <a:endParaRPr lang="en-GB"/>
              </a:p>
            </p:txBody>
          </p:sp>
          <p:sp>
            <p:nvSpPr>
              <p:cNvPr id="25633" name="Line 44"/>
              <p:cNvSpPr>
                <a:spLocks noChangeShapeType="1"/>
              </p:cNvSpPr>
              <p:nvPr/>
            </p:nvSpPr>
            <p:spPr bwMode="auto">
              <a:xfrm flipH="1">
                <a:off x="1549" y="3505"/>
                <a:ext cx="276" cy="276"/>
              </a:xfrm>
              <a:prstGeom prst="line">
                <a:avLst/>
              </a:prstGeom>
              <a:noFill/>
              <a:ln w="76200">
                <a:solidFill>
                  <a:srgbClr val="FF0000"/>
                </a:solidFill>
                <a:round/>
                <a:headEnd/>
                <a:tailEnd/>
              </a:ln>
            </p:spPr>
            <p:txBody>
              <a:bodyPr wrap="none" anchor="ctr"/>
              <a:lstStyle/>
              <a:p>
                <a:endParaRPr lang="en-GB"/>
              </a:p>
            </p:txBody>
          </p:sp>
        </p:grpSp>
        <p:grpSp>
          <p:nvGrpSpPr>
            <p:cNvPr id="16" name="Group 45"/>
            <p:cNvGrpSpPr>
              <a:grpSpLocks/>
            </p:cNvGrpSpPr>
            <p:nvPr/>
          </p:nvGrpSpPr>
          <p:grpSpPr bwMode="auto">
            <a:xfrm>
              <a:off x="1908" y="2634"/>
              <a:ext cx="287" cy="277"/>
              <a:chOff x="1549" y="3504"/>
              <a:chExt cx="287" cy="277"/>
            </a:xfrm>
          </p:grpSpPr>
          <p:sp>
            <p:nvSpPr>
              <p:cNvPr id="25630" name="Line 46"/>
              <p:cNvSpPr>
                <a:spLocks noChangeShapeType="1"/>
              </p:cNvSpPr>
              <p:nvPr/>
            </p:nvSpPr>
            <p:spPr bwMode="auto">
              <a:xfrm>
                <a:off x="1560" y="3504"/>
                <a:ext cx="276" cy="276"/>
              </a:xfrm>
              <a:prstGeom prst="line">
                <a:avLst/>
              </a:prstGeom>
              <a:noFill/>
              <a:ln w="76200">
                <a:solidFill>
                  <a:srgbClr val="FF0000"/>
                </a:solidFill>
                <a:round/>
                <a:headEnd/>
                <a:tailEnd/>
              </a:ln>
            </p:spPr>
            <p:txBody>
              <a:bodyPr wrap="none" anchor="ctr"/>
              <a:lstStyle/>
              <a:p>
                <a:endParaRPr lang="en-GB"/>
              </a:p>
            </p:txBody>
          </p:sp>
          <p:sp>
            <p:nvSpPr>
              <p:cNvPr id="25631" name="Line 47"/>
              <p:cNvSpPr>
                <a:spLocks noChangeShapeType="1"/>
              </p:cNvSpPr>
              <p:nvPr/>
            </p:nvSpPr>
            <p:spPr bwMode="auto">
              <a:xfrm flipH="1">
                <a:off x="1549" y="3505"/>
                <a:ext cx="276" cy="276"/>
              </a:xfrm>
              <a:prstGeom prst="line">
                <a:avLst/>
              </a:prstGeom>
              <a:noFill/>
              <a:ln w="76200">
                <a:solidFill>
                  <a:srgbClr val="FF0000"/>
                </a:solidFill>
                <a:round/>
                <a:headEnd/>
                <a:tailEnd/>
              </a:ln>
            </p:spPr>
            <p:txBody>
              <a:bodyPr wrap="none" anchor="ctr"/>
              <a:lstStyle/>
              <a:p>
                <a:endParaRPr lang="en-GB"/>
              </a:p>
            </p:txBody>
          </p:sp>
        </p:grpSp>
        <p:grpSp>
          <p:nvGrpSpPr>
            <p:cNvPr id="17" name="Group 48"/>
            <p:cNvGrpSpPr>
              <a:grpSpLocks/>
            </p:cNvGrpSpPr>
            <p:nvPr/>
          </p:nvGrpSpPr>
          <p:grpSpPr bwMode="auto">
            <a:xfrm>
              <a:off x="1527" y="2634"/>
              <a:ext cx="287" cy="277"/>
              <a:chOff x="1549" y="3504"/>
              <a:chExt cx="287" cy="277"/>
            </a:xfrm>
          </p:grpSpPr>
          <p:sp>
            <p:nvSpPr>
              <p:cNvPr id="25628" name="Line 49"/>
              <p:cNvSpPr>
                <a:spLocks noChangeShapeType="1"/>
              </p:cNvSpPr>
              <p:nvPr/>
            </p:nvSpPr>
            <p:spPr bwMode="auto">
              <a:xfrm>
                <a:off x="1560" y="3504"/>
                <a:ext cx="276" cy="276"/>
              </a:xfrm>
              <a:prstGeom prst="line">
                <a:avLst/>
              </a:prstGeom>
              <a:noFill/>
              <a:ln w="76200">
                <a:solidFill>
                  <a:srgbClr val="FF0000"/>
                </a:solidFill>
                <a:round/>
                <a:headEnd/>
                <a:tailEnd/>
              </a:ln>
            </p:spPr>
            <p:txBody>
              <a:bodyPr wrap="none" anchor="ctr"/>
              <a:lstStyle/>
              <a:p>
                <a:endParaRPr lang="en-GB"/>
              </a:p>
            </p:txBody>
          </p:sp>
          <p:sp>
            <p:nvSpPr>
              <p:cNvPr id="25629" name="Line 50"/>
              <p:cNvSpPr>
                <a:spLocks noChangeShapeType="1"/>
              </p:cNvSpPr>
              <p:nvPr/>
            </p:nvSpPr>
            <p:spPr bwMode="auto">
              <a:xfrm flipH="1">
                <a:off x="1549" y="3505"/>
                <a:ext cx="276" cy="276"/>
              </a:xfrm>
              <a:prstGeom prst="line">
                <a:avLst/>
              </a:prstGeom>
              <a:noFill/>
              <a:ln w="76200">
                <a:solidFill>
                  <a:srgbClr val="FF0000"/>
                </a:solidFill>
                <a:round/>
                <a:headEnd/>
                <a:tailEnd/>
              </a:ln>
            </p:spPr>
            <p:txBody>
              <a:bodyPr wrap="none" anchor="ctr"/>
              <a:lstStyle/>
              <a:p>
                <a:endParaRPr lang="en-GB"/>
              </a:p>
            </p:txBody>
          </p:sp>
        </p:grpSp>
        <p:grpSp>
          <p:nvGrpSpPr>
            <p:cNvPr id="18" name="Group 51"/>
            <p:cNvGrpSpPr>
              <a:grpSpLocks/>
            </p:cNvGrpSpPr>
            <p:nvPr/>
          </p:nvGrpSpPr>
          <p:grpSpPr bwMode="auto">
            <a:xfrm>
              <a:off x="1908" y="2287"/>
              <a:ext cx="287" cy="277"/>
              <a:chOff x="1549" y="3504"/>
              <a:chExt cx="287" cy="277"/>
            </a:xfrm>
          </p:grpSpPr>
          <p:sp>
            <p:nvSpPr>
              <p:cNvPr id="25626" name="Line 52"/>
              <p:cNvSpPr>
                <a:spLocks noChangeShapeType="1"/>
              </p:cNvSpPr>
              <p:nvPr/>
            </p:nvSpPr>
            <p:spPr bwMode="auto">
              <a:xfrm>
                <a:off x="1560" y="3504"/>
                <a:ext cx="276" cy="276"/>
              </a:xfrm>
              <a:prstGeom prst="line">
                <a:avLst/>
              </a:prstGeom>
              <a:noFill/>
              <a:ln w="76200">
                <a:solidFill>
                  <a:srgbClr val="FF0000"/>
                </a:solidFill>
                <a:round/>
                <a:headEnd/>
                <a:tailEnd/>
              </a:ln>
            </p:spPr>
            <p:txBody>
              <a:bodyPr wrap="none" anchor="ctr"/>
              <a:lstStyle/>
              <a:p>
                <a:endParaRPr lang="en-GB"/>
              </a:p>
            </p:txBody>
          </p:sp>
          <p:sp>
            <p:nvSpPr>
              <p:cNvPr id="25627" name="Line 53"/>
              <p:cNvSpPr>
                <a:spLocks noChangeShapeType="1"/>
              </p:cNvSpPr>
              <p:nvPr/>
            </p:nvSpPr>
            <p:spPr bwMode="auto">
              <a:xfrm flipH="1">
                <a:off x="1549" y="3505"/>
                <a:ext cx="276" cy="276"/>
              </a:xfrm>
              <a:prstGeom prst="line">
                <a:avLst/>
              </a:prstGeom>
              <a:noFill/>
              <a:ln w="76200">
                <a:solidFill>
                  <a:srgbClr val="FF0000"/>
                </a:solidFill>
                <a:round/>
                <a:headEnd/>
                <a:tailEnd/>
              </a:ln>
            </p:spPr>
            <p:txBody>
              <a:bodyPr wrap="none" anchor="ctr"/>
              <a:lstStyle/>
              <a:p>
                <a:endParaRPr lang="en-GB"/>
              </a:p>
            </p:txBody>
          </p:sp>
        </p:grpSp>
        <p:grpSp>
          <p:nvGrpSpPr>
            <p:cNvPr id="19" name="Group 54"/>
            <p:cNvGrpSpPr>
              <a:grpSpLocks/>
            </p:cNvGrpSpPr>
            <p:nvPr/>
          </p:nvGrpSpPr>
          <p:grpSpPr bwMode="auto">
            <a:xfrm>
              <a:off x="1908" y="1949"/>
              <a:ext cx="287" cy="277"/>
              <a:chOff x="1549" y="3504"/>
              <a:chExt cx="287" cy="277"/>
            </a:xfrm>
          </p:grpSpPr>
          <p:sp>
            <p:nvSpPr>
              <p:cNvPr id="25624" name="Line 55"/>
              <p:cNvSpPr>
                <a:spLocks noChangeShapeType="1"/>
              </p:cNvSpPr>
              <p:nvPr/>
            </p:nvSpPr>
            <p:spPr bwMode="auto">
              <a:xfrm>
                <a:off x="1560" y="3504"/>
                <a:ext cx="276" cy="276"/>
              </a:xfrm>
              <a:prstGeom prst="line">
                <a:avLst/>
              </a:prstGeom>
              <a:noFill/>
              <a:ln w="76200">
                <a:solidFill>
                  <a:srgbClr val="FF0000"/>
                </a:solidFill>
                <a:round/>
                <a:headEnd/>
                <a:tailEnd/>
              </a:ln>
            </p:spPr>
            <p:txBody>
              <a:bodyPr wrap="none" anchor="ctr"/>
              <a:lstStyle/>
              <a:p>
                <a:endParaRPr lang="en-GB"/>
              </a:p>
            </p:txBody>
          </p:sp>
          <p:sp>
            <p:nvSpPr>
              <p:cNvPr id="25625" name="Line 56"/>
              <p:cNvSpPr>
                <a:spLocks noChangeShapeType="1"/>
              </p:cNvSpPr>
              <p:nvPr/>
            </p:nvSpPr>
            <p:spPr bwMode="auto">
              <a:xfrm flipH="1">
                <a:off x="1549" y="3505"/>
                <a:ext cx="276" cy="276"/>
              </a:xfrm>
              <a:prstGeom prst="line">
                <a:avLst/>
              </a:prstGeom>
              <a:noFill/>
              <a:ln w="76200">
                <a:solidFill>
                  <a:srgbClr val="FF0000"/>
                </a:solidFill>
                <a:round/>
                <a:headEnd/>
                <a:tailEnd/>
              </a:ln>
            </p:spPr>
            <p:txBody>
              <a:bodyPr wrap="none" anchor="ctr"/>
              <a:lstStyle/>
              <a:p>
                <a:endParaRPr lang="en-GB"/>
              </a:p>
            </p:txBody>
          </p:sp>
        </p:grpSp>
        <p:grpSp>
          <p:nvGrpSpPr>
            <p:cNvPr id="20" name="Group 57"/>
            <p:cNvGrpSpPr>
              <a:grpSpLocks/>
            </p:cNvGrpSpPr>
            <p:nvPr/>
          </p:nvGrpSpPr>
          <p:grpSpPr bwMode="auto">
            <a:xfrm>
              <a:off x="1527" y="1949"/>
              <a:ext cx="287" cy="277"/>
              <a:chOff x="1549" y="3504"/>
              <a:chExt cx="287" cy="277"/>
            </a:xfrm>
          </p:grpSpPr>
          <p:sp>
            <p:nvSpPr>
              <p:cNvPr id="25622" name="Line 58"/>
              <p:cNvSpPr>
                <a:spLocks noChangeShapeType="1"/>
              </p:cNvSpPr>
              <p:nvPr/>
            </p:nvSpPr>
            <p:spPr bwMode="auto">
              <a:xfrm>
                <a:off x="1560" y="3504"/>
                <a:ext cx="276" cy="276"/>
              </a:xfrm>
              <a:prstGeom prst="line">
                <a:avLst/>
              </a:prstGeom>
              <a:noFill/>
              <a:ln w="76200">
                <a:solidFill>
                  <a:srgbClr val="FF0000"/>
                </a:solidFill>
                <a:round/>
                <a:headEnd/>
                <a:tailEnd/>
              </a:ln>
            </p:spPr>
            <p:txBody>
              <a:bodyPr wrap="none" anchor="ctr"/>
              <a:lstStyle/>
              <a:p>
                <a:endParaRPr lang="en-GB"/>
              </a:p>
            </p:txBody>
          </p:sp>
          <p:sp>
            <p:nvSpPr>
              <p:cNvPr id="25623" name="Line 59"/>
              <p:cNvSpPr>
                <a:spLocks noChangeShapeType="1"/>
              </p:cNvSpPr>
              <p:nvPr/>
            </p:nvSpPr>
            <p:spPr bwMode="auto">
              <a:xfrm flipH="1">
                <a:off x="1549" y="3505"/>
                <a:ext cx="276" cy="276"/>
              </a:xfrm>
              <a:prstGeom prst="line">
                <a:avLst/>
              </a:prstGeom>
              <a:noFill/>
              <a:ln w="76200">
                <a:solidFill>
                  <a:srgbClr val="FF0000"/>
                </a:solidFill>
                <a:round/>
                <a:headEnd/>
                <a:tailEnd/>
              </a:ln>
            </p:spPr>
            <p:txBody>
              <a:bodyPr wrap="none" anchor="ctr"/>
              <a:lstStyle/>
              <a:p>
                <a:endParaRPr lang="en-GB"/>
              </a:p>
            </p:txBody>
          </p:sp>
        </p:grpSp>
      </p:grpSp>
      <p:sp>
        <p:nvSpPr>
          <p:cNvPr id="658524" name="Rectangle 92"/>
          <p:cNvSpPr>
            <a:spLocks noChangeArrowheads="1"/>
          </p:cNvSpPr>
          <p:nvPr/>
        </p:nvSpPr>
        <p:spPr bwMode="auto">
          <a:xfrm>
            <a:off x="4538663" y="2408238"/>
            <a:ext cx="3794125" cy="873125"/>
          </a:xfrm>
          <a:prstGeom prst="rect">
            <a:avLst/>
          </a:prstGeom>
          <a:noFill/>
          <a:ln w="9525">
            <a:noFill/>
            <a:miter lim="800000"/>
            <a:headEnd/>
            <a:tailEnd/>
          </a:ln>
        </p:spPr>
        <p:txBody>
          <a:bodyPr/>
          <a:lstStyle/>
          <a:p>
            <a:pPr marL="742950" lvl="1" indent="-285750" algn="l" eaLnBrk="1" hangingPunct="1">
              <a:spcBef>
                <a:spcPct val="20000"/>
              </a:spcBef>
              <a:buFontTx/>
              <a:buChar char="•"/>
            </a:pPr>
            <a:r>
              <a:rPr lang="en-US" sz="3200">
                <a:solidFill>
                  <a:srgbClr val="FF0000"/>
                </a:solidFill>
              </a:rPr>
              <a:t>Gravitationally interacting</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58435"/>
                                        </p:tgtEl>
                                        <p:attrNameLst>
                                          <p:attrName>style.visibility</p:attrName>
                                        </p:attrNameLst>
                                      </p:cBhvr>
                                      <p:to>
                                        <p:strVal val="visible"/>
                                      </p:to>
                                    </p:set>
                                    <p:animEffect transition="in" filter="dissolve">
                                      <p:cBhvr>
                                        <p:cTn id="7" dur="500"/>
                                        <p:tgtEl>
                                          <p:spTgt spid="65843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58434"/>
                                        </p:tgtEl>
                                        <p:attrNameLst>
                                          <p:attrName>style.visibility</p:attrName>
                                        </p:attrNameLst>
                                      </p:cBhvr>
                                      <p:to>
                                        <p:strVal val="visible"/>
                                      </p:to>
                                    </p:set>
                                    <p:animEffect transition="in" filter="dissolve">
                                      <p:cBhvr>
                                        <p:cTn id="12" dur="500"/>
                                        <p:tgtEl>
                                          <p:spTgt spid="65843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58524"/>
                                        </p:tgtEl>
                                        <p:attrNameLst>
                                          <p:attrName>style.visibility</p:attrName>
                                        </p:attrNameLst>
                                      </p:cBhvr>
                                      <p:to>
                                        <p:strVal val="visible"/>
                                      </p:to>
                                    </p:set>
                                    <p:animEffect transition="in" filter="dissolve">
                                      <p:cBhvr>
                                        <p:cTn id="17" dur="500"/>
                                        <p:tgtEl>
                                          <p:spTgt spid="65852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dissolve">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58448"/>
                                        </p:tgtEl>
                                        <p:attrNameLst>
                                          <p:attrName>style.visibility</p:attrName>
                                        </p:attrNameLst>
                                      </p:cBhvr>
                                      <p:to>
                                        <p:strVal val="visible"/>
                                      </p:to>
                                    </p:set>
                                    <p:animEffect transition="in" filter="dissolve">
                                      <p:cBhvr>
                                        <p:cTn id="37" dur="500"/>
                                        <p:tgtEl>
                                          <p:spTgt spid="6584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8434" grpId="0"/>
      <p:bldP spid="658448" grpId="0"/>
      <p:bldP spid="65852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a:xfrm>
            <a:off x="685800" y="242888"/>
            <a:ext cx="7772400" cy="1143000"/>
          </a:xfrm>
        </p:spPr>
        <p:txBody>
          <a:bodyPr/>
          <a:lstStyle/>
          <a:p>
            <a:pPr eaLnBrk="1" hangingPunct="1"/>
            <a:r>
              <a:rPr lang="en-US" sz="4000" smtClean="0"/>
              <a:t>DARK MATTER CANDIDATES</a:t>
            </a:r>
          </a:p>
        </p:txBody>
      </p:sp>
      <p:sp>
        <p:nvSpPr>
          <p:cNvPr id="26629" name="Rectangle 3"/>
          <p:cNvSpPr>
            <a:spLocks noGrp="1" noChangeArrowheads="1"/>
          </p:cNvSpPr>
          <p:nvPr>
            <p:ph type="body" sz="half" idx="1"/>
          </p:nvPr>
        </p:nvSpPr>
        <p:spPr>
          <a:xfrm>
            <a:off x="238125" y="1824038"/>
            <a:ext cx="3795713" cy="4570412"/>
          </a:xfrm>
          <a:noFill/>
        </p:spPr>
        <p:txBody>
          <a:bodyPr/>
          <a:lstStyle/>
          <a:p>
            <a:pPr eaLnBrk="1" hangingPunct="1"/>
            <a:r>
              <a:rPr lang="en-US" sz="2400" smtClean="0">
                <a:solidFill>
                  <a:srgbClr val="3333FF"/>
                </a:solidFill>
              </a:rPr>
              <a:t>There are many</a:t>
            </a:r>
            <a:endParaRPr lang="en-US" sz="1000" smtClean="0">
              <a:solidFill>
                <a:srgbClr val="3333FF"/>
              </a:solidFill>
            </a:endParaRPr>
          </a:p>
          <a:p>
            <a:pPr eaLnBrk="1" hangingPunct="1"/>
            <a:endParaRPr lang="en-US" sz="1000" smtClean="0">
              <a:solidFill>
                <a:srgbClr val="3333FF"/>
              </a:solidFill>
            </a:endParaRPr>
          </a:p>
          <a:p>
            <a:pPr eaLnBrk="1" hangingPunct="1"/>
            <a:r>
              <a:rPr lang="en-US" sz="2400" smtClean="0">
                <a:solidFill>
                  <a:srgbClr val="FF0000"/>
                </a:solidFill>
              </a:rPr>
              <a:t>Masses and interaction strengths span many, many orders of magnitude, but the gauge hierarchy problem especially motivates Terascale masses</a:t>
            </a:r>
            <a:endParaRPr lang="en-US" sz="2400" smtClean="0">
              <a:solidFill>
                <a:srgbClr val="3333FF"/>
              </a:solidFill>
            </a:endParaRPr>
          </a:p>
        </p:txBody>
      </p:sp>
      <p:pic>
        <p:nvPicPr>
          <p:cNvPr id="26630" name="Picture 7"/>
          <p:cNvPicPr>
            <a:picLocks noChangeAspect="1" noChangeArrowheads="1"/>
          </p:cNvPicPr>
          <p:nvPr/>
        </p:nvPicPr>
        <p:blipFill>
          <a:blip r:embed="rId3" cstate="print"/>
          <a:srcRect/>
          <a:stretch>
            <a:fillRect/>
          </a:stretch>
        </p:blipFill>
        <p:spPr bwMode="auto">
          <a:xfrm>
            <a:off x="4108450" y="1519238"/>
            <a:ext cx="4611688" cy="4491037"/>
          </a:xfrm>
          <a:prstGeom prst="rect">
            <a:avLst/>
          </a:prstGeom>
          <a:noFill/>
          <a:ln w="9525">
            <a:noFill/>
            <a:miter lim="800000"/>
            <a:headEnd/>
            <a:tailEnd/>
          </a:ln>
        </p:spPr>
      </p:pic>
      <p:sp>
        <p:nvSpPr>
          <p:cNvPr id="26631" name="Text Box 5"/>
          <p:cNvSpPr txBox="1">
            <a:spLocks noChangeArrowheads="1"/>
          </p:cNvSpPr>
          <p:nvPr/>
        </p:nvSpPr>
        <p:spPr bwMode="auto">
          <a:xfrm>
            <a:off x="5337175" y="6059488"/>
            <a:ext cx="3384550" cy="304800"/>
          </a:xfrm>
          <a:prstGeom prst="rect">
            <a:avLst/>
          </a:prstGeom>
          <a:noFill/>
          <a:ln w="9525">
            <a:noFill/>
            <a:miter lim="800000"/>
            <a:headEnd/>
            <a:tailEnd/>
          </a:ln>
        </p:spPr>
        <p:txBody>
          <a:bodyPr wrap="none">
            <a:spAutoFit/>
          </a:bodyPr>
          <a:lstStyle/>
          <a:p>
            <a:r>
              <a:rPr lang="en-US" sz="1400"/>
              <a:t>HEPAP/AAAC DMSAG Subpanel (2007)</a:t>
            </a:r>
          </a:p>
        </p:txBody>
      </p:sp>
    </p:spTree>
  </p:cSld>
  <p:clrMapOvr>
    <a:masterClrMapping/>
  </p:clrMapOvr>
  <p:transition>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MOND</a:t>
            </a:r>
            <a:endParaRPr lang="en-US" dirty="0"/>
          </a:p>
        </p:txBody>
      </p:sp>
      <p:sp>
        <p:nvSpPr>
          <p:cNvPr id="34819" name="Content Placeholder 2"/>
          <p:cNvSpPr>
            <a:spLocks noGrp="1"/>
          </p:cNvSpPr>
          <p:nvPr>
            <p:ph idx="1"/>
          </p:nvPr>
        </p:nvSpPr>
        <p:spPr>
          <a:xfrm>
            <a:off x="467544" y="1916832"/>
            <a:ext cx="8229600" cy="4625975"/>
          </a:xfrm>
        </p:spPr>
        <p:txBody>
          <a:bodyPr/>
          <a:lstStyle/>
          <a:p>
            <a:r>
              <a:rPr lang="en-US" sz="2400" dirty="0" smtClean="0">
                <a:latin typeface="Comic Sans MS" pitchFamily="66" charset="0"/>
              </a:rPr>
              <a:t>In 1983, </a:t>
            </a:r>
            <a:r>
              <a:rPr lang="en-US" sz="2400" dirty="0" err="1" smtClean="0">
                <a:latin typeface="Comic Sans MS" pitchFamily="66" charset="0"/>
              </a:rPr>
              <a:t>Milgrom</a:t>
            </a:r>
            <a:r>
              <a:rPr lang="en-US" sz="2400" dirty="0" smtClean="0">
                <a:latin typeface="Comic Sans MS" pitchFamily="66" charset="0"/>
              </a:rPr>
              <a:t> proposed a modified Newtonian dynamics in which F=ma is modified to F=ma</a:t>
            </a:r>
            <a:r>
              <a:rPr lang="en-US" sz="2400" dirty="0" smtClean="0">
                <a:latin typeface="Comic Sans MS" pitchFamily="66" charset="0"/>
                <a:cs typeface="Times New Roman" pitchFamily="18" charset="0"/>
              </a:rPr>
              <a:t>µ, which µ is 1 for large acceleration, becomes a/a</a:t>
            </a:r>
            <a:r>
              <a:rPr lang="en-US" sz="1050" dirty="0" smtClean="0">
                <a:latin typeface="Comic Sans MS" pitchFamily="66" charset="0"/>
                <a:cs typeface="Times New Roman" pitchFamily="18" charset="0"/>
              </a:rPr>
              <a:t>0</a:t>
            </a:r>
            <a:r>
              <a:rPr lang="en-US" sz="2400" dirty="0" smtClean="0">
                <a:latin typeface="Comic Sans MS" pitchFamily="66" charset="0"/>
                <a:cs typeface="Times New Roman" pitchFamily="18" charset="0"/>
              </a:rPr>
              <a:t> when a is small.</a:t>
            </a:r>
          </a:p>
          <a:p>
            <a:endParaRPr lang="en-US" sz="2400" dirty="0" smtClean="0">
              <a:latin typeface="Comic Sans MS" pitchFamily="66" charset="0"/>
              <a:cs typeface="Times New Roman" pitchFamily="18" charset="0"/>
            </a:endParaRPr>
          </a:p>
          <a:p>
            <a:r>
              <a:rPr lang="en-US" sz="2400" dirty="0" smtClean="0">
                <a:latin typeface="Comic Sans MS" pitchFamily="66" charset="0"/>
                <a:cs typeface="Times New Roman" pitchFamily="18" charset="0"/>
              </a:rPr>
              <a:t>To explain the rotational curve, one can choose</a:t>
            </a:r>
            <a:endParaRPr lang="en-US" sz="2400" dirty="0" smtClean="0">
              <a:latin typeface="Comic Sans MS" pitchFamily="66" charset="0"/>
            </a:endParaRPr>
          </a:p>
        </p:txBody>
      </p:sp>
      <p:pic>
        <p:nvPicPr>
          <p:cNvPr id="34820" name="Picture 2"/>
          <p:cNvPicPr>
            <a:picLocks noChangeAspect="1" noChangeArrowheads="1"/>
          </p:cNvPicPr>
          <p:nvPr/>
        </p:nvPicPr>
        <p:blipFill>
          <a:blip r:embed="rId2" cstate="print"/>
          <a:srcRect/>
          <a:stretch>
            <a:fillRect/>
          </a:stretch>
        </p:blipFill>
        <p:spPr bwMode="auto">
          <a:xfrm>
            <a:off x="1746250" y="3276600"/>
            <a:ext cx="2790825" cy="666750"/>
          </a:xfrm>
          <a:prstGeom prst="rect">
            <a:avLst/>
          </a:prstGeom>
          <a:noFill/>
          <a:ln w="9525">
            <a:noFill/>
            <a:miter lim="800000"/>
            <a:headEnd/>
            <a:tailEnd/>
          </a:ln>
          <a:effectLst/>
        </p:spPr>
      </p:pic>
      <p:pic>
        <p:nvPicPr>
          <p:cNvPr id="34821" name="Picture 3"/>
          <p:cNvPicPr>
            <a:picLocks noChangeAspect="1" noChangeArrowheads="1"/>
          </p:cNvPicPr>
          <p:nvPr/>
        </p:nvPicPr>
        <p:blipFill>
          <a:blip r:embed="rId3" cstate="print"/>
          <a:srcRect/>
          <a:stretch>
            <a:fillRect/>
          </a:stretch>
        </p:blipFill>
        <p:spPr bwMode="auto">
          <a:xfrm>
            <a:off x="5075238" y="3114675"/>
            <a:ext cx="2047875" cy="771525"/>
          </a:xfrm>
          <a:prstGeom prst="rect">
            <a:avLst/>
          </a:prstGeom>
          <a:noFill/>
          <a:ln w="9525">
            <a:noFill/>
            <a:miter lim="800000"/>
            <a:headEnd/>
            <a:tailEnd/>
          </a:ln>
          <a:effectLst/>
        </p:spPr>
      </p:pic>
      <p:pic>
        <p:nvPicPr>
          <p:cNvPr id="34822" name="Picture 4"/>
          <p:cNvPicPr>
            <a:picLocks noChangeAspect="1" noChangeArrowheads="1"/>
          </p:cNvPicPr>
          <p:nvPr/>
        </p:nvPicPr>
        <p:blipFill>
          <a:blip r:embed="rId4" cstate="print"/>
          <a:srcRect/>
          <a:stretch>
            <a:fillRect/>
          </a:stretch>
        </p:blipFill>
        <p:spPr bwMode="auto">
          <a:xfrm>
            <a:off x="1752600" y="4495800"/>
            <a:ext cx="5638800" cy="885825"/>
          </a:xfrm>
          <a:prstGeom prst="rect">
            <a:avLst/>
          </a:prstGeom>
          <a:noFill/>
          <a:ln w="9525">
            <a:noFill/>
            <a:miter lim="800000"/>
            <a:headEnd/>
            <a:tailEnd/>
          </a:ln>
          <a:effectLst/>
        </p:spPr>
      </p:pic>
      <p:pic>
        <p:nvPicPr>
          <p:cNvPr id="34823" name="Picture 5"/>
          <p:cNvPicPr>
            <a:picLocks noChangeAspect="1" noChangeArrowheads="1"/>
          </p:cNvPicPr>
          <p:nvPr/>
        </p:nvPicPr>
        <p:blipFill>
          <a:blip r:embed="rId5" cstate="print"/>
          <a:srcRect/>
          <a:stretch>
            <a:fillRect/>
          </a:stretch>
        </p:blipFill>
        <p:spPr bwMode="auto">
          <a:xfrm>
            <a:off x="2667000" y="5867400"/>
            <a:ext cx="2952750" cy="333375"/>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Problems with MOND </a:t>
            </a:r>
            <a:endParaRPr lang="en-US" dirty="0"/>
          </a:p>
        </p:txBody>
      </p:sp>
      <p:sp>
        <p:nvSpPr>
          <p:cNvPr id="35843" name="Content Placeholder 2"/>
          <p:cNvSpPr>
            <a:spLocks noGrp="1"/>
          </p:cNvSpPr>
          <p:nvPr>
            <p:ph idx="1"/>
          </p:nvPr>
        </p:nvSpPr>
        <p:spPr>
          <a:xfrm>
            <a:off x="457200" y="1622425"/>
            <a:ext cx="8229600" cy="4625975"/>
          </a:xfrm>
        </p:spPr>
        <p:txBody>
          <a:bodyPr/>
          <a:lstStyle/>
          <a:p>
            <a:r>
              <a:rPr lang="en-US" dirty="0" smtClean="0">
                <a:latin typeface="Comic Sans MS" pitchFamily="66" charset="0"/>
              </a:rPr>
              <a:t>Cannot fit into a framework consistent with GR.</a:t>
            </a:r>
          </a:p>
          <a:p>
            <a:r>
              <a:rPr lang="en-US" dirty="0" smtClean="0">
                <a:latin typeface="Comic Sans MS" pitchFamily="66" charset="0"/>
              </a:rPr>
              <a:t> Hard to describe the expansion history, therefore the CMB fluctuation and galaxy distribution.</a:t>
            </a:r>
          </a:p>
          <a:p>
            <a:r>
              <a:rPr lang="en-US" dirty="0" smtClean="0">
                <a:latin typeface="Comic Sans MS" pitchFamily="66" charset="0"/>
              </a:rPr>
              <a:t>Hard to explain the bullet cluster. </a:t>
            </a:r>
          </a:p>
          <a:p>
            <a:r>
              <a:rPr lang="en-US" dirty="0" smtClean="0">
                <a:latin typeface="Comic Sans MS" pitchFamily="66" charset="0"/>
              </a:rPr>
              <a:t>No MOND can explain all gravitational anomalies without introducing DM</a:t>
            </a:r>
            <a:r>
              <a:rPr lang="en-US" dirty="0" smtClean="0"/>
              <a:t>. </a:t>
            </a:r>
          </a:p>
        </p:txBody>
      </p:sp>
    </p:spTree>
  </p:cSld>
  <p:clrMapOvr>
    <a:masterClrMapping/>
  </p:clrMapOvr>
  <p:transition>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1150938" y="214313"/>
            <a:ext cx="7793037" cy="1198463"/>
          </a:xfrm>
        </p:spPr>
        <p:txBody>
          <a:bodyPr/>
          <a:lstStyle/>
          <a:p>
            <a:r>
              <a:rPr lang="en-US" altLang="zh-CN" dirty="0" smtClean="0"/>
              <a:t>From particle physics</a:t>
            </a:r>
            <a:br>
              <a:rPr lang="en-US" altLang="zh-CN" dirty="0" smtClean="0"/>
            </a:br>
            <a:endParaRPr lang="zh-CN" altLang="en-US" dirty="0"/>
          </a:p>
        </p:txBody>
      </p:sp>
      <p:sp>
        <p:nvSpPr>
          <p:cNvPr id="126979" name="Rectangle 3"/>
          <p:cNvSpPr>
            <a:spLocks noGrp="1" noChangeArrowheads="1"/>
          </p:cNvSpPr>
          <p:nvPr>
            <p:ph type="body" idx="1"/>
          </p:nvPr>
        </p:nvSpPr>
        <p:spPr>
          <a:xfrm>
            <a:off x="1182688" y="2017713"/>
            <a:ext cx="7637462" cy="4114800"/>
          </a:xfrm>
        </p:spPr>
        <p:txBody>
          <a:bodyPr/>
          <a:lstStyle/>
          <a:p>
            <a:pPr>
              <a:buNone/>
            </a:pPr>
            <a:r>
              <a:rPr lang="en-US" altLang="zh-CN" sz="3600" b="1" dirty="0" smtClean="0">
                <a:latin typeface="Arial" charset="0"/>
              </a:rPr>
              <a:t>WIMP(</a:t>
            </a:r>
            <a:r>
              <a:rPr lang="en-GB" sz="3600" dirty="0" smtClean="0"/>
              <a:t>Weakly interacting massive particles)</a:t>
            </a:r>
          </a:p>
          <a:p>
            <a:pPr>
              <a:buNone/>
            </a:pPr>
            <a:endParaRPr lang="en-US" altLang="zh-CN" sz="3600" b="1" dirty="0" smtClean="0">
              <a:latin typeface="Arial" charset="0"/>
            </a:endParaRPr>
          </a:p>
          <a:p>
            <a:pPr>
              <a:buNone/>
            </a:pPr>
            <a:r>
              <a:rPr lang="en-US" altLang="zh-CN" dirty="0" smtClean="0">
                <a:latin typeface="Arial" charset="0"/>
              </a:rPr>
              <a:t>is a natural dark matter candidate giving  correct relic density</a:t>
            </a:r>
            <a:endParaRPr lang="en-US" altLang="zh-CN" dirty="0">
              <a:solidFill>
                <a:schemeClr val="tx2"/>
              </a:solidFill>
            </a:endParaRPr>
          </a:p>
        </p:txBody>
      </p:sp>
    </p:spTree>
  </p:cSld>
  <p:clrMapOvr>
    <a:masterClrMapping/>
  </p:clrMapOvr>
  <p:transition>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063"/>
            <a:ext cx="8229600" cy="1252537"/>
          </a:xfrm>
        </p:spPr>
        <p:txBody>
          <a:bodyPr/>
          <a:lstStyle/>
          <a:p>
            <a:pPr>
              <a:defRPr/>
            </a:pPr>
            <a:r>
              <a:rPr lang="en-US" dirty="0" smtClean="0"/>
              <a:t>Dark Matter Content </a:t>
            </a:r>
            <a:endParaRPr lang="en-US" dirty="0"/>
          </a:p>
        </p:txBody>
      </p:sp>
      <p:sp>
        <p:nvSpPr>
          <p:cNvPr id="31747" name="Content Placeholder 2"/>
          <p:cNvSpPr>
            <a:spLocks noGrp="1"/>
          </p:cNvSpPr>
          <p:nvPr>
            <p:ph idx="1"/>
          </p:nvPr>
        </p:nvSpPr>
        <p:spPr>
          <a:xfrm>
            <a:off x="467544" y="1844824"/>
            <a:ext cx="8229600" cy="4625975"/>
          </a:xfrm>
        </p:spPr>
        <p:txBody>
          <a:bodyPr/>
          <a:lstStyle/>
          <a:p>
            <a:pPr>
              <a:defRPr/>
            </a:pPr>
            <a:r>
              <a:rPr lang="en-US" sz="2400" dirty="0" smtClean="0">
                <a:latin typeface="Comic Sans MS" pitchFamily="66" charset="0"/>
              </a:rPr>
              <a:t>The currently most accurate determination of Ω</a:t>
            </a:r>
            <a:r>
              <a:rPr lang="en-US" sz="2400" baseline="-25000" dirty="0" smtClean="0">
                <a:latin typeface="Comic Sans MS" pitchFamily="66" charset="0"/>
              </a:rPr>
              <a:t>DM</a:t>
            </a:r>
            <a:r>
              <a:rPr lang="en-US" sz="2400" dirty="0" smtClean="0">
                <a:latin typeface="Comic Sans MS" pitchFamily="66" charset="0"/>
              </a:rPr>
              <a:t> comes from global fits of cosmological parameters to a variety of observations: the anisotropy of CMB and of the spatial distribution of galaxies, one finds a density of cold, non–baryonic matter</a:t>
            </a:r>
          </a:p>
          <a:p>
            <a:pPr marL="119062" indent="0">
              <a:buFont typeface="Wingdings 2" pitchFamily="18" charset="2"/>
              <a:buNone/>
              <a:defRPr/>
            </a:pPr>
            <a:r>
              <a:rPr lang="en-US" sz="2400" dirty="0" smtClean="0">
                <a:latin typeface="Comic Sans MS" pitchFamily="66" charset="0"/>
              </a:rPr>
              <a:t>                           </a:t>
            </a:r>
            <a:r>
              <a:rPr lang="el-GR" sz="2400" dirty="0" smtClean="0">
                <a:latin typeface="Comic Sans MS" pitchFamily="66" charset="0"/>
              </a:rPr>
              <a:t>Ω</a:t>
            </a:r>
            <a:r>
              <a:rPr lang="en-US" sz="2400" baseline="-25000" dirty="0" smtClean="0">
                <a:latin typeface="Comic Sans MS" pitchFamily="66" charset="0"/>
              </a:rPr>
              <a:t>nbm</a:t>
            </a:r>
            <a:r>
              <a:rPr lang="en-US" sz="2400" i="1" dirty="0" smtClean="0">
                <a:latin typeface="Comic Sans MS" pitchFamily="66" charset="0"/>
              </a:rPr>
              <a:t>h</a:t>
            </a:r>
            <a:r>
              <a:rPr lang="en-US" sz="2400" baseline="30000" dirty="0" smtClean="0">
                <a:latin typeface="Comic Sans MS" pitchFamily="66" charset="0"/>
              </a:rPr>
              <a:t>2</a:t>
            </a:r>
            <a:r>
              <a:rPr lang="en-US" sz="2400" dirty="0" smtClean="0">
                <a:latin typeface="Comic Sans MS" pitchFamily="66" charset="0"/>
              </a:rPr>
              <a:t> = 0</a:t>
            </a:r>
            <a:r>
              <a:rPr lang="en-US" sz="2400" i="1" dirty="0" smtClean="0">
                <a:latin typeface="Comic Sans MS" pitchFamily="66" charset="0"/>
              </a:rPr>
              <a:t>.</a:t>
            </a:r>
            <a:r>
              <a:rPr lang="en-US" sz="2400" dirty="0" smtClean="0">
                <a:latin typeface="Comic Sans MS" pitchFamily="66" charset="0"/>
              </a:rPr>
              <a:t>106 </a:t>
            </a:r>
            <a:r>
              <a:rPr lang="en-US" sz="2400" i="1" dirty="0" smtClean="0">
                <a:latin typeface="Comic Sans MS" pitchFamily="66" charset="0"/>
              </a:rPr>
              <a:t>± </a:t>
            </a:r>
            <a:r>
              <a:rPr lang="en-US" sz="2400" dirty="0" smtClean="0">
                <a:latin typeface="Comic Sans MS" pitchFamily="66" charset="0"/>
              </a:rPr>
              <a:t>0</a:t>
            </a:r>
            <a:r>
              <a:rPr lang="en-US" sz="2400" i="1" dirty="0" smtClean="0">
                <a:latin typeface="Comic Sans MS" pitchFamily="66" charset="0"/>
              </a:rPr>
              <a:t>.</a:t>
            </a:r>
            <a:r>
              <a:rPr lang="en-US" sz="2400" dirty="0" smtClean="0">
                <a:latin typeface="Comic Sans MS" pitchFamily="66" charset="0"/>
              </a:rPr>
              <a:t>008 </a:t>
            </a:r>
            <a:r>
              <a:rPr lang="en-US" sz="2400" i="1" dirty="0">
                <a:latin typeface="Comic Sans MS" pitchFamily="66" charset="0"/>
              </a:rPr>
              <a:t> </a:t>
            </a:r>
            <a:endParaRPr lang="en-US" sz="2400" dirty="0" smtClean="0">
              <a:latin typeface="Comic Sans MS" pitchFamily="66" charset="0"/>
            </a:endParaRPr>
          </a:p>
          <a:p>
            <a:pPr marL="119062" indent="0">
              <a:buFont typeface="Wingdings 2" pitchFamily="18" charset="2"/>
              <a:buNone/>
              <a:defRPr/>
            </a:pPr>
            <a:r>
              <a:rPr lang="en-US" sz="2400" dirty="0" smtClean="0">
                <a:latin typeface="Comic Sans MS" pitchFamily="66" charset="0"/>
              </a:rPr>
              <a:t>     where </a:t>
            </a:r>
            <a:r>
              <a:rPr lang="en-US" sz="2400" i="1" dirty="0" smtClean="0">
                <a:latin typeface="Comic Sans MS" pitchFamily="66" charset="0"/>
              </a:rPr>
              <a:t>h </a:t>
            </a:r>
            <a:r>
              <a:rPr lang="en-US" sz="2400" dirty="0" smtClean="0">
                <a:latin typeface="Comic Sans MS" pitchFamily="66" charset="0"/>
              </a:rPr>
              <a:t>is the Hubble constant in units of 100        km/(</a:t>
            </a:r>
            <a:r>
              <a:rPr lang="en-US" sz="2400" dirty="0" err="1" smtClean="0">
                <a:latin typeface="Comic Sans MS" pitchFamily="66" charset="0"/>
              </a:rPr>
              <a:t>s</a:t>
            </a:r>
            <a:r>
              <a:rPr lang="en-US" sz="2400" i="1" dirty="0" err="1" smtClean="0">
                <a:latin typeface="Comic Sans MS" pitchFamily="66" charset="0"/>
              </a:rPr>
              <a:t>·</a:t>
            </a:r>
            <a:r>
              <a:rPr lang="en-US" sz="2400" dirty="0" err="1" smtClean="0">
                <a:latin typeface="Comic Sans MS" pitchFamily="66" charset="0"/>
              </a:rPr>
              <a:t>Mpc</a:t>
            </a:r>
            <a:r>
              <a:rPr lang="en-US" sz="2400" dirty="0" smtClean="0">
                <a:latin typeface="Comic Sans MS" pitchFamily="66" charset="0"/>
              </a:rPr>
              <a:t>).</a:t>
            </a:r>
            <a:endParaRPr lang="en-US" sz="2400" dirty="0">
              <a:latin typeface="Comic Sans MS" pitchFamily="66" charset="0"/>
            </a:endParaRPr>
          </a:p>
          <a:p>
            <a:pPr>
              <a:defRPr/>
            </a:pPr>
            <a:r>
              <a:rPr lang="en-US" sz="2400" dirty="0" smtClean="0">
                <a:latin typeface="Comic Sans MS" pitchFamily="66" charset="0"/>
              </a:rPr>
              <a:t> Some part of the baryonic matter density,</a:t>
            </a:r>
          </a:p>
          <a:p>
            <a:pPr marL="119062" indent="0">
              <a:buFont typeface="Wingdings 2" pitchFamily="18" charset="2"/>
              <a:buNone/>
              <a:defRPr/>
            </a:pPr>
            <a:r>
              <a:rPr lang="en-US" sz="2400" dirty="0" smtClean="0">
                <a:latin typeface="Comic Sans MS" pitchFamily="66" charset="0"/>
              </a:rPr>
              <a:t>                              </a:t>
            </a:r>
            <a:r>
              <a:rPr lang="el-GR" sz="2400" dirty="0" smtClean="0">
                <a:latin typeface="Comic Sans MS" pitchFamily="66" charset="0"/>
              </a:rPr>
              <a:t>Ω</a:t>
            </a:r>
            <a:r>
              <a:rPr lang="en-US" sz="2400" baseline="-25000" dirty="0" smtClean="0">
                <a:latin typeface="Comic Sans MS" pitchFamily="66" charset="0"/>
              </a:rPr>
              <a:t>b</a:t>
            </a:r>
            <a:r>
              <a:rPr lang="en-US" sz="2400" i="1" dirty="0" smtClean="0">
                <a:latin typeface="Comic Sans MS" pitchFamily="66" charset="0"/>
              </a:rPr>
              <a:t>h</a:t>
            </a:r>
            <a:r>
              <a:rPr lang="en-US" sz="2400" baseline="30000" dirty="0" smtClean="0">
                <a:latin typeface="Comic Sans MS" pitchFamily="66" charset="0"/>
              </a:rPr>
              <a:t>2</a:t>
            </a:r>
            <a:r>
              <a:rPr lang="en-US" sz="2400" dirty="0" smtClean="0">
                <a:latin typeface="Comic Sans MS" pitchFamily="66" charset="0"/>
              </a:rPr>
              <a:t> = 0</a:t>
            </a:r>
            <a:r>
              <a:rPr lang="en-US" sz="2400" i="1" dirty="0" smtClean="0">
                <a:latin typeface="Comic Sans MS" pitchFamily="66" charset="0"/>
              </a:rPr>
              <a:t>.</a:t>
            </a:r>
            <a:r>
              <a:rPr lang="en-US" sz="2400" dirty="0" smtClean="0">
                <a:latin typeface="Comic Sans MS" pitchFamily="66" charset="0"/>
              </a:rPr>
              <a:t>022 </a:t>
            </a:r>
            <a:r>
              <a:rPr lang="en-US" sz="2400" i="1" dirty="0" smtClean="0">
                <a:latin typeface="Comic Sans MS" pitchFamily="66" charset="0"/>
              </a:rPr>
              <a:t>± </a:t>
            </a:r>
            <a:r>
              <a:rPr lang="en-US" sz="2400" dirty="0" smtClean="0">
                <a:latin typeface="Comic Sans MS" pitchFamily="66" charset="0"/>
              </a:rPr>
              <a:t>0</a:t>
            </a:r>
            <a:r>
              <a:rPr lang="en-US" sz="2400" i="1" dirty="0" smtClean="0">
                <a:latin typeface="Comic Sans MS" pitchFamily="66" charset="0"/>
              </a:rPr>
              <a:t>.</a:t>
            </a:r>
            <a:r>
              <a:rPr lang="en-US" sz="2400" dirty="0" smtClean="0">
                <a:latin typeface="Comic Sans MS" pitchFamily="66" charset="0"/>
              </a:rPr>
              <a:t>001 </a:t>
            </a:r>
          </a:p>
          <a:p>
            <a:pPr marL="119062" indent="0">
              <a:buFont typeface="Wingdings 2" pitchFamily="18" charset="2"/>
              <a:buNone/>
              <a:defRPr/>
            </a:pPr>
            <a:r>
              <a:rPr lang="en-US" sz="2400" dirty="0" smtClean="0">
                <a:latin typeface="Comic Sans MS" pitchFamily="66" charset="0"/>
              </a:rPr>
              <a:t>    may well contribute to (baryonic) DM, </a:t>
            </a:r>
            <a:r>
              <a:rPr lang="en-US" sz="2400" i="1" dirty="0" smtClean="0">
                <a:latin typeface="Comic Sans MS" pitchFamily="66" charset="0"/>
              </a:rPr>
              <a:t>e.g.</a:t>
            </a:r>
            <a:r>
              <a:rPr lang="en-US" sz="2400" dirty="0" smtClean="0">
                <a:latin typeface="Comic Sans MS" pitchFamily="66" charset="0"/>
              </a:rPr>
              <a:t>, MACHOs or   cold molecular gas clouds </a:t>
            </a:r>
          </a:p>
        </p:txBody>
      </p:sp>
    </p:spTree>
  </p:cSld>
  <p:clrMapOvr>
    <a:masterClrMapping/>
  </p:clrMapOvr>
  <p:transition>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title"/>
          </p:nvPr>
        </p:nvSpPr>
        <p:spPr/>
        <p:txBody>
          <a:bodyPr/>
          <a:lstStyle/>
          <a:p>
            <a:r>
              <a:rPr lang="en-US"/>
              <a:t>Matter Formation in the Big Bang</a:t>
            </a:r>
          </a:p>
        </p:txBody>
      </p:sp>
      <p:sp>
        <p:nvSpPr>
          <p:cNvPr id="323587" name="Rectangle 3"/>
          <p:cNvSpPr>
            <a:spLocks noGrp="1" noChangeArrowheads="1"/>
          </p:cNvSpPr>
          <p:nvPr>
            <p:ph type="body" idx="1"/>
          </p:nvPr>
        </p:nvSpPr>
        <p:spPr>
          <a:xfrm>
            <a:off x="467544" y="2060848"/>
            <a:ext cx="8229600" cy="5364162"/>
          </a:xfrm>
        </p:spPr>
        <p:txBody>
          <a:bodyPr/>
          <a:lstStyle/>
          <a:p>
            <a:r>
              <a:rPr lang="en-US" sz="2400" dirty="0"/>
              <a:t>Start with hot dense “soup” of elementary particles and radiation</a:t>
            </a:r>
          </a:p>
          <a:p>
            <a:r>
              <a:rPr lang="en-US" sz="2400" dirty="0"/>
              <a:t>Expand, cool, “freeze out”</a:t>
            </a:r>
          </a:p>
          <a:p>
            <a:endParaRPr lang="en-US" sz="2400" dirty="0"/>
          </a:p>
          <a:p>
            <a:r>
              <a:rPr lang="en-US" sz="2400" dirty="0">
                <a:solidFill>
                  <a:srgbClr val="3366FF"/>
                </a:solidFill>
              </a:rPr>
              <a:t>Predictions for light element abundance</a:t>
            </a:r>
          </a:p>
          <a:p>
            <a:r>
              <a:rPr lang="en-US" sz="2400" dirty="0">
                <a:solidFill>
                  <a:srgbClr val="3366FF"/>
                </a:solidFill>
              </a:rPr>
              <a:t>Cosmic microwave background</a:t>
            </a:r>
            <a:r>
              <a:rPr lang="en-US" sz="2400" dirty="0"/>
              <a:t> </a:t>
            </a:r>
          </a:p>
          <a:p>
            <a:endParaRPr lang="en-US" sz="2400" dirty="0"/>
          </a:p>
          <a:p>
            <a:r>
              <a:rPr lang="en-US" sz="2400" dirty="0">
                <a:solidFill>
                  <a:srgbClr val="CC0000"/>
                </a:solidFill>
              </a:rPr>
              <a:t>Strict upper bound on baryon content</a:t>
            </a:r>
          </a:p>
          <a:p>
            <a:r>
              <a:rPr lang="en-US" sz="2400" dirty="0">
                <a:solidFill>
                  <a:srgbClr val="CC0000"/>
                </a:solidFill>
              </a:rPr>
              <a:t>Evidence for </a:t>
            </a:r>
            <a:r>
              <a:rPr lang="en-US" sz="2400" i="1" dirty="0">
                <a:solidFill>
                  <a:srgbClr val="CC0000"/>
                </a:solidFill>
              </a:rPr>
              <a:t>non-baryonic</a:t>
            </a:r>
            <a:r>
              <a:rPr lang="en-US" sz="2400" dirty="0">
                <a:solidFill>
                  <a:srgbClr val="CC0000"/>
                </a:solidFill>
              </a:rPr>
              <a:t> dark matter</a:t>
            </a:r>
          </a:p>
        </p:txBody>
      </p:sp>
    </p:spTree>
  </p:cSld>
  <p:clrMapOvr>
    <a:masterClrMapping/>
  </p:clrMapOvr>
  <p:transition>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ChangeArrowheads="1"/>
          </p:cNvSpPr>
          <p:nvPr>
            <p:ph type="title"/>
          </p:nvPr>
        </p:nvSpPr>
        <p:spPr/>
        <p:txBody>
          <a:bodyPr/>
          <a:lstStyle/>
          <a:p>
            <a:r>
              <a:rPr lang="en-US"/>
              <a:t>Agreement on the Numbers:</a:t>
            </a:r>
          </a:p>
        </p:txBody>
      </p:sp>
      <p:sp>
        <p:nvSpPr>
          <p:cNvPr id="324611" name="Rectangle 3"/>
          <p:cNvSpPr>
            <a:spLocks noGrp="1" noChangeArrowheads="1"/>
          </p:cNvSpPr>
          <p:nvPr>
            <p:ph type="body" idx="1"/>
          </p:nvPr>
        </p:nvSpPr>
        <p:spPr>
          <a:xfrm>
            <a:off x="457200" y="1066800"/>
            <a:ext cx="8229600" cy="4724400"/>
          </a:xfrm>
        </p:spPr>
        <p:txBody>
          <a:bodyPr/>
          <a:lstStyle/>
          <a:p>
            <a:pPr>
              <a:buFontTx/>
              <a:buNone/>
            </a:pPr>
            <a:endParaRPr lang="en-US"/>
          </a:p>
          <a:p>
            <a:r>
              <a:rPr lang="en-US"/>
              <a:t>Gravitational Lensing provides additional graphic evidence for dark matter</a:t>
            </a:r>
          </a:p>
          <a:p>
            <a:endParaRPr lang="en-US"/>
          </a:p>
          <a:p>
            <a:r>
              <a:rPr lang="en-US"/>
              <a:t>All techniques converge:</a:t>
            </a:r>
          </a:p>
          <a:p>
            <a:r>
              <a:rPr lang="en-US">
                <a:solidFill>
                  <a:srgbClr val="000099"/>
                </a:solidFill>
              </a:rPr>
              <a:t>3%   luminous conventional matter</a:t>
            </a:r>
          </a:p>
          <a:p>
            <a:r>
              <a:rPr lang="en-US">
                <a:solidFill>
                  <a:srgbClr val="000099"/>
                </a:solidFill>
              </a:rPr>
              <a:t>14%  dark conventional matter</a:t>
            </a:r>
          </a:p>
          <a:p>
            <a:r>
              <a:rPr lang="en-US">
                <a:solidFill>
                  <a:srgbClr val="FF0066"/>
                </a:solidFill>
              </a:rPr>
              <a:t>83%  non-baryonic dark matter</a:t>
            </a:r>
          </a:p>
        </p:txBody>
      </p:sp>
      <p:sp>
        <p:nvSpPr>
          <p:cNvPr id="324613" name="Line 5"/>
          <p:cNvSpPr>
            <a:spLocks noChangeShapeType="1"/>
          </p:cNvSpPr>
          <p:nvPr/>
        </p:nvSpPr>
        <p:spPr bwMode="auto">
          <a:xfrm flipH="1" flipV="1">
            <a:off x="7086600" y="5334000"/>
            <a:ext cx="838200" cy="0"/>
          </a:xfrm>
          <a:prstGeom prst="line">
            <a:avLst/>
          </a:prstGeom>
          <a:noFill/>
          <a:ln w="38100">
            <a:solidFill>
              <a:srgbClr val="FF0066"/>
            </a:solidFill>
            <a:miter lim="800000"/>
            <a:headEnd/>
            <a:tailEnd type="arrow" w="lg" len="lg"/>
          </a:ln>
          <a:effectLst/>
        </p:spPr>
        <p:txBody>
          <a:bodyPr wrap="none"/>
          <a:lstStyle/>
          <a:p>
            <a:endParaRPr lang="en-GB"/>
          </a:p>
        </p:txBody>
      </p:sp>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026"/>
          <p:cNvSpPr>
            <a:spLocks noGrp="1" noChangeArrowheads="1"/>
          </p:cNvSpPr>
          <p:nvPr>
            <p:ph type="title"/>
          </p:nvPr>
        </p:nvSpPr>
        <p:spPr/>
        <p:txBody>
          <a:bodyPr/>
          <a:lstStyle/>
          <a:p>
            <a:r>
              <a:rPr lang="en-US"/>
              <a:t>Mass and Gravity</a:t>
            </a:r>
          </a:p>
        </p:txBody>
      </p:sp>
      <p:sp>
        <p:nvSpPr>
          <p:cNvPr id="76803" name="Rectangle 1027"/>
          <p:cNvSpPr>
            <a:spLocks noGrp="1" noChangeArrowheads="1"/>
          </p:cNvSpPr>
          <p:nvPr>
            <p:ph type="body" idx="1"/>
          </p:nvPr>
        </p:nvSpPr>
        <p:spPr/>
        <p:txBody>
          <a:bodyPr/>
          <a:lstStyle/>
          <a:p>
            <a:r>
              <a:rPr lang="en-US"/>
              <a:t>All mass has gravity.</a:t>
            </a:r>
          </a:p>
          <a:p>
            <a:r>
              <a:rPr lang="en-US"/>
              <a:t>Gravity attracts all things with mass.</a:t>
            </a:r>
          </a:p>
          <a:p>
            <a:r>
              <a:rPr lang="en-US"/>
              <a:t>Kepler’s Third Law tells us how mass moves due to gravity.</a:t>
            </a:r>
          </a:p>
          <a:p>
            <a:r>
              <a:rPr lang="en-US"/>
              <a:t>Use Kepler’s Third Law to find out how much mass is where.</a:t>
            </a:r>
          </a:p>
        </p:txBody>
      </p:sp>
    </p:spTree>
  </p:cSld>
  <p:clrMapOvr>
    <a:masterClrMapping/>
  </p:clrMapOvr>
  <p:transition>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p:txBody>
          <a:bodyPr/>
          <a:lstStyle/>
          <a:p>
            <a:r>
              <a:rPr lang="en-US"/>
              <a:t>WIMP hypothesis</a:t>
            </a:r>
          </a:p>
        </p:txBody>
      </p:sp>
      <p:sp>
        <p:nvSpPr>
          <p:cNvPr id="326659" name="Rectangle 3"/>
          <p:cNvSpPr>
            <a:spLocks noGrp="1" noChangeArrowheads="1"/>
          </p:cNvSpPr>
          <p:nvPr>
            <p:ph type="body" idx="1"/>
          </p:nvPr>
        </p:nvSpPr>
        <p:spPr>
          <a:xfrm>
            <a:off x="395536" y="2060848"/>
            <a:ext cx="8229600" cy="5211763"/>
          </a:xfrm>
        </p:spPr>
        <p:txBody>
          <a:bodyPr/>
          <a:lstStyle/>
          <a:p>
            <a:pPr>
              <a:lnSpc>
                <a:spcPct val="90000"/>
              </a:lnSpc>
            </a:pPr>
            <a:r>
              <a:rPr lang="en-US" sz="2800" dirty="0">
                <a:solidFill>
                  <a:schemeClr val="accent2"/>
                </a:solidFill>
              </a:rPr>
              <a:t>W</a:t>
            </a:r>
            <a:r>
              <a:rPr lang="en-US" sz="2800" dirty="0"/>
              <a:t>eakly </a:t>
            </a:r>
            <a:r>
              <a:rPr lang="en-US" sz="2800" dirty="0">
                <a:solidFill>
                  <a:schemeClr val="accent2"/>
                </a:solidFill>
              </a:rPr>
              <a:t>I</a:t>
            </a:r>
            <a:r>
              <a:rPr lang="en-US" sz="2800" dirty="0"/>
              <a:t>nteracting </a:t>
            </a:r>
            <a:r>
              <a:rPr lang="en-US" sz="2800" dirty="0">
                <a:solidFill>
                  <a:schemeClr val="accent2"/>
                </a:solidFill>
              </a:rPr>
              <a:t>M</a:t>
            </a:r>
            <a:r>
              <a:rPr lang="en-US" sz="2800" dirty="0"/>
              <a:t>assive </a:t>
            </a:r>
            <a:r>
              <a:rPr lang="en-US" sz="2800" dirty="0">
                <a:solidFill>
                  <a:schemeClr val="accent2"/>
                </a:solidFill>
              </a:rPr>
              <a:t>P</a:t>
            </a:r>
            <a:r>
              <a:rPr lang="en-US" sz="2800" dirty="0"/>
              <a:t>article</a:t>
            </a:r>
          </a:p>
          <a:p>
            <a:pPr>
              <a:lnSpc>
                <a:spcPct val="90000"/>
              </a:lnSpc>
              <a:buFontTx/>
              <a:buNone/>
            </a:pPr>
            <a:endParaRPr lang="en-US" sz="2800" dirty="0"/>
          </a:p>
          <a:p>
            <a:pPr>
              <a:lnSpc>
                <a:spcPct val="90000"/>
              </a:lnSpc>
            </a:pPr>
            <a:r>
              <a:rPr lang="en-US" sz="2800" dirty="0"/>
              <a:t>WIMPs freeze out early as the universe expands and cools</a:t>
            </a:r>
          </a:p>
          <a:p>
            <a:pPr>
              <a:lnSpc>
                <a:spcPct val="90000"/>
              </a:lnSpc>
            </a:pPr>
            <a:endParaRPr lang="en-US" sz="2800" dirty="0"/>
          </a:p>
          <a:p>
            <a:pPr>
              <a:lnSpc>
                <a:spcPct val="90000"/>
              </a:lnSpc>
            </a:pPr>
            <a:r>
              <a:rPr lang="en-US" sz="2800" dirty="0"/>
              <a:t>WIMP density at freeze-out is determined by the strength </a:t>
            </a:r>
            <a:r>
              <a:rPr lang="en-US" sz="2800" dirty="0" err="1">
                <a:latin typeface="Symbol" pitchFamily="18" charset="2"/>
              </a:rPr>
              <a:t>s</a:t>
            </a:r>
            <a:r>
              <a:rPr lang="en-US" sz="2800" baseline="-25000" dirty="0" err="1"/>
              <a:t>x</a:t>
            </a:r>
            <a:r>
              <a:rPr lang="en-US" sz="2800" dirty="0"/>
              <a:t> of the WIMP interaction with normal matter</a:t>
            </a:r>
          </a:p>
          <a:p>
            <a:pPr>
              <a:lnSpc>
                <a:spcPct val="90000"/>
              </a:lnSpc>
            </a:pPr>
            <a:endParaRPr lang="en-US" sz="2800" dirty="0"/>
          </a:p>
          <a:p>
            <a:pPr>
              <a:lnSpc>
                <a:spcPct val="90000"/>
              </a:lnSpc>
            </a:pPr>
            <a:r>
              <a:rPr lang="en-US" sz="2800" dirty="0"/>
              <a:t>Leads to </a:t>
            </a:r>
            <a:r>
              <a:rPr lang="en-US" sz="2800" dirty="0" err="1">
                <a:latin typeface="Symbol" pitchFamily="18" charset="2"/>
              </a:rPr>
              <a:t>s</a:t>
            </a:r>
            <a:r>
              <a:rPr lang="en-US" sz="2800" baseline="-25000" dirty="0" err="1"/>
              <a:t>x</a:t>
            </a:r>
            <a:r>
              <a:rPr lang="en-US" sz="2800" dirty="0"/>
              <a:t> ~ </a:t>
            </a:r>
            <a:r>
              <a:rPr lang="en-US" sz="2800" dirty="0" err="1">
                <a:latin typeface="Symbol" pitchFamily="18" charset="2"/>
              </a:rPr>
              <a:t>s</a:t>
            </a:r>
            <a:r>
              <a:rPr lang="en-US" sz="2800" baseline="-25000" dirty="0" err="1"/>
              <a:t>weak</a:t>
            </a:r>
            <a:r>
              <a:rPr lang="en-US" sz="2800" baseline="-25000" dirty="0"/>
              <a:t> interaction</a:t>
            </a:r>
          </a:p>
          <a:p>
            <a:pPr>
              <a:lnSpc>
                <a:spcPct val="90000"/>
              </a:lnSpc>
              <a:buFontTx/>
              <a:buNone/>
            </a:pPr>
            <a:endParaRPr lang="en-US" sz="2800" dirty="0"/>
          </a:p>
        </p:txBody>
      </p:sp>
    </p:spTree>
  </p:cSld>
  <p:clrMapOvr>
    <a:masterClrMapping/>
  </p:clrMapOvr>
  <p:transition>
    <p:rand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p:txBody>
          <a:bodyPr/>
          <a:lstStyle/>
          <a:p>
            <a:r>
              <a:rPr lang="en-US"/>
              <a:t>What we DO NOT know…</a:t>
            </a:r>
          </a:p>
        </p:txBody>
      </p:sp>
      <p:sp>
        <p:nvSpPr>
          <p:cNvPr id="344067" name="Rectangle 3"/>
          <p:cNvSpPr>
            <a:spLocks noGrp="1" noChangeArrowheads="1"/>
          </p:cNvSpPr>
          <p:nvPr>
            <p:ph type="body" idx="1"/>
          </p:nvPr>
        </p:nvSpPr>
        <p:spPr>
          <a:xfrm>
            <a:off x="323528" y="1988840"/>
            <a:ext cx="8229600" cy="4525963"/>
          </a:xfrm>
        </p:spPr>
        <p:txBody>
          <a:bodyPr/>
          <a:lstStyle/>
          <a:p>
            <a:pPr>
              <a:lnSpc>
                <a:spcPct val="90000"/>
              </a:lnSpc>
            </a:pPr>
            <a:r>
              <a:rPr lang="en-US" sz="2800" dirty="0"/>
              <a:t>The WIMP mass </a:t>
            </a:r>
            <a:r>
              <a:rPr lang="en-US" sz="2800" dirty="0" err="1"/>
              <a:t>Mx</a:t>
            </a:r>
            <a:r>
              <a:rPr lang="en-US" sz="2800" dirty="0"/>
              <a:t> </a:t>
            </a:r>
          </a:p>
          <a:p>
            <a:pPr lvl="1">
              <a:lnSpc>
                <a:spcPct val="90000"/>
              </a:lnSpc>
            </a:pPr>
            <a:r>
              <a:rPr lang="en-US" sz="2400" dirty="0"/>
              <a:t>prejudice 10&lt;</a:t>
            </a:r>
            <a:r>
              <a:rPr lang="en-US" sz="2400" dirty="0" err="1"/>
              <a:t>Mx</a:t>
            </a:r>
            <a:r>
              <a:rPr lang="en-US" sz="2400" dirty="0"/>
              <a:t>&lt;10000 </a:t>
            </a:r>
            <a:r>
              <a:rPr lang="en-US" sz="2400" dirty="0" err="1"/>
              <a:t>Gev</a:t>
            </a:r>
            <a:r>
              <a:rPr lang="en-US" sz="2400" dirty="0"/>
              <a:t>/c</a:t>
            </a:r>
            <a:r>
              <a:rPr lang="en-US" sz="2400" baseline="30000" dirty="0"/>
              <a:t>2</a:t>
            </a:r>
          </a:p>
          <a:p>
            <a:pPr lvl="1">
              <a:lnSpc>
                <a:spcPct val="90000"/>
              </a:lnSpc>
            </a:pPr>
            <a:endParaRPr lang="en-US" sz="2400" dirty="0"/>
          </a:p>
          <a:p>
            <a:pPr>
              <a:lnSpc>
                <a:spcPct val="90000"/>
              </a:lnSpc>
            </a:pPr>
            <a:r>
              <a:rPr lang="en-US" sz="2800" dirty="0"/>
              <a:t>The WIMP Interaction Cross-Section</a:t>
            </a:r>
          </a:p>
          <a:p>
            <a:pPr lvl="1">
              <a:lnSpc>
                <a:spcPct val="90000"/>
              </a:lnSpc>
            </a:pPr>
            <a:r>
              <a:rPr lang="en-US" sz="2400" dirty="0"/>
              <a:t>Prejudice </a:t>
            </a:r>
            <a:r>
              <a:rPr lang="en-US" sz="2400" dirty="0" err="1">
                <a:latin typeface="Symbol" pitchFamily="18" charset="2"/>
              </a:rPr>
              <a:t>s~s</a:t>
            </a:r>
            <a:r>
              <a:rPr lang="en-US" sz="2400" baseline="-25000" dirty="0" err="1"/>
              <a:t>weak</a:t>
            </a:r>
            <a:endParaRPr lang="en-US" sz="2400" baseline="-25000" dirty="0"/>
          </a:p>
          <a:p>
            <a:pPr lvl="1">
              <a:lnSpc>
                <a:spcPct val="90000"/>
              </a:lnSpc>
            </a:pPr>
            <a:r>
              <a:rPr lang="en-US" sz="2400" dirty="0"/>
              <a:t>(give or take several orders or magnitude…)</a:t>
            </a:r>
          </a:p>
          <a:p>
            <a:pPr>
              <a:lnSpc>
                <a:spcPct val="90000"/>
              </a:lnSpc>
            </a:pPr>
            <a:endParaRPr lang="en-US" sz="2800" dirty="0"/>
          </a:p>
          <a:p>
            <a:pPr>
              <a:lnSpc>
                <a:spcPct val="90000"/>
              </a:lnSpc>
            </a:pPr>
            <a:r>
              <a:rPr lang="en-US" sz="2800" dirty="0"/>
              <a:t>The nature of the interaction</a:t>
            </a:r>
          </a:p>
          <a:p>
            <a:pPr lvl="1">
              <a:lnSpc>
                <a:spcPct val="90000"/>
              </a:lnSpc>
            </a:pPr>
            <a:r>
              <a:rPr lang="en-US" sz="2400" dirty="0"/>
              <a:t>Spin coupling?</a:t>
            </a:r>
          </a:p>
          <a:p>
            <a:pPr lvl="1">
              <a:lnSpc>
                <a:spcPct val="90000"/>
              </a:lnSpc>
            </a:pPr>
            <a:r>
              <a:rPr lang="en-US" sz="2400" dirty="0"/>
              <a:t>Atomic Number coupling?</a:t>
            </a:r>
          </a:p>
        </p:txBody>
      </p:sp>
    </p:spTree>
  </p:cSld>
  <p:clrMapOvr>
    <a:masterClrMapping/>
  </p:clrMapOvr>
  <p:transition>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922463" y="817563"/>
            <a:ext cx="5273675" cy="3698875"/>
            <a:chOff x="1209" y="1242"/>
            <a:chExt cx="3322" cy="2330"/>
          </a:xfrm>
        </p:grpSpPr>
        <p:pic>
          <p:nvPicPr>
            <p:cNvPr id="151555" name="Picture 3" descr="astron25">
              <a:hlinkClick r:id="rId2"/>
            </p:cNvPr>
            <p:cNvPicPr>
              <a:picLocks noChangeAspect="1" noChangeArrowheads="1"/>
            </p:cNvPicPr>
            <p:nvPr/>
          </p:nvPicPr>
          <p:blipFill>
            <a:blip r:embed="rId3" cstate="print"/>
            <a:srcRect/>
            <a:stretch>
              <a:fillRect/>
            </a:stretch>
          </p:blipFill>
          <p:spPr bwMode="auto">
            <a:xfrm>
              <a:off x="1209" y="1242"/>
              <a:ext cx="3322" cy="2330"/>
            </a:xfrm>
            <a:prstGeom prst="rect">
              <a:avLst/>
            </a:prstGeom>
            <a:noFill/>
          </p:spPr>
        </p:pic>
        <p:sp>
          <p:nvSpPr>
            <p:cNvPr id="151556" name="Rectangle 4"/>
            <p:cNvSpPr>
              <a:spLocks noChangeArrowheads="1"/>
            </p:cNvSpPr>
            <p:nvPr/>
          </p:nvSpPr>
          <p:spPr bwMode="auto">
            <a:xfrm>
              <a:off x="1424" y="1688"/>
              <a:ext cx="752" cy="368"/>
            </a:xfrm>
            <a:prstGeom prst="rect">
              <a:avLst/>
            </a:prstGeom>
            <a:solidFill>
              <a:schemeClr val="bg1"/>
            </a:solidFill>
            <a:ln w="9525">
              <a:noFill/>
              <a:miter lim="800000"/>
              <a:headEnd/>
              <a:tailEnd/>
            </a:ln>
            <a:effectLst/>
          </p:spPr>
          <p:txBody>
            <a:bodyPr wrap="none" anchor="ctr"/>
            <a:lstStyle/>
            <a:p>
              <a:endParaRPr lang="en-GB"/>
            </a:p>
          </p:txBody>
        </p:sp>
        <p:sp>
          <p:nvSpPr>
            <p:cNvPr id="151557" name="Rectangle 5"/>
            <p:cNvSpPr>
              <a:spLocks noChangeArrowheads="1"/>
            </p:cNvSpPr>
            <p:nvPr/>
          </p:nvSpPr>
          <p:spPr bwMode="auto">
            <a:xfrm>
              <a:off x="1440" y="1968"/>
              <a:ext cx="416" cy="184"/>
            </a:xfrm>
            <a:prstGeom prst="rect">
              <a:avLst/>
            </a:prstGeom>
            <a:solidFill>
              <a:schemeClr val="bg1"/>
            </a:solidFill>
            <a:ln w="9525">
              <a:noFill/>
              <a:miter lim="800000"/>
              <a:headEnd/>
              <a:tailEnd/>
            </a:ln>
            <a:effectLst/>
          </p:spPr>
          <p:txBody>
            <a:bodyPr wrap="none" anchor="ctr"/>
            <a:lstStyle/>
            <a:p>
              <a:endParaRPr lang="en-GB"/>
            </a:p>
          </p:txBody>
        </p:sp>
        <p:sp>
          <p:nvSpPr>
            <p:cNvPr id="151558" name="Text Box 6"/>
            <p:cNvSpPr txBox="1">
              <a:spLocks noChangeArrowheads="1"/>
            </p:cNvSpPr>
            <p:nvPr/>
          </p:nvSpPr>
          <p:spPr bwMode="auto">
            <a:xfrm>
              <a:off x="1392" y="1700"/>
              <a:ext cx="849" cy="404"/>
            </a:xfrm>
            <a:prstGeom prst="rect">
              <a:avLst/>
            </a:prstGeom>
            <a:noFill/>
            <a:ln w="9525">
              <a:noFill/>
              <a:miter lim="800000"/>
              <a:headEnd/>
              <a:tailEnd/>
            </a:ln>
            <a:effectLst/>
          </p:spPr>
          <p:txBody>
            <a:bodyPr wrap="none">
              <a:spAutoFit/>
            </a:bodyPr>
            <a:lstStyle/>
            <a:p>
              <a:r>
                <a:rPr lang="en-US" sz="1800">
                  <a:latin typeface="Comic Sans MS" pitchFamily="66" charset="0"/>
                </a:rPr>
                <a:t>earth, air,</a:t>
              </a:r>
            </a:p>
            <a:p>
              <a:r>
                <a:rPr lang="en-US" sz="1800">
                  <a:latin typeface="Comic Sans MS" pitchFamily="66" charset="0"/>
                </a:rPr>
                <a:t>fire, water</a:t>
              </a:r>
            </a:p>
          </p:txBody>
        </p:sp>
        <p:sp>
          <p:nvSpPr>
            <p:cNvPr id="151559" name="Rectangle 7"/>
            <p:cNvSpPr>
              <a:spLocks noChangeArrowheads="1"/>
            </p:cNvSpPr>
            <p:nvPr/>
          </p:nvSpPr>
          <p:spPr bwMode="auto">
            <a:xfrm>
              <a:off x="3192" y="1832"/>
              <a:ext cx="728" cy="344"/>
            </a:xfrm>
            <a:prstGeom prst="rect">
              <a:avLst/>
            </a:prstGeom>
            <a:solidFill>
              <a:schemeClr val="bg1"/>
            </a:solidFill>
            <a:ln w="9525">
              <a:noFill/>
              <a:miter lim="800000"/>
              <a:headEnd/>
              <a:tailEnd/>
            </a:ln>
            <a:effectLst/>
          </p:spPr>
          <p:txBody>
            <a:bodyPr wrap="none" anchor="ctr"/>
            <a:lstStyle/>
            <a:p>
              <a:endParaRPr lang="en-GB"/>
            </a:p>
          </p:txBody>
        </p:sp>
        <p:sp>
          <p:nvSpPr>
            <p:cNvPr id="151560" name="Rectangle 8"/>
            <p:cNvSpPr>
              <a:spLocks noChangeArrowheads="1"/>
            </p:cNvSpPr>
            <p:nvPr/>
          </p:nvSpPr>
          <p:spPr bwMode="auto">
            <a:xfrm>
              <a:off x="3216" y="2128"/>
              <a:ext cx="488" cy="192"/>
            </a:xfrm>
            <a:prstGeom prst="rect">
              <a:avLst/>
            </a:prstGeom>
            <a:solidFill>
              <a:schemeClr val="bg1"/>
            </a:solidFill>
            <a:ln w="9525">
              <a:noFill/>
              <a:miter lim="800000"/>
              <a:headEnd/>
              <a:tailEnd/>
            </a:ln>
            <a:effectLst/>
          </p:spPr>
          <p:txBody>
            <a:bodyPr wrap="none" anchor="ctr"/>
            <a:lstStyle/>
            <a:p>
              <a:endParaRPr lang="en-GB"/>
            </a:p>
          </p:txBody>
        </p:sp>
        <p:sp>
          <p:nvSpPr>
            <p:cNvPr id="151561" name="Text Box 9"/>
            <p:cNvSpPr txBox="1">
              <a:spLocks noChangeArrowheads="1"/>
            </p:cNvSpPr>
            <p:nvPr/>
          </p:nvSpPr>
          <p:spPr bwMode="auto">
            <a:xfrm>
              <a:off x="3017" y="1759"/>
              <a:ext cx="1047" cy="577"/>
            </a:xfrm>
            <a:prstGeom prst="rect">
              <a:avLst/>
            </a:prstGeom>
            <a:noFill/>
            <a:ln w="9525">
              <a:noFill/>
              <a:miter lim="800000"/>
              <a:headEnd/>
              <a:tailEnd/>
            </a:ln>
            <a:effectLst/>
          </p:spPr>
          <p:txBody>
            <a:bodyPr wrap="none">
              <a:spAutoFit/>
            </a:bodyPr>
            <a:lstStyle/>
            <a:p>
              <a:r>
                <a:rPr lang="en-US" sz="1800">
                  <a:latin typeface="Comic Sans MS" pitchFamily="66" charset="0"/>
                </a:rPr>
                <a:t>  baryons, </a:t>
              </a:r>
              <a:r>
                <a:rPr lang="en-US" sz="1800">
                  <a:latin typeface="Symbol" pitchFamily="18" charset="2"/>
                </a:rPr>
                <a:t>n</a:t>
              </a:r>
              <a:r>
                <a:rPr lang="en-US" sz="1800">
                  <a:latin typeface="Comic Sans MS" pitchFamily="66" charset="0"/>
                </a:rPr>
                <a:t>s,</a:t>
              </a:r>
            </a:p>
            <a:p>
              <a:r>
                <a:rPr lang="en-US" sz="1800">
                  <a:latin typeface="Comic Sans MS" pitchFamily="66" charset="0"/>
                </a:rPr>
                <a:t>dark matter, </a:t>
              </a:r>
            </a:p>
            <a:p>
              <a:r>
                <a:rPr lang="en-US" sz="1800">
                  <a:latin typeface="Comic Sans MS" pitchFamily="66" charset="0"/>
                </a:rPr>
                <a:t>dark energy   </a:t>
              </a:r>
            </a:p>
          </p:txBody>
        </p:sp>
      </p:grpSp>
      <p:sp>
        <p:nvSpPr>
          <p:cNvPr id="151563" name="Rectangle 11"/>
          <p:cNvSpPr>
            <a:spLocks noGrp="1" noChangeArrowheads="1"/>
          </p:cNvSpPr>
          <p:nvPr>
            <p:ph type="body" sz="half" idx="1"/>
          </p:nvPr>
        </p:nvSpPr>
        <p:spPr>
          <a:xfrm>
            <a:off x="385763" y="4965700"/>
            <a:ext cx="8410575" cy="1535113"/>
          </a:xfrm>
        </p:spPr>
        <p:txBody>
          <a:bodyPr/>
          <a:lstStyle/>
          <a:p>
            <a:pPr>
              <a:lnSpc>
                <a:spcPct val="80000"/>
              </a:lnSpc>
            </a:pPr>
            <a:r>
              <a:rPr lang="en-US" sz="2400">
                <a:solidFill>
                  <a:srgbClr val="3333FF"/>
                </a:solidFill>
              </a:rPr>
              <a:t>We live in interesting times: we know how much there is, but we have no idea what it is</a:t>
            </a:r>
          </a:p>
          <a:p>
            <a:pPr>
              <a:lnSpc>
                <a:spcPct val="80000"/>
              </a:lnSpc>
            </a:pPr>
            <a:endParaRPr lang="en-US" sz="2400">
              <a:solidFill>
                <a:srgbClr val="3333FF"/>
              </a:solidFill>
            </a:endParaRPr>
          </a:p>
          <a:p>
            <a:pPr>
              <a:lnSpc>
                <a:spcPct val="80000"/>
              </a:lnSpc>
            </a:pPr>
            <a:r>
              <a:rPr lang="en-US" sz="2400">
                <a:solidFill>
                  <a:srgbClr val="FF0000"/>
                </a:solidFill>
              </a:rPr>
              <a:t>Precise, unambiguous evidence for new particle physics</a:t>
            </a:r>
            <a:endParaRPr lang="en-US" sz="240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rgbClr val="000000"/>
                </a:solidFill>
                <a:latin typeface="Arial Unicode MS"/>
                <a:cs typeface="Arial Unicode MS"/>
              </a:rPr>
              <a:t>Dark Matter Production</a:t>
            </a:r>
            <a:br>
              <a:rPr lang="en-CA" dirty="0" smtClean="0">
                <a:solidFill>
                  <a:srgbClr val="000000"/>
                </a:solidFill>
                <a:latin typeface="Arial Unicode MS"/>
                <a:cs typeface="Arial Unicode MS"/>
              </a:rPr>
            </a:br>
            <a:endParaRPr lang="en-GB" dirty="0"/>
          </a:p>
        </p:txBody>
      </p:sp>
      <p:sp>
        <p:nvSpPr>
          <p:cNvPr id="3" name="Content Placeholder 2"/>
          <p:cNvSpPr>
            <a:spLocks noGrp="1"/>
          </p:cNvSpPr>
          <p:nvPr>
            <p:ph idx="1"/>
          </p:nvPr>
        </p:nvSpPr>
        <p:spPr/>
        <p:txBody>
          <a:bodyPr/>
          <a:lstStyle/>
          <a:p>
            <a:pPr>
              <a:lnSpc>
                <a:spcPts val="1380"/>
              </a:lnSpc>
            </a:pPr>
            <a:r>
              <a:rPr lang="en-CA" dirty="0" smtClean="0">
                <a:solidFill>
                  <a:srgbClr val="000000"/>
                </a:solidFill>
                <a:latin typeface="Arial Unicode MS"/>
                <a:cs typeface="Arial Unicode MS"/>
              </a:rPr>
              <a:t>2.1. Thermal Production</a:t>
            </a:r>
          </a:p>
          <a:p>
            <a:pPr>
              <a:lnSpc>
                <a:spcPts val="1380"/>
              </a:lnSpc>
            </a:pPr>
            <a:endParaRPr lang="en-CA" dirty="0" smtClean="0">
              <a:solidFill>
                <a:srgbClr val="000000"/>
              </a:solidFill>
            </a:endParaRPr>
          </a:p>
          <a:p>
            <a:r>
              <a:rPr lang="en-CA" dirty="0" err="1" smtClean="0">
                <a:solidFill>
                  <a:srgbClr val="000000"/>
                </a:solidFill>
                <a:latin typeface="Arial Unicode MS"/>
                <a:cs typeface="Arial Unicode MS"/>
              </a:rPr>
              <a:t>WIMPs</a:t>
            </a:r>
            <a:r>
              <a:rPr lang="en-CA" dirty="0" smtClean="0">
                <a:solidFill>
                  <a:srgbClr val="000000"/>
                </a:solidFill>
                <a:latin typeface="Arial Unicode MS"/>
                <a:cs typeface="Arial Unicode MS"/>
              </a:rPr>
              <a:t> and many other dark matter candidates are in thermal equilibrium in the early universe and decouple once their interactions become too weak to keep them in equilibrium.</a:t>
            </a:r>
            <a:r>
              <a:rPr lang="en-CA" dirty="0" smtClean="0">
                <a:solidFill>
                  <a:srgbClr val="000000"/>
                </a:solidFill>
                <a:latin typeface="Times New Roman"/>
              </a:rPr>
              <a:t/>
            </a:r>
            <a:br>
              <a:rPr lang="en-CA" dirty="0" smtClean="0">
                <a:solidFill>
                  <a:srgbClr val="000000"/>
                </a:solidFill>
                <a:latin typeface="Times New Roman"/>
              </a:rPr>
            </a:br>
            <a:r>
              <a:rPr lang="en-CA" dirty="0" smtClean="0">
                <a:solidFill>
                  <a:srgbClr val="000000"/>
                </a:solidFill>
                <a:latin typeface="Arial Unicode MS"/>
                <a:cs typeface="Arial Unicode MS"/>
              </a:rPr>
              <a:t>Those particles are called thermal relics</a:t>
            </a:r>
            <a:endParaRPr lang="en-GB" dirty="0"/>
          </a:p>
        </p:txBody>
      </p:sp>
    </p:spTree>
  </p:cSld>
  <p:clrMapOvr>
    <a:masterClrMapping/>
  </p:clrMapOvr>
  <p:transition>
    <p:rand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CA" dirty="0" smtClean="0">
                <a:solidFill>
                  <a:srgbClr val="000000"/>
                </a:solidFill>
                <a:latin typeface="Arial Unicode MS"/>
                <a:cs typeface="Arial Unicode MS"/>
              </a:rPr>
              <a:t>As their density today is determined by the thermal equilibrium of the early universe. When the annihilation processes of </a:t>
            </a:r>
            <a:r>
              <a:rPr lang="en-CA" dirty="0" err="1" smtClean="0">
                <a:solidFill>
                  <a:srgbClr val="000000"/>
                </a:solidFill>
                <a:latin typeface="Arial Unicode MS"/>
                <a:cs typeface="Arial Unicode MS"/>
              </a:rPr>
              <a:t>WIMPs</a:t>
            </a:r>
            <a:r>
              <a:rPr lang="en-CA" dirty="0" smtClean="0">
                <a:solidFill>
                  <a:srgbClr val="000000"/>
                </a:solidFill>
                <a:latin typeface="Arial Unicode MS"/>
                <a:cs typeface="Arial Unicode MS"/>
              </a:rPr>
              <a:t> into SM </a:t>
            </a:r>
            <a:r>
              <a:rPr lang="en-CA" dirty="0" err="1" smtClean="0">
                <a:solidFill>
                  <a:srgbClr val="000000"/>
                </a:solidFill>
                <a:latin typeface="Arial Unicode MS"/>
                <a:cs typeface="Arial Unicode MS"/>
              </a:rPr>
              <a:t>parti</a:t>
            </a:r>
            <a:r>
              <a:rPr lang="en-CA" dirty="0" smtClean="0">
                <a:solidFill>
                  <a:srgbClr val="000000"/>
                </a:solidFill>
                <a:latin typeface="Arial Unicode MS"/>
                <a:cs typeface="Arial Unicode MS"/>
              </a:rPr>
              <a:t>-</a:t>
            </a:r>
            <a:r>
              <a:rPr lang="en-CA" dirty="0" smtClean="0">
                <a:solidFill>
                  <a:srgbClr val="000000"/>
                </a:solidFill>
                <a:latin typeface="Times New Roman"/>
              </a:rPr>
              <a:t/>
            </a:r>
            <a:br>
              <a:rPr lang="en-CA" dirty="0" smtClean="0">
                <a:solidFill>
                  <a:srgbClr val="000000"/>
                </a:solidFill>
                <a:latin typeface="Times New Roman"/>
              </a:rPr>
            </a:br>
            <a:r>
              <a:rPr lang="en-CA" dirty="0" err="1" smtClean="0">
                <a:solidFill>
                  <a:srgbClr val="000000"/>
                </a:solidFill>
                <a:latin typeface="Arial Unicode MS"/>
                <a:cs typeface="Arial Unicode MS"/>
              </a:rPr>
              <a:t>cles</a:t>
            </a:r>
            <a:r>
              <a:rPr lang="en-CA" dirty="0" smtClean="0">
                <a:solidFill>
                  <a:srgbClr val="000000"/>
                </a:solidFill>
                <a:latin typeface="Arial Unicode MS"/>
                <a:cs typeface="Arial Unicode MS"/>
              </a:rPr>
              <a:t> and vice versa </a:t>
            </a:r>
            <a:r>
              <a:rPr lang="en-CA" dirty="0" err="1" smtClean="0">
                <a:solidFill>
                  <a:srgbClr val="000000"/>
                </a:solidFill>
                <a:latin typeface="Arial Unicode MS"/>
                <a:cs typeface="Arial Unicode MS"/>
              </a:rPr>
              <a:t>happend</a:t>
            </a:r>
            <a:r>
              <a:rPr lang="en-CA" dirty="0" smtClean="0">
                <a:solidFill>
                  <a:srgbClr val="000000"/>
                </a:solidFill>
                <a:latin typeface="Arial Unicode MS"/>
                <a:cs typeface="Arial Unicode MS"/>
              </a:rPr>
              <a:t> at equal rates, there is a equilibrium abundance. </a:t>
            </a:r>
          </a:p>
          <a:p>
            <a:endParaRPr lang="en-GB" dirty="0"/>
          </a:p>
        </p:txBody>
      </p:sp>
    </p:spTree>
  </p:cSld>
  <p:clrMapOvr>
    <a:masterClrMapping/>
  </p:clrMapOvr>
  <p:transition>
    <p:rand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1187624" y="1772816"/>
            <a:ext cx="7772400" cy="4114800"/>
          </a:xfrm>
        </p:spPr>
        <p:txBody>
          <a:bodyPr/>
          <a:lstStyle/>
          <a:p>
            <a:r>
              <a:rPr lang="en-CA" dirty="0" smtClean="0">
                <a:solidFill>
                  <a:srgbClr val="000000"/>
                </a:solidFill>
                <a:latin typeface="Arial Unicode MS"/>
                <a:cs typeface="Arial Unicode MS"/>
              </a:rPr>
              <a:t>When the Universe cooled down and the rate of expansion of the universe H exceeds the annihilation rate,</a:t>
            </a:r>
            <a:r>
              <a:rPr lang="en-CA" dirty="0" smtClean="0">
                <a:solidFill>
                  <a:srgbClr val="000000"/>
                </a:solidFill>
                <a:latin typeface="Times New Roman"/>
              </a:rPr>
              <a:t/>
            </a:r>
            <a:br>
              <a:rPr lang="en-CA" dirty="0" smtClean="0">
                <a:solidFill>
                  <a:srgbClr val="000000"/>
                </a:solidFill>
                <a:latin typeface="Times New Roman"/>
              </a:rPr>
            </a:br>
            <a:r>
              <a:rPr lang="en-CA" dirty="0" smtClean="0">
                <a:solidFill>
                  <a:srgbClr val="000000"/>
                </a:solidFill>
                <a:latin typeface="Arial Unicode MS"/>
                <a:cs typeface="Arial Unicode MS"/>
              </a:rPr>
              <a:t>the </a:t>
            </a:r>
            <a:r>
              <a:rPr lang="en-CA" dirty="0" err="1" smtClean="0">
                <a:solidFill>
                  <a:srgbClr val="000000"/>
                </a:solidFill>
                <a:latin typeface="Arial Unicode MS"/>
                <a:cs typeface="Arial Unicode MS"/>
              </a:rPr>
              <a:t>WIMPs</a:t>
            </a:r>
            <a:r>
              <a:rPr lang="en-CA" dirty="0" smtClean="0">
                <a:solidFill>
                  <a:srgbClr val="000000"/>
                </a:solidFill>
                <a:latin typeface="Arial Unicode MS"/>
                <a:cs typeface="Arial Unicode MS"/>
              </a:rPr>
              <a:t> effectively decouple from the remaining SM </a:t>
            </a:r>
            <a:r>
              <a:rPr lang="en-CA" dirty="0" err="1" smtClean="0">
                <a:solidFill>
                  <a:srgbClr val="000000"/>
                </a:solidFill>
                <a:latin typeface="Arial Unicode MS"/>
                <a:cs typeface="Arial Unicode MS"/>
              </a:rPr>
              <a:t>particles.So</a:t>
            </a:r>
            <a:r>
              <a:rPr lang="en-CA" dirty="0" smtClean="0">
                <a:solidFill>
                  <a:srgbClr val="000000"/>
                </a:solidFill>
                <a:latin typeface="Arial Unicode MS"/>
                <a:cs typeface="Arial Unicode MS"/>
              </a:rPr>
              <a:t> the equilibrium abundance drops exponentially until the freeze-out </a:t>
            </a:r>
            <a:r>
              <a:rPr lang="en-CA" dirty="0" err="1" smtClean="0">
                <a:solidFill>
                  <a:srgbClr val="000000"/>
                </a:solidFill>
                <a:latin typeface="Arial Unicode MS"/>
                <a:cs typeface="Arial Unicode MS"/>
              </a:rPr>
              <a:t>point.The</a:t>
            </a:r>
            <a:r>
              <a:rPr lang="en-CA" dirty="0" smtClean="0">
                <a:solidFill>
                  <a:srgbClr val="000000"/>
                </a:solidFill>
                <a:latin typeface="Arial Unicode MS"/>
                <a:cs typeface="Arial Unicode MS"/>
              </a:rPr>
              <a:t> abundance of cosmological relics</a:t>
            </a:r>
            <a:r>
              <a:rPr lang="tr-TR" dirty="0" smtClean="0">
                <a:solidFill>
                  <a:srgbClr val="000000"/>
                </a:solidFill>
                <a:latin typeface="Arial Unicode MS"/>
                <a:cs typeface="Arial Unicode MS"/>
              </a:rPr>
              <a:t> </a:t>
            </a:r>
            <a:r>
              <a:rPr lang="en-CA" dirty="0" smtClean="0">
                <a:solidFill>
                  <a:srgbClr val="000000"/>
                </a:solidFill>
                <a:latin typeface="Arial Unicode MS"/>
                <a:cs typeface="Arial Unicode MS"/>
              </a:rPr>
              <a:t>remained almost constant until today.</a:t>
            </a:r>
            <a:endParaRPr lang="en-GB" dirty="0"/>
          </a:p>
        </p:txBody>
      </p:sp>
    </p:spTree>
  </p:cSld>
  <p:clrMapOvr>
    <a:masterClrMapping/>
  </p:clrMapOvr>
  <p:transition>
    <p:rand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Calculations</a:t>
            </a:r>
            <a:endParaRPr lang="en-GB" dirty="0"/>
          </a:p>
        </p:txBody>
      </p:sp>
      <p:sp>
        <p:nvSpPr>
          <p:cNvPr id="3" name="Content Placeholder 2"/>
          <p:cNvSpPr>
            <a:spLocks noGrp="1"/>
          </p:cNvSpPr>
          <p:nvPr>
            <p:ph idx="1"/>
          </p:nvPr>
        </p:nvSpPr>
        <p:spPr/>
        <p:txBody>
          <a:bodyPr/>
          <a:lstStyle/>
          <a:p>
            <a:r>
              <a:rPr lang="en-CA" dirty="0" smtClean="0">
                <a:solidFill>
                  <a:srgbClr val="000000"/>
                </a:solidFill>
                <a:latin typeface="Arial Unicode MS"/>
                <a:cs typeface="Arial Unicode MS"/>
              </a:rPr>
              <a:t>Now we will see how the calculation of the relic density of </a:t>
            </a:r>
            <a:r>
              <a:rPr lang="en-CA" dirty="0" err="1" smtClean="0">
                <a:solidFill>
                  <a:srgbClr val="000000"/>
                </a:solidFill>
                <a:latin typeface="Arial Unicode MS"/>
                <a:cs typeface="Arial Unicode MS"/>
              </a:rPr>
              <a:t>WIMPs</a:t>
            </a:r>
            <a:r>
              <a:rPr lang="en-CA" dirty="0" smtClean="0">
                <a:solidFill>
                  <a:srgbClr val="000000"/>
                </a:solidFill>
                <a:latin typeface="Arial Unicode MS"/>
                <a:cs typeface="Arial Unicode MS"/>
              </a:rPr>
              <a:t> proceeds within the</a:t>
            </a:r>
            <a:r>
              <a:rPr lang="en-CA" dirty="0" smtClean="0">
                <a:solidFill>
                  <a:srgbClr val="000000"/>
                </a:solidFill>
                <a:latin typeface="Times New Roman"/>
              </a:rPr>
              <a:t/>
            </a:r>
            <a:br>
              <a:rPr lang="en-CA" dirty="0" smtClean="0">
                <a:solidFill>
                  <a:srgbClr val="000000"/>
                </a:solidFill>
                <a:latin typeface="Times New Roman"/>
              </a:rPr>
            </a:br>
            <a:r>
              <a:rPr lang="en-CA" dirty="0" smtClean="0">
                <a:solidFill>
                  <a:srgbClr val="000000"/>
                </a:solidFill>
                <a:latin typeface="Arial Unicode MS"/>
                <a:cs typeface="Arial Unicode MS"/>
              </a:rPr>
              <a:t>standard cosmological scenario.</a:t>
            </a:r>
          </a:p>
          <a:p>
            <a:endParaRPr lang="en-GB" dirty="0"/>
          </a:p>
        </p:txBody>
      </p:sp>
    </p:spTree>
  </p:cSld>
  <p:clrMapOvr>
    <a:masterClrMapping/>
  </p:clrMapOvr>
  <p:transition>
    <p:rand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CA" dirty="0" smtClean="0">
                <a:solidFill>
                  <a:srgbClr val="000000"/>
                </a:solidFill>
                <a:latin typeface="Arial Unicode MS"/>
                <a:cs typeface="Arial Unicode MS"/>
              </a:rPr>
              <a:t>If the candidate is stable or has a long lifetime, the number of particles is conserved after</a:t>
            </a:r>
            <a:r>
              <a:rPr lang="en-CA" dirty="0" smtClean="0">
                <a:solidFill>
                  <a:srgbClr val="000000"/>
                </a:solidFill>
                <a:latin typeface="Times New Roman"/>
              </a:rPr>
              <a:t/>
            </a:r>
            <a:br>
              <a:rPr lang="en-CA" dirty="0" smtClean="0">
                <a:solidFill>
                  <a:srgbClr val="000000"/>
                </a:solidFill>
                <a:latin typeface="Times New Roman"/>
              </a:rPr>
            </a:br>
            <a:r>
              <a:rPr lang="en-CA" dirty="0" smtClean="0">
                <a:solidFill>
                  <a:srgbClr val="000000"/>
                </a:solidFill>
                <a:latin typeface="Arial Unicode MS"/>
                <a:cs typeface="Arial Unicode MS"/>
              </a:rPr>
              <a:t>it decouples, so the number density falls like       Specifically, we use the Lee-Weinberg Equation. It describes annihilation and creation of χ particles.</a:t>
            </a:r>
          </a:p>
          <a:p>
            <a:endParaRPr lang="en-GB" dirty="0"/>
          </a:p>
        </p:txBody>
      </p:sp>
      <p:pic>
        <p:nvPicPr>
          <p:cNvPr id="300035" name="Picture 3"/>
          <p:cNvPicPr>
            <a:picLocks noChangeAspect="1" noChangeArrowheads="1"/>
          </p:cNvPicPr>
          <p:nvPr/>
        </p:nvPicPr>
        <p:blipFill>
          <a:blip r:embed="rId2" cstate="print"/>
          <a:srcRect/>
          <a:stretch>
            <a:fillRect/>
          </a:stretch>
        </p:blipFill>
        <p:spPr bwMode="auto">
          <a:xfrm>
            <a:off x="2411760" y="4005064"/>
            <a:ext cx="632073" cy="481579"/>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38125" y="304800"/>
            <a:ext cx="8667750" cy="1143000"/>
          </a:xfrm>
        </p:spPr>
        <p:txBody>
          <a:bodyPr/>
          <a:lstStyle/>
          <a:p>
            <a:pPr eaLnBrk="1" hangingPunct="1"/>
            <a:r>
              <a:rPr lang="en-US" smtClean="0"/>
              <a:t>DECOUPLING</a:t>
            </a:r>
          </a:p>
        </p:txBody>
      </p:sp>
      <p:sp>
        <p:nvSpPr>
          <p:cNvPr id="18435" name="Text Placeholder 2"/>
          <p:cNvSpPr>
            <a:spLocks noGrp="1"/>
          </p:cNvSpPr>
          <p:nvPr>
            <p:ph type="body" sz="half" idx="1"/>
          </p:nvPr>
        </p:nvSpPr>
        <p:spPr>
          <a:xfrm>
            <a:off x="251520" y="1700808"/>
            <a:ext cx="8185150" cy="4494212"/>
          </a:xfrm>
        </p:spPr>
        <p:txBody>
          <a:bodyPr/>
          <a:lstStyle/>
          <a:p>
            <a:pPr eaLnBrk="1" hangingPunct="1"/>
            <a:r>
              <a:rPr lang="en-US" sz="2000" dirty="0" smtClean="0"/>
              <a:t>Decoupling of particle species is an essential concept for particle cosmology.  It is described by the Boltzmann equation</a:t>
            </a:r>
          </a:p>
          <a:p>
            <a:pPr eaLnBrk="1" hangingPunct="1"/>
            <a:endParaRPr lang="en-US" sz="2000" dirty="0" smtClean="0"/>
          </a:p>
          <a:p>
            <a:pPr eaLnBrk="1" hangingPunct="1"/>
            <a:endParaRPr lang="en-US" sz="2000" dirty="0" smtClean="0"/>
          </a:p>
          <a:p>
            <a:pPr eaLnBrk="1" hangingPunct="1"/>
            <a:endParaRPr lang="en-US" sz="2000" dirty="0" smtClean="0"/>
          </a:p>
          <a:p>
            <a:pPr eaLnBrk="1" hangingPunct="1"/>
            <a:endParaRPr lang="en-US" sz="2000" dirty="0" smtClean="0"/>
          </a:p>
          <a:p>
            <a:pPr eaLnBrk="1" hangingPunct="1"/>
            <a:endParaRPr lang="en-US" sz="2000" dirty="0" smtClean="0"/>
          </a:p>
          <a:p>
            <a:pPr eaLnBrk="1" hangingPunct="1"/>
            <a:r>
              <a:rPr lang="en-US" sz="2000" dirty="0" smtClean="0"/>
              <a:t>Particles decouple (or freeze out) when</a:t>
            </a:r>
          </a:p>
          <a:p>
            <a:pPr eaLnBrk="1" hangingPunct="1"/>
            <a:endParaRPr lang="en-US" sz="1200" dirty="0" smtClean="0"/>
          </a:p>
          <a:p>
            <a:pPr eaLnBrk="1" hangingPunct="1"/>
            <a:r>
              <a:rPr lang="en-US" sz="2000" dirty="0" smtClean="0"/>
              <a:t>An example: neutrino decoupling.  By dimensional analysis,</a:t>
            </a:r>
          </a:p>
        </p:txBody>
      </p:sp>
      <p:pic>
        <p:nvPicPr>
          <p:cNvPr id="18438" name="Picture 5"/>
          <p:cNvPicPr>
            <a:picLocks noChangeAspect="1" noChangeArrowheads="1"/>
          </p:cNvPicPr>
          <p:nvPr/>
        </p:nvPicPr>
        <p:blipFill>
          <a:blip r:embed="rId2" cstate="print"/>
          <a:srcRect/>
          <a:stretch>
            <a:fillRect/>
          </a:stretch>
        </p:blipFill>
        <p:spPr bwMode="auto">
          <a:xfrm>
            <a:off x="1844675" y="2401888"/>
            <a:ext cx="3738563" cy="739775"/>
          </a:xfrm>
          <a:prstGeom prst="rect">
            <a:avLst/>
          </a:prstGeom>
          <a:noFill/>
          <a:ln w="9525">
            <a:noFill/>
            <a:miter lim="800000"/>
            <a:headEnd/>
            <a:tailEnd/>
          </a:ln>
        </p:spPr>
      </p:pic>
      <p:sp>
        <p:nvSpPr>
          <p:cNvPr id="18439" name="Text Box 8"/>
          <p:cNvSpPr txBox="1">
            <a:spLocks noChangeArrowheads="1"/>
          </p:cNvSpPr>
          <p:nvPr/>
        </p:nvSpPr>
        <p:spPr bwMode="auto">
          <a:xfrm>
            <a:off x="2279650" y="3216275"/>
            <a:ext cx="1466850" cy="641350"/>
          </a:xfrm>
          <a:prstGeom prst="rect">
            <a:avLst/>
          </a:prstGeom>
          <a:noFill/>
          <a:ln w="9525">
            <a:noFill/>
            <a:miter lim="800000"/>
            <a:headEnd/>
            <a:tailEnd/>
          </a:ln>
        </p:spPr>
        <p:txBody>
          <a:bodyPr wrap="none">
            <a:spAutoFit/>
          </a:bodyPr>
          <a:lstStyle/>
          <a:p>
            <a:r>
              <a:rPr lang="en-US"/>
              <a:t>Dilution from</a:t>
            </a:r>
          </a:p>
          <a:p>
            <a:r>
              <a:rPr lang="en-US"/>
              <a:t>expansion</a:t>
            </a:r>
          </a:p>
        </p:txBody>
      </p:sp>
      <p:grpSp>
        <p:nvGrpSpPr>
          <p:cNvPr id="2" name="Group 9"/>
          <p:cNvGrpSpPr>
            <a:grpSpLocks/>
          </p:cNvGrpSpPr>
          <p:nvPr/>
        </p:nvGrpSpPr>
        <p:grpSpPr bwMode="auto">
          <a:xfrm>
            <a:off x="3943350" y="3208338"/>
            <a:ext cx="1139825" cy="487362"/>
            <a:chOff x="3807" y="1579"/>
            <a:chExt cx="718" cy="307"/>
          </a:xfrm>
        </p:grpSpPr>
        <p:sp>
          <p:nvSpPr>
            <p:cNvPr id="14" name="Text Box 10"/>
            <p:cNvSpPr txBox="1">
              <a:spLocks noChangeArrowheads="1"/>
            </p:cNvSpPr>
            <p:nvPr/>
          </p:nvSpPr>
          <p:spPr bwMode="auto">
            <a:xfrm>
              <a:off x="3807" y="1634"/>
              <a:ext cx="716" cy="252"/>
            </a:xfrm>
            <a:prstGeom prst="rect">
              <a:avLst/>
            </a:prstGeom>
            <a:noFill/>
            <a:ln w="9525">
              <a:noFill/>
              <a:miter lim="800000"/>
              <a:headEnd/>
              <a:tailEnd/>
            </a:ln>
          </p:spPr>
          <p:txBody>
            <a:bodyPr wrap="none">
              <a:spAutoFit/>
            </a:bodyPr>
            <a:lstStyle/>
            <a:p>
              <a:r>
                <a:rPr lang="en-US" sz="2000"/>
                <a:t>XX </a:t>
              </a:r>
              <a:r>
                <a:rPr lang="en-US" sz="2000">
                  <a:cs typeface="Arial" charset="0"/>
                  <a:sym typeface="Wingdings" charset="2"/>
                </a:rPr>
                <a:t>→</a:t>
              </a:r>
              <a:r>
                <a:rPr lang="en-US" sz="2000">
                  <a:sym typeface="Wingdings" charset="2"/>
                </a:rPr>
                <a:t> </a:t>
              </a:r>
              <a:r>
                <a:rPr lang="en-US" sz="2000" i="1">
                  <a:sym typeface="Wingdings" charset="2"/>
                </a:rPr>
                <a:t>f f</a:t>
              </a:r>
              <a:endParaRPr lang="en-US" sz="2000" i="1"/>
            </a:p>
          </p:txBody>
        </p:sp>
        <p:sp>
          <p:nvSpPr>
            <p:cNvPr id="18451" name="Text Box 11"/>
            <p:cNvSpPr txBox="1">
              <a:spLocks noChangeArrowheads="1"/>
            </p:cNvSpPr>
            <p:nvPr/>
          </p:nvSpPr>
          <p:spPr bwMode="auto">
            <a:xfrm>
              <a:off x="4345" y="1579"/>
              <a:ext cx="180" cy="288"/>
            </a:xfrm>
            <a:prstGeom prst="rect">
              <a:avLst/>
            </a:prstGeom>
            <a:noFill/>
            <a:ln w="9525">
              <a:noFill/>
              <a:miter lim="800000"/>
              <a:headEnd/>
              <a:tailEnd/>
            </a:ln>
          </p:spPr>
          <p:txBody>
            <a:bodyPr wrap="none">
              <a:spAutoFit/>
            </a:bodyPr>
            <a:lstStyle/>
            <a:p>
              <a:r>
                <a:rPr lang="en-US" sz="2400">
                  <a:cs typeface="Arial" charset="0"/>
                </a:rPr>
                <a:t>‾</a:t>
              </a:r>
            </a:p>
          </p:txBody>
        </p:sp>
      </p:grpSp>
      <p:grpSp>
        <p:nvGrpSpPr>
          <p:cNvPr id="3" name="Group 12"/>
          <p:cNvGrpSpPr>
            <a:grpSpLocks/>
          </p:cNvGrpSpPr>
          <p:nvPr/>
        </p:nvGrpSpPr>
        <p:grpSpPr bwMode="auto">
          <a:xfrm>
            <a:off x="5394325" y="3216275"/>
            <a:ext cx="1123950" cy="487363"/>
            <a:chOff x="4358" y="1512"/>
            <a:chExt cx="708" cy="307"/>
          </a:xfrm>
        </p:grpSpPr>
        <p:sp>
          <p:nvSpPr>
            <p:cNvPr id="17" name="Text Box 13"/>
            <p:cNvSpPr txBox="1">
              <a:spLocks noChangeArrowheads="1"/>
            </p:cNvSpPr>
            <p:nvPr/>
          </p:nvSpPr>
          <p:spPr bwMode="auto">
            <a:xfrm>
              <a:off x="4358" y="1567"/>
              <a:ext cx="708" cy="252"/>
            </a:xfrm>
            <a:prstGeom prst="rect">
              <a:avLst/>
            </a:prstGeom>
            <a:noFill/>
            <a:ln w="9525">
              <a:noFill/>
              <a:miter lim="800000"/>
              <a:headEnd/>
              <a:tailEnd/>
            </a:ln>
          </p:spPr>
          <p:txBody>
            <a:bodyPr wrap="none">
              <a:spAutoFit/>
            </a:bodyPr>
            <a:lstStyle/>
            <a:p>
              <a:r>
                <a:rPr lang="en-US" sz="2000" i="1"/>
                <a:t>f f</a:t>
              </a:r>
              <a:r>
                <a:rPr lang="en-US" sz="2000">
                  <a:latin typeface="Symbol" pitchFamily="18" charset="2"/>
                </a:rPr>
                <a:t> </a:t>
              </a:r>
              <a:r>
                <a:rPr lang="en-US" sz="2000">
                  <a:cs typeface="Arial" charset="0"/>
                  <a:sym typeface="Wingdings" charset="2"/>
                </a:rPr>
                <a:t>→</a:t>
              </a:r>
              <a:r>
                <a:rPr lang="en-US" sz="2000">
                  <a:latin typeface="Symbol" pitchFamily="18" charset="2"/>
                  <a:sym typeface="Wingdings" charset="2"/>
                </a:rPr>
                <a:t> </a:t>
              </a:r>
              <a:r>
                <a:rPr lang="en-US" sz="2000"/>
                <a:t>XX</a:t>
              </a:r>
              <a:endParaRPr lang="en-US" sz="2000" i="1"/>
            </a:p>
          </p:txBody>
        </p:sp>
        <p:sp>
          <p:nvSpPr>
            <p:cNvPr id="18449" name="Text Box 14"/>
            <p:cNvSpPr txBox="1">
              <a:spLocks noChangeArrowheads="1"/>
            </p:cNvSpPr>
            <p:nvPr/>
          </p:nvSpPr>
          <p:spPr bwMode="auto">
            <a:xfrm>
              <a:off x="4490" y="1512"/>
              <a:ext cx="180" cy="288"/>
            </a:xfrm>
            <a:prstGeom prst="rect">
              <a:avLst/>
            </a:prstGeom>
            <a:noFill/>
            <a:ln w="9525">
              <a:noFill/>
              <a:miter lim="800000"/>
              <a:headEnd/>
              <a:tailEnd/>
            </a:ln>
          </p:spPr>
          <p:txBody>
            <a:bodyPr wrap="none">
              <a:spAutoFit/>
            </a:bodyPr>
            <a:lstStyle/>
            <a:p>
              <a:r>
                <a:rPr lang="en-US" sz="2400">
                  <a:cs typeface="Arial" charset="0"/>
                </a:rPr>
                <a:t>‾</a:t>
              </a:r>
            </a:p>
          </p:txBody>
        </p:sp>
      </p:grpSp>
      <p:sp>
        <p:nvSpPr>
          <p:cNvPr id="18442" name="Line 15"/>
          <p:cNvSpPr>
            <a:spLocks noChangeShapeType="1"/>
          </p:cNvSpPr>
          <p:nvPr/>
        </p:nvSpPr>
        <p:spPr bwMode="auto">
          <a:xfrm flipH="1">
            <a:off x="3048000" y="2978150"/>
            <a:ext cx="0" cy="276225"/>
          </a:xfrm>
          <a:prstGeom prst="line">
            <a:avLst/>
          </a:prstGeom>
          <a:noFill/>
          <a:ln w="9525">
            <a:solidFill>
              <a:schemeClr val="tx1"/>
            </a:solidFill>
            <a:round/>
            <a:headEnd type="triangle" w="med" len="med"/>
            <a:tailEnd/>
          </a:ln>
        </p:spPr>
        <p:txBody>
          <a:bodyPr wrap="none" anchor="ctr"/>
          <a:lstStyle/>
          <a:p>
            <a:endParaRPr lang="en-GB"/>
          </a:p>
        </p:txBody>
      </p:sp>
      <p:sp>
        <p:nvSpPr>
          <p:cNvPr id="18443" name="Line 16"/>
          <p:cNvSpPr>
            <a:spLocks noChangeShapeType="1"/>
          </p:cNvSpPr>
          <p:nvPr/>
        </p:nvSpPr>
        <p:spPr bwMode="auto">
          <a:xfrm>
            <a:off x="5284788" y="3005138"/>
            <a:ext cx="273050" cy="200025"/>
          </a:xfrm>
          <a:prstGeom prst="line">
            <a:avLst/>
          </a:prstGeom>
          <a:noFill/>
          <a:ln w="9525">
            <a:solidFill>
              <a:schemeClr val="tx1"/>
            </a:solidFill>
            <a:round/>
            <a:headEnd type="triangle" w="med" len="med"/>
            <a:tailEnd/>
          </a:ln>
        </p:spPr>
        <p:txBody>
          <a:bodyPr wrap="none" anchor="ctr"/>
          <a:lstStyle/>
          <a:p>
            <a:endParaRPr lang="en-GB"/>
          </a:p>
        </p:txBody>
      </p:sp>
      <p:sp>
        <p:nvSpPr>
          <p:cNvPr id="18444" name="Line 17"/>
          <p:cNvSpPr>
            <a:spLocks noChangeShapeType="1"/>
          </p:cNvSpPr>
          <p:nvPr/>
        </p:nvSpPr>
        <p:spPr bwMode="auto">
          <a:xfrm flipH="1">
            <a:off x="4506913" y="2970213"/>
            <a:ext cx="0" cy="276225"/>
          </a:xfrm>
          <a:prstGeom prst="line">
            <a:avLst/>
          </a:prstGeom>
          <a:noFill/>
          <a:ln w="9525">
            <a:solidFill>
              <a:schemeClr val="tx1"/>
            </a:solidFill>
            <a:round/>
            <a:headEnd type="triangle" w="med" len="med"/>
            <a:tailEnd/>
          </a:ln>
        </p:spPr>
        <p:txBody>
          <a:bodyPr wrap="none" anchor="ctr"/>
          <a:lstStyle/>
          <a:p>
            <a:endParaRPr lang="en-GB"/>
          </a:p>
        </p:txBody>
      </p:sp>
      <p:pic>
        <p:nvPicPr>
          <p:cNvPr id="18445" name="Picture 20"/>
          <p:cNvPicPr>
            <a:picLocks noChangeAspect="1" noChangeArrowheads="1"/>
          </p:cNvPicPr>
          <p:nvPr/>
        </p:nvPicPr>
        <p:blipFill>
          <a:blip r:embed="rId3" cstate="print"/>
          <a:srcRect/>
          <a:stretch>
            <a:fillRect/>
          </a:stretch>
        </p:blipFill>
        <p:spPr bwMode="auto">
          <a:xfrm>
            <a:off x="5160963" y="4014788"/>
            <a:ext cx="1971675" cy="466725"/>
          </a:xfrm>
          <a:prstGeom prst="rect">
            <a:avLst/>
          </a:prstGeom>
          <a:noFill/>
          <a:ln w="9525">
            <a:noFill/>
            <a:miter lim="800000"/>
            <a:headEnd/>
            <a:tailEnd/>
          </a:ln>
        </p:spPr>
      </p:pic>
      <p:pic>
        <p:nvPicPr>
          <p:cNvPr id="18446" name="Picture 2"/>
          <p:cNvPicPr>
            <a:picLocks noChangeAspect="1" noChangeArrowheads="1"/>
          </p:cNvPicPr>
          <p:nvPr/>
        </p:nvPicPr>
        <p:blipFill>
          <a:blip r:embed="rId4" cstate="print"/>
          <a:srcRect/>
          <a:stretch>
            <a:fillRect/>
          </a:stretch>
        </p:blipFill>
        <p:spPr bwMode="auto">
          <a:xfrm>
            <a:off x="1257300" y="5276850"/>
            <a:ext cx="5861050" cy="412750"/>
          </a:xfrm>
          <a:prstGeom prst="rect">
            <a:avLst/>
          </a:prstGeom>
          <a:noFill/>
          <a:ln w="9525">
            <a:noFill/>
            <a:miter lim="800000"/>
            <a:headEnd/>
            <a:tailEnd/>
          </a:ln>
        </p:spPr>
      </p:pic>
      <p:pic>
        <p:nvPicPr>
          <p:cNvPr id="18447" name="Picture 3"/>
          <p:cNvPicPr>
            <a:picLocks noChangeAspect="1" noChangeArrowheads="1"/>
          </p:cNvPicPr>
          <p:nvPr/>
        </p:nvPicPr>
        <p:blipFill>
          <a:blip r:embed="rId5" cstate="print"/>
          <a:srcRect/>
          <a:stretch>
            <a:fillRect/>
          </a:stretch>
        </p:blipFill>
        <p:spPr bwMode="auto">
          <a:xfrm>
            <a:off x="2517775" y="5832475"/>
            <a:ext cx="3738563" cy="3937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CA" sz="1800" dirty="0" smtClean="0">
              <a:solidFill>
                <a:srgbClr val="000000"/>
              </a:solidFill>
              <a:latin typeface="Arial Unicode MS"/>
              <a:cs typeface="Arial Unicode MS"/>
            </a:endParaRPr>
          </a:p>
          <a:p>
            <a:endParaRPr lang="en-CA" sz="1800" dirty="0" smtClean="0">
              <a:solidFill>
                <a:srgbClr val="000000"/>
              </a:solidFill>
              <a:latin typeface="Arial Unicode MS"/>
              <a:cs typeface="Arial Unicode MS"/>
            </a:endParaRPr>
          </a:p>
          <a:p>
            <a:endParaRPr lang="en-CA" sz="1800" dirty="0" smtClean="0">
              <a:solidFill>
                <a:srgbClr val="000000"/>
              </a:solidFill>
              <a:latin typeface="Arial Unicode MS"/>
              <a:cs typeface="Arial Unicode MS"/>
            </a:endParaRPr>
          </a:p>
          <a:p>
            <a:endParaRPr lang="en-CA" sz="1800" dirty="0" smtClean="0">
              <a:solidFill>
                <a:srgbClr val="000000"/>
              </a:solidFill>
              <a:latin typeface="Arial Unicode MS"/>
              <a:cs typeface="Arial Unicode MS"/>
            </a:endParaRPr>
          </a:p>
          <a:p>
            <a:endParaRPr lang="en-CA" sz="1800" dirty="0" smtClean="0">
              <a:solidFill>
                <a:srgbClr val="000000"/>
              </a:solidFill>
              <a:latin typeface="Arial Unicode MS"/>
              <a:cs typeface="Arial Unicode MS"/>
            </a:endParaRPr>
          </a:p>
          <a:p>
            <a:r>
              <a:rPr lang="en-CA" sz="1400" dirty="0" smtClean="0">
                <a:solidFill>
                  <a:srgbClr val="000000"/>
                </a:solidFill>
                <a:latin typeface="Arial Unicode MS"/>
                <a:cs typeface="Arial Unicode MS"/>
              </a:rPr>
              <a:t>        :  </a:t>
            </a:r>
            <a:r>
              <a:rPr lang="en-CA" sz="1800" dirty="0" smtClean="0">
                <a:solidFill>
                  <a:srgbClr val="000000"/>
                </a:solidFill>
                <a:latin typeface="Arial Unicode MS"/>
                <a:cs typeface="Arial Unicode MS"/>
              </a:rPr>
              <a:t>the equilibrium number density of the relic particles</a:t>
            </a:r>
          </a:p>
          <a:p>
            <a:r>
              <a:rPr lang="en-CA" sz="2400" dirty="0" smtClean="0">
                <a:solidFill>
                  <a:srgbClr val="000000"/>
                </a:solidFill>
                <a:latin typeface="Arial Unicode MS"/>
                <a:cs typeface="Arial Unicode MS"/>
              </a:rPr>
              <a:t>3Hn</a:t>
            </a:r>
            <a:r>
              <a:rPr lang="en-CA" sz="1400" dirty="0" smtClean="0">
                <a:solidFill>
                  <a:srgbClr val="000000"/>
                </a:solidFill>
                <a:latin typeface="Arial Unicode MS"/>
                <a:cs typeface="Arial Unicode MS"/>
              </a:rPr>
              <a:t>χ:    </a:t>
            </a:r>
            <a:r>
              <a:rPr lang="en-CA" sz="1800" dirty="0" smtClean="0">
                <a:solidFill>
                  <a:srgbClr val="000000"/>
                </a:solidFill>
                <a:latin typeface="Arial Unicode MS"/>
                <a:cs typeface="Arial Unicode MS"/>
              </a:rPr>
              <a:t>the effect of the expansion of the universe</a:t>
            </a:r>
            <a:endParaRPr lang="en-CA" dirty="0" smtClean="0">
              <a:solidFill>
                <a:srgbClr val="000000"/>
              </a:solidFill>
              <a:latin typeface="Arial Unicode MS"/>
              <a:cs typeface="Arial Unicode MS"/>
            </a:endParaRPr>
          </a:p>
          <a:p>
            <a:r>
              <a:rPr lang="en-CA" sz="1800" b="1" dirty="0" smtClean="0">
                <a:solidFill>
                  <a:srgbClr val="000000"/>
                </a:solidFill>
                <a:latin typeface="Arial Unicode MS"/>
                <a:cs typeface="Arial Unicode MS"/>
              </a:rPr>
              <a:t>&lt; </a:t>
            </a:r>
            <a:r>
              <a:rPr lang="en-CA" sz="1800" b="1" dirty="0" err="1" smtClean="0">
                <a:solidFill>
                  <a:srgbClr val="000000"/>
                </a:solidFill>
                <a:latin typeface="Arial Unicode MS"/>
                <a:cs typeface="Arial Unicode MS"/>
              </a:rPr>
              <a:t>σv</a:t>
            </a:r>
            <a:r>
              <a:rPr lang="en-CA" sz="1800" b="1" dirty="0" smtClean="0">
                <a:solidFill>
                  <a:srgbClr val="000000"/>
                </a:solidFill>
                <a:latin typeface="Arial Unicode MS"/>
                <a:cs typeface="Arial Unicode MS"/>
              </a:rPr>
              <a:t> &gt; :</a:t>
            </a:r>
            <a:r>
              <a:rPr lang="en-CA" sz="1800" dirty="0" smtClean="0">
                <a:solidFill>
                  <a:srgbClr val="000000"/>
                </a:solidFill>
                <a:latin typeface="Arial Unicode MS"/>
                <a:cs typeface="Arial Unicode MS"/>
              </a:rPr>
              <a:t>the thermal average of the annihilation cross</a:t>
            </a:r>
            <a:r>
              <a:rPr lang="en-CA" sz="1800" dirty="0" smtClean="0">
                <a:solidFill>
                  <a:srgbClr val="000000"/>
                </a:solidFill>
                <a:latin typeface="Times New Roman"/>
              </a:rPr>
              <a:t/>
            </a:r>
            <a:br>
              <a:rPr lang="en-CA" sz="1800" dirty="0" smtClean="0">
                <a:solidFill>
                  <a:srgbClr val="000000"/>
                </a:solidFill>
                <a:latin typeface="Times New Roman"/>
              </a:rPr>
            </a:br>
            <a:r>
              <a:rPr lang="en-CA" sz="1800" dirty="0" smtClean="0">
                <a:solidFill>
                  <a:srgbClr val="000000"/>
                </a:solidFill>
                <a:latin typeface="Arial Unicode MS"/>
                <a:cs typeface="Arial Unicode MS"/>
              </a:rPr>
              <a:t>section σ multiplied with the relative velocity v of the two annihilating χ particles</a:t>
            </a:r>
            <a:endParaRPr lang="en-GB" sz="1800" dirty="0" smtClean="0"/>
          </a:p>
          <a:p>
            <a:r>
              <a:rPr lang="en-CA" sz="1800" dirty="0" smtClean="0">
                <a:solidFill>
                  <a:srgbClr val="000000"/>
                </a:solidFill>
                <a:latin typeface="Arial Unicode MS"/>
                <a:cs typeface="Arial Unicode MS"/>
              </a:rPr>
              <a:t> other term on RHS is the decrease (increase) of the number density due to annihilation into (production from) lighter particles</a:t>
            </a:r>
            <a:endParaRPr lang="en-GB" sz="1800" dirty="0"/>
          </a:p>
        </p:txBody>
      </p:sp>
      <p:pic>
        <p:nvPicPr>
          <p:cNvPr id="7" name="Picture 6"/>
          <p:cNvPicPr>
            <a:picLocks/>
          </p:cNvPicPr>
          <p:nvPr/>
        </p:nvPicPr>
        <p:blipFill>
          <a:blip r:embed="rId2" cstate="print"/>
          <a:stretch>
            <a:fillRect/>
          </a:stretch>
        </p:blipFill>
        <p:spPr>
          <a:xfrm>
            <a:off x="1619672" y="2348880"/>
            <a:ext cx="6696744" cy="1129408"/>
          </a:xfrm>
          <a:prstGeom prst="rect">
            <a:avLst/>
          </a:prstGeom>
        </p:spPr>
      </p:pic>
      <p:pic>
        <p:nvPicPr>
          <p:cNvPr id="301058" name="Picture 2"/>
          <p:cNvPicPr>
            <a:picLocks noChangeAspect="1" noChangeArrowheads="1"/>
          </p:cNvPicPr>
          <p:nvPr/>
        </p:nvPicPr>
        <p:blipFill>
          <a:blip r:embed="rId3" cstate="print"/>
          <a:srcRect/>
          <a:stretch>
            <a:fillRect/>
          </a:stretch>
        </p:blipFill>
        <p:spPr bwMode="auto">
          <a:xfrm>
            <a:off x="2051720" y="2132856"/>
            <a:ext cx="4649569" cy="1224136"/>
          </a:xfrm>
          <a:prstGeom prst="rect">
            <a:avLst/>
          </a:prstGeom>
          <a:noFill/>
          <a:ln w="9525">
            <a:noFill/>
            <a:miter lim="800000"/>
            <a:headEnd/>
            <a:tailEnd/>
          </a:ln>
        </p:spPr>
      </p:pic>
      <p:pic>
        <p:nvPicPr>
          <p:cNvPr id="301059" name="Picture 3"/>
          <p:cNvPicPr>
            <a:picLocks noChangeAspect="1" noChangeArrowheads="1"/>
          </p:cNvPicPr>
          <p:nvPr/>
        </p:nvPicPr>
        <p:blipFill>
          <a:blip r:embed="rId4" cstate="print"/>
          <a:srcRect/>
          <a:stretch>
            <a:fillRect/>
          </a:stretch>
        </p:blipFill>
        <p:spPr bwMode="auto">
          <a:xfrm>
            <a:off x="1403648" y="3573015"/>
            <a:ext cx="720080" cy="525773"/>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1187624" y="0"/>
            <a:ext cx="7793037" cy="1462087"/>
          </a:xfrm>
        </p:spPr>
        <p:txBody>
          <a:bodyPr/>
          <a:lstStyle/>
          <a:p>
            <a:r>
              <a:rPr lang="en-US" dirty="0"/>
              <a:t>Mass and Luminosity</a:t>
            </a:r>
          </a:p>
        </p:txBody>
      </p:sp>
      <p:sp>
        <p:nvSpPr>
          <p:cNvPr id="78851" name="Rectangle 3"/>
          <p:cNvSpPr>
            <a:spLocks noGrp="1" noChangeArrowheads="1"/>
          </p:cNvSpPr>
          <p:nvPr>
            <p:ph type="body" idx="1"/>
          </p:nvPr>
        </p:nvSpPr>
        <p:spPr>
          <a:xfrm>
            <a:off x="539552" y="2060848"/>
            <a:ext cx="8382000" cy="4572000"/>
          </a:xfrm>
        </p:spPr>
        <p:txBody>
          <a:bodyPr/>
          <a:lstStyle/>
          <a:p>
            <a:r>
              <a:rPr lang="en-US" dirty="0"/>
              <a:t>Most mass gives off light.</a:t>
            </a:r>
          </a:p>
          <a:p>
            <a:r>
              <a:rPr lang="en-US" dirty="0"/>
              <a:t>Amount of light tells how much mass is present.</a:t>
            </a:r>
          </a:p>
          <a:p>
            <a:r>
              <a:rPr lang="en-US" dirty="0"/>
              <a:t>Where there’s more light, there is more mass.</a:t>
            </a:r>
          </a:p>
          <a:p>
            <a:pPr lvl="1"/>
            <a:r>
              <a:rPr lang="en-US" dirty="0"/>
              <a:t>More light from galaxy centers vs. edges.</a:t>
            </a:r>
          </a:p>
          <a:p>
            <a:pPr lvl="1"/>
            <a:r>
              <a:rPr lang="en-US" dirty="0"/>
              <a:t>Conclude more mass in center vs. edges.</a:t>
            </a:r>
          </a:p>
        </p:txBody>
      </p:sp>
      <p:pic>
        <p:nvPicPr>
          <p:cNvPr id="78852" name="Picture 4" descr="ngc3184_kelly_henden_big"/>
          <p:cNvPicPr>
            <a:picLocks noChangeAspect="1" noChangeArrowheads="1"/>
          </p:cNvPicPr>
          <p:nvPr/>
        </p:nvPicPr>
        <p:blipFill>
          <a:blip r:embed="rId2" cstate="print"/>
          <a:srcRect/>
          <a:stretch>
            <a:fillRect/>
          </a:stretch>
        </p:blipFill>
        <p:spPr bwMode="auto">
          <a:xfrm>
            <a:off x="6588224" y="0"/>
            <a:ext cx="2209800" cy="2206625"/>
          </a:xfrm>
          <a:prstGeom prst="rect">
            <a:avLst/>
          </a:prstGeom>
          <a:noFill/>
          <a:ln w="9525">
            <a:solidFill>
              <a:schemeClr val="accent1"/>
            </a:solidFill>
            <a:miter lim="800000"/>
            <a:headEnd/>
            <a:tailEnd/>
          </a:ln>
        </p:spPr>
      </p:pic>
    </p:spTree>
  </p:cSld>
  <p:clrMapOvr>
    <a:masterClrMapping/>
  </p:clrMapOvr>
  <p:transition>
    <p:rand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CA" sz="2000" dirty="0" smtClean="0">
                <a:solidFill>
                  <a:srgbClr val="000000"/>
                </a:solidFill>
                <a:latin typeface="Arial Unicode MS"/>
                <a:cs typeface="Arial Unicode MS"/>
              </a:rPr>
              <a:t>The Lee-Weinberg equation assumes that χ is in kinetic equilibrium with the standard model particles</a:t>
            </a:r>
          </a:p>
          <a:p>
            <a:r>
              <a:rPr lang="en-CA" sz="2000" dirty="0" smtClean="0">
                <a:solidFill>
                  <a:srgbClr val="000000"/>
                </a:solidFill>
                <a:latin typeface="Arial Unicode MS"/>
                <a:cs typeface="Arial Unicode MS"/>
              </a:rPr>
              <a:t>Now we use the effect of the expansion of the </a:t>
            </a:r>
            <a:r>
              <a:rPr lang="en-CA" sz="2000" dirty="0" smtClean="0">
                <a:solidFill>
                  <a:srgbClr val="000000"/>
                </a:solidFill>
                <a:latin typeface="Arial Unicode MS"/>
                <a:cs typeface="Arial Unicode MS"/>
              </a:rPr>
              <a:t>Universe by </a:t>
            </a:r>
            <a:r>
              <a:rPr lang="en-CA" sz="2000" dirty="0" smtClean="0">
                <a:solidFill>
                  <a:srgbClr val="000000"/>
                </a:solidFill>
                <a:latin typeface="Arial Unicode MS"/>
                <a:cs typeface="Arial Unicode MS"/>
              </a:rPr>
              <a:t>considering the evolution of</a:t>
            </a:r>
            <a:r>
              <a:rPr lang="en-CA" sz="2000" dirty="0" smtClean="0">
                <a:solidFill>
                  <a:srgbClr val="000000"/>
                </a:solidFill>
                <a:latin typeface="Times New Roman"/>
              </a:rPr>
              <a:t/>
            </a:r>
            <a:br>
              <a:rPr lang="en-CA" sz="2000" dirty="0" smtClean="0">
                <a:solidFill>
                  <a:srgbClr val="000000"/>
                </a:solidFill>
                <a:latin typeface="Times New Roman"/>
              </a:rPr>
            </a:br>
            <a:r>
              <a:rPr lang="en-CA" sz="2000" dirty="0" smtClean="0">
                <a:solidFill>
                  <a:srgbClr val="000000"/>
                </a:solidFill>
                <a:latin typeface="Arial Unicode MS"/>
                <a:cs typeface="Arial Unicode MS"/>
              </a:rPr>
              <a:t>the number of particles in a portion of </a:t>
            </a:r>
            <a:r>
              <a:rPr lang="en-CA" sz="2000" dirty="0" err="1" smtClean="0">
                <a:solidFill>
                  <a:srgbClr val="000000"/>
                </a:solidFill>
                <a:latin typeface="Arial Unicode MS"/>
                <a:cs typeface="Arial Unicode MS"/>
              </a:rPr>
              <a:t>comoving</a:t>
            </a:r>
            <a:r>
              <a:rPr lang="en-CA" sz="2000" dirty="0" smtClean="0">
                <a:solidFill>
                  <a:srgbClr val="000000"/>
                </a:solidFill>
                <a:latin typeface="Arial Unicode MS"/>
                <a:cs typeface="Arial Unicode MS"/>
              </a:rPr>
              <a:t> volume given by</a:t>
            </a:r>
          </a:p>
          <a:p>
            <a:endParaRPr lang="en-CA" sz="2000" dirty="0" smtClean="0">
              <a:solidFill>
                <a:srgbClr val="000000"/>
              </a:solidFill>
              <a:latin typeface="Arial Unicode MS"/>
              <a:cs typeface="Arial Unicode MS"/>
            </a:endParaRPr>
          </a:p>
          <a:p>
            <a:pPr>
              <a:lnSpc>
                <a:spcPts val="1380"/>
              </a:lnSpc>
            </a:pPr>
            <a:endParaRPr lang="en-CA" sz="2000" dirty="0" smtClean="0">
              <a:solidFill>
                <a:srgbClr val="000000"/>
              </a:solidFill>
            </a:endParaRPr>
          </a:p>
          <a:p>
            <a:endParaRPr lang="en-CA" sz="2000" dirty="0" smtClean="0">
              <a:solidFill>
                <a:srgbClr val="000000"/>
              </a:solidFill>
              <a:latin typeface="Arial Unicode MS"/>
              <a:cs typeface="Arial Unicode MS"/>
            </a:endParaRPr>
          </a:p>
          <a:p>
            <a:r>
              <a:rPr lang="en-CA" sz="2000" dirty="0" smtClean="0">
                <a:solidFill>
                  <a:srgbClr val="000000"/>
                </a:solidFill>
                <a:latin typeface="Arial Unicode MS"/>
                <a:cs typeface="Arial Unicode MS"/>
              </a:rPr>
              <a:t>We can then introduce the convenient quantity</a:t>
            </a:r>
          </a:p>
          <a:p>
            <a:pPr>
              <a:lnSpc>
                <a:spcPts val="1000"/>
              </a:lnSpc>
              <a:tabLst>
                <a:tab pos="279400" algn="l"/>
              </a:tabLst>
            </a:pPr>
            <a:endParaRPr lang="en-CA" sz="2000" dirty="0" smtClean="0">
              <a:solidFill>
                <a:srgbClr val="000000"/>
              </a:solidFill>
              <a:latin typeface="Arial Unicode MS"/>
              <a:cs typeface="Arial Unicode MS"/>
            </a:endParaRPr>
          </a:p>
          <a:p>
            <a:pPr>
              <a:lnSpc>
                <a:spcPts val="1000"/>
              </a:lnSpc>
              <a:tabLst>
                <a:tab pos="279400" algn="l"/>
              </a:tabLst>
            </a:pPr>
            <a:endParaRPr lang="en-CA" sz="2000" dirty="0" smtClean="0">
              <a:solidFill>
                <a:srgbClr val="000000"/>
              </a:solidFill>
              <a:latin typeface="Arial Unicode MS"/>
              <a:cs typeface="Arial Unicode MS"/>
            </a:endParaRPr>
          </a:p>
          <a:p>
            <a:pPr>
              <a:lnSpc>
                <a:spcPts val="1000"/>
              </a:lnSpc>
              <a:tabLst>
                <a:tab pos="279400" algn="l"/>
              </a:tabLst>
            </a:pPr>
            <a:endParaRPr lang="en-CA" sz="2000" dirty="0" smtClean="0">
              <a:solidFill>
                <a:srgbClr val="000000"/>
              </a:solidFill>
              <a:latin typeface="Arial Unicode MS"/>
              <a:cs typeface="Arial Unicode MS"/>
            </a:endParaRPr>
          </a:p>
          <a:p>
            <a:pPr>
              <a:lnSpc>
                <a:spcPts val="1000"/>
              </a:lnSpc>
              <a:tabLst>
                <a:tab pos="279400" algn="l"/>
              </a:tabLst>
            </a:pPr>
            <a:endParaRPr lang="en-CA" sz="2000" dirty="0" smtClean="0">
              <a:solidFill>
                <a:srgbClr val="000000"/>
              </a:solidFill>
              <a:latin typeface="Arial Unicode MS"/>
              <a:cs typeface="Arial Unicode MS"/>
            </a:endParaRPr>
          </a:p>
          <a:p>
            <a:pPr>
              <a:lnSpc>
                <a:spcPts val="1000"/>
              </a:lnSpc>
              <a:tabLst>
                <a:tab pos="279400" algn="l"/>
              </a:tabLst>
            </a:pPr>
            <a:endParaRPr lang="en-CA" sz="2000" dirty="0" smtClean="0">
              <a:solidFill>
                <a:srgbClr val="000000"/>
              </a:solidFill>
              <a:latin typeface="Arial Unicode MS"/>
              <a:cs typeface="Arial Unicode MS"/>
            </a:endParaRPr>
          </a:p>
          <a:p>
            <a:pPr>
              <a:lnSpc>
                <a:spcPts val="1000"/>
              </a:lnSpc>
              <a:tabLst>
                <a:tab pos="279400" algn="l"/>
              </a:tabLst>
            </a:pPr>
            <a:endParaRPr lang="en-CA" sz="2000" dirty="0" smtClean="0">
              <a:solidFill>
                <a:srgbClr val="000000"/>
              </a:solidFill>
              <a:latin typeface="Arial Unicode MS"/>
              <a:cs typeface="Arial Unicode MS"/>
            </a:endParaRPr>
          </a:p>
          <a:p>
            <a:pPr>
              <a:lnSpc>
                <a:spcPts val="1000"/>
              </a:lnSpc>
              <a:tabLst>
                <a:tab pos="279400" algn="l"/>
              </a:tabLst>
            </a:pPr>
            <a:r>
              <a:rPr lang="en-CA" sz="2000" dirty="0" smtClean="0">
                <a:solidFill>
                  <a:srgbClr val="000000"/>
                </a:solidFill>
                <a:latin typeface="Arial Unicode MS"/>
                <a:cs typeface="Arial Unicode MS"/>
              </a:rPr>
              <a:t>such that</a:t>
            </a:r>
          </a:p>
          <a:p>
            <a:pPr>
              <a:lnSpc>
                <a:spcPts val="1000"/>
              </a:lnSpc>
              <a:tabLst>
                <a:tab pos="279400" algn="l"/>
              </a:tabLst>
            </a:pPr>
            <a:endParaRPr lang="en-CA" sz="2000" dirty="0" smtClean="0">
              <a:solidFill>
                <a:srgbClr val="000000"/>
              </a:solidFill>
              <a:latin typeface="Arial Unicode MS"/>
              <a:cs typeface="Arial Unicode MS"/>
            </a:endParaRPr>
          </a:p>
          <a:p>
            <a:pPr>
              <a:lnSpc>
                <a:spcPts val="1000"/>
              </a:lnSpc>
              <a:tabLst>
                <a:tab pos="279400" algn="l"/>
              </a:tabLst>
            </a:pPr>
            <a:r>
              <a:rPr lang="en-CA" sz="2000" dirty="0" smtClean="0">
                <a:solidFill>
                  <a:srgbClr val="000000"/>
                </a:solidFill>
                <a:latin typeface="Times New Roman"/>
              </a:rPr>
              <a:t/>
            </a:r>
            <a:br>
              <a:rPr lang="en-CA" sz="2000" dirty="0" smtClean="0">
                <a:solidFill>
                  <a:srgbClr val="000000"/>
                </a:solidFill>
                <a:latin typeface="Times New Roman"/>
              </a:rPr>
            </a:br>
            <a:r>
              <a:rPr lang="en-CA" sz="2000" dirty="0" smtClean="0">
                <a:solidFill>
                  <a:srgbClr val="000000"/>
                </a:solidFill>
                <a:latin typeface="Arial Unicode MS"/>
                <a:cs typeface="Arial Unicode MS"/>
              </a:rPr>
              <a:t>	</a:t>
            </a:r>
          </a:p>
          <a:p>
            <a:pPr>
              <a:lnSpc>
                <a:spcPts val="1055"/>
              </a:lnSpc>
            </a:pPr>
            <a:endParaRPr lang="en-CA" sz="2000" dirty="0" smtClean="0">
              <a:solidFill>
                <a:srgbClr val="000000"/>
              </a:solidFill>
            </a:endParaRPr>
          </a:p>
          <a:p>
            <a:endParaRPr lang="en-CA" sz="2000" dirty="0" smtClean="0">
              <a:solidFill>
                <a:srgbClr val="000000"/>
              </a:solidFill>
              <a:latin typeface="Arial Unicode MS"/>
              <a:cs typeface="Arial Unicode MS"/>
            </a:endParaRPr>
          </a:p>
          <a:p>
            <a:endParaRPr lang="en-GB" sz="2000" dirty="0"/>
          </a:p>
        </p:txBody>
      </p:sp>
      <p:pic>
        <p:nvPicPr>
          <p:cNvPr id="302082" name="Picture 2"/>
          <p:cNvPicPr>
            <a:picLocks noChangeAspect="1" noChangeArrowheads="1"/>
          </p:cNvPicPr>
          <p:nvPr/>
        </p:nvPicPr>
        <p:blipFill>
          <a:blip r:embed="rId2" cstate="print"/>
          <a:srcRect/>
          <a:stretch>
            <a:fillRect/>
          </a:stretch>
        </p:blipFill>
        <p:spPr bwMode="auto">
          <a:xfrm>
            <a:off x="3203847" y="4221088"/>
            <a:ext cx="1410769" cy="576064"/>
          </a:xfrm>
          <a:prstGeom prst="rect">
            <a:avLst/>
          </a:prstGeom>
          <a:noFill/>
          <a:ln w="9525">
            <a:noFill/>
            <a:miter lim="800000"/>
            <a:headEnd/>
            <a:tailEnd/>
          </a:ln>
        </p:spPr>
      </p:pic>
      <p:pic>
        <p:nvPicPr>
          <p:cNvPr id="302083" name="Picture 3"/>
          <p:cNvPicPr>
            <a:picLocks noChangeAspect="1" noChangeArrowheads="1"/>
          </p:cNvPicPr>
          <p:nvPr/>
        </p:nvPicPr>
        <p:blipFill>
          <a:blip r:embed="rId3" cstate="print"/>
          <a:srcRect/>
          <a:stretch>
            <a:fillRect/>
          </a:stretch>
        </p:blipFill>
        <p:spPr bwMode="auto">
          <a:xfrm>
            <a:off x="4499992" y="5301208"/>
            <a:ext cx="1944216" cy="1021537"/>
          </a:xfrm>
          <a:prstGeom prst="rect">
            <a:avLst/>
          </a:prstGeom>
          <a:noFill/>
          <a:ln w="9525">
            <a:noFill/>
            <a:miter lim="800000"/>
            <a:headEnd/>
            <a:tailEnd/>
          </a:ln>
        </p:spPr>
      </p:pic>
      <p:pic>
        <p:nvPicPr>
          <p:cNvPr id="302084" name="Picture 4"/>
          <p:cNvPicPr>
            <a:picLocks noChangeAspect="1" noChangeArrowheads="1"/>
          </p:cNvPicPr>
          <p:nvPr/>
        </p:nvPicPr>
        <p:blipFill>
          <a:blip r:embed="rId4" cstate="print"/>
          <a:srcRect/>
          <a:stretch>
            <a:fillRect/>
          </a:stretch>
        </p:blipFill>
        <p:spPr bwMode="auto">
          <a:xfrm>
            <a:off x="2915816" y="6093296"/>
            <a:ext cx="1076325" cy="542925"/>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CA" sz="2400" dirty="0" smtClean="0">
                <a:solidFill>
                  <a:srgbClr val="000000"/>
                </a:solidFill>
                <a:latin typeface="Arial Unicode MS"/>
                <a:cs typeface="Arial Unicode MS"/>
              </a:rPr>
              <a:t>In addition, since the interaction term usually depend explicitly upon temperature rather</a:t>
            </a:r>
            <a:r>
              <a:rPr lang="en-CA" sz="2400" dirty="0" smtClean="0">
                <a:solidFill>
                  <a:srgbClr val="000000"/>
                </a:solidFill>
                <a:latin typeface="Times New Roman"/>
              </a:rPr>
              <a:t/>
            </a:r>
            <a:br>
              <a:rPr lang="en-CA" sz="2400" dirty="0" smtClean="0">
                <a:solidFill>
                  <a:srgbClr val="000000"/>
                </a:solidFill>
                <a:latin typeface="Times New Roman"/>
              </a:rPr>
            </a:br>
            <a:r>
              <a:rPr lang="en-CA" sz="2400" dirty="0" smtClean="0">
                <a:solidFill>
                  <a:srgbClr val="000000"/>
                </a:solidFill>
                <a:latin typeface="Arial Unicode MS"/>
                <a:cs typeface="Arial Unicode MS"/>
              </a:rPr>
              <a:t>than time, we introduce the x = m/T , the scaled inverse temperature.</a:t>
            </a:r>
          </a:p>
          <a:p>
            <a:r>
              <a:rPr lang="en-CA" sz="2400" dirty="0" smtClean="0">
                <a:solidFill>
                  <a:srgbClr val="000000"/>
                </a:solidFill>
                <a:latin typeface="Arial Unicode MS"/>
                <a:cs typeface="Arial Unicode MS"/>
              </a:rPr>
              <a:t>During the radiation dominated period of the universe, thermal production of </a:t>
            </a:r>
            <a:r>
              <a:rPr lang="en-CA" sz="2400" dirty="0" err="1" smtClean="0">
                <a:solidFill>
                  <a:srgbClr val="000000"/>
                </a:solidFill>
                <a:latin typeface="Arial Unicode MS"/>
                <a:cs typeface="Arial Unicode MS"/>
              </a:rPr>
              <a:t>WIMPs</a:t>
            </a:r>
            <a:r>
              <a:rPr lang="en-CA" sz="2400" dirty="0" smtClean="0">
                <a:solidFill>
                  <a:srgbClr val="000000"/>
                </a:solidFill>
                <a:latin typeface="Times New Roman"/>
              </a:rPr>
              <a:t/>
            </a:r>
            <a:br>
              <a:rPr lang="en-CA" sz="2400" dirty="0" smtClean="0">
                <a:solidFill>
                  <a:srgbClr val="000000"/>
                </a:solidFill>
                <a:latin typeface="Times New Roman"/>
              </a:rPr>
            </a:br>
            <a:r>
              <a:rPr lang="en-CA" sz="2400" dirty="0" smtClean="0">
                <a:solidFill>
                  <a:srgbClr val="000000"/>
                </a:solidFill>
                <a:latin typeface="Arial Unicode MS"/>
                <a:cs typeface="Arial Unicode MS"/>
              </a:rPr>
              <a:t>takes also place . In this period, the expansion rate is given by         </a:t>
            </a:r>
          </a:p>
          <a:p>
            <a:endParaRPr lang="en-CA" sz="2400" dirty="0" smtClean="0">
              <a:solidFill>
                <a:srgbClr val="000000"/>
              </a:solidFill>
              <a:latin typeface="Arial Unicode MS"/>
              <a:cs typeface="Arial Unicode MS"/>
            </a:endParaRPr>
          </a:p>
          <a:p>
            <a:endParaRPr lang="en-CA" sz="2400" dirty="0" smtClean="0">
              <a:solidFill>
                <a:srgbClr val="000000"/>
              </a:solidFill>
              <a:latin typeface="Arial Unicode MS"/>
              <a:cs typeface="Arial Unicode MS"/>
            </a:endParaRPr>
          </a:p>
          <a:p>
            <a:endParaRPr lang="en-GB" sz="2400" dirty="0"/>
          </a:p>
        </p:txBody>
      </p:sp>
      <p:pic>
        <p:nvPicPr>
          <p:cNvPr id="299016" name="Picture 8"/>
          <p:cNvPicPr>
            <a:picLocks noChangeAspect="1" noChangeArrowheads="1"/>
          </p:cNvPicPr>
          <p:nvPr/>
        </p:nvPicPr>
        <p:blipFill>
          <a:blip r:embed="rId2" cstate="print"/>
          <a:srcRect/>
          <a:stretch>
            <a:fillRect/>
          </a:stretch>
        </p:blipFill>
        <p:spPr bwMode="auto">
          <a:xfrm>
            <a:off x="3635896" y="4869160"/>
            <a:ext cx="2308757" cy="1368152"/>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GB" sz="2000" dirty="0" smtClean="0"/>
              <a:t>And then </a:t>
            </a:r>
          </a:p>
          <a:p>
            <a:endParaRPr lang="en-GB" sz="2000" dirty="0" smtClean="0"/>
          </a:p>
          <a:p>
            <a:endParaRPr lang="en-GB" sz="2000" dirty="0" smtClean="0"/>
          </a:p>
          <a:p>
            <a:endParaRPr lang="en-GB" sz="2000" dirty="0" smtClean="0"/>
          </a:p>
          <a:p>
            <a:endParaRPr lang="en-GB" sz="2000" dirty="0" smtClean="0"/>
          </a:p>
          <a:p>
            <a:endParaRPr lang="en-GB" sz="2000" dirty="0" smtClean="0"/>
          </a:p>
          <a:p>
            <a:r>
              <a:rPr lang="en-GB" sz="2000" dirty="0" smtClean="0"/>
              <a:t>Where                        and where     denotes the number of </a:t>
            </a:r>
          </a:p>
          <a:p>
            <a:pPr>
              <a:buNone/>
            </a:pPr>
            <a:r>
              <a:rPr lang="en-GB" sz="2000" dirty="0" smtClean="0"/>
              <a:t>intrinsic degrees of freedom  for   </a:t>
            </a:r>
            <a:r>
              <a:rPr lang="en-GB" sz="2000" dirty="0" smtClean="0"/>
              <a:t>        </a:t>
            </a:r>
            <a:r>
              <a:rPr lang="en-GB" sz="2000" dirty="0" smtClean="0"/>
              <a:t>particle.</a:t>
            </a:r>
          </a:p>
          <a:p>
            <a:endParaRPr lang="en-GB" sz="2000" dirty="0" smtClean="0"/>
          </a:p>
          <a:p>
            <a:endParaRPr lang="en-GB" sz="2000" dirty="0"/>
          </a:p>
        </p:txBody>
      </p:sp>
      <p:pic>
        <p:nvPicPr>
          <p:cNvPr id="303106" name="Picture 2"/>
          <p:cNvPicPr>
            <a:picLocks noChangeAspect="1" noChangeArrowheads="1"/>
          </p:cNvPicPr>
          <p:nvPr/>
        </p:nvPicPr>
        <p:blipFill>
          <a:blip r:embed="rId2" cstate="print"/>
          <a:srcRect/>
          <a:stretch>
            <a:fillRect/>
          </a:stretch>
        </p:blipFill>
        <p:spPr bwMode="auto">
          <a:xfrm>
            <a:off x="3131840" y="2060848"/>
            <a:ext cx="3492599" cy="2027961"/>
          </a:xfrm>
          <a:prstGeom prst="rect">
            <a:avLst/>
          </a:prstGeom>
          <a:noFill/>
          <a:ln w="9525">
            <a:noFill/>
            <a:miter lim="800000"/>
            <a:headEnd/>
            <a:tailEnd/>
          </a:ln>
        </p:spPr>
      </p:pic>
      <p:pic>
        <p:nvPicPr>
          <p:cNvPr id="303108" name="Picture 4"/>
          <p:cNvPicPr>
            <a:picLocks noChangeAspect="1" noChangeArrowheads="1"/>
          </p:cNvPicPr>
          <p:nvPr/>
        </p:nvPicPr>
        <p:blipFill>
          <a:blip r:embed="rId3" cstate="print"/>
          <a:srcRect/>
          <a:stretch>
            <a:fillRect/>
          </a:stretch>
        </p:blipFill>
        <p:spPr bwMode="auto">
          <a:xfrm>
            <a:off x="2627784" y="4005064"/>
            <a:ext cx="1571625" cy="666750"/>
          </a:xfrm>
          <a:prstGeom prst="rect">
            <a:avLst/>
          </a:prstGeom>
          <a:noFill/>
          <a:ln w="9525">
            <a:noFill/>
            <a:miter lim="800000"/>
            <a:headEnd/>
            <a:tailEnd/>
          </a:ln>
        </p:spPr>
      </p:pic>
      <p:pic>
        <p:nvPicPr>
          <p:cNvPr id="303110" name="Picture 6"/>
          <p:cNvPicPr>
            <a:picLocks noChangeAspect="1" noChangeArrowheads="1"/>
          </p:cNvPicPr>
          <p:nvPr/>
        </p:nvPicPr>
        <p:blipFill>
          <a:blip r:embed="rId4" cstate="print"/>
          <a:srcRect/>
          <a:stretch>
            <a:fillRect/>
          </a:stretch>
        </p:blipFill>
        <p:spPr bwMode="auto">
          <a:xfrm>
            <a:off x="5580112" y="4293096"/>
            <a:ext cx="209550" cy="238125"/>
          </a:xfrm>
          <a:prstGeom prst="rect">
            <a:avLst/>
          </a:prstGeom>
          <a:noFill/>
          <a:ln w="9525">
            <a:noFill/>
            <a:miter lim="800000"/>
            <a:headEnd/>
            <a:tailEnd/>
          </a:ln>
        </p:spPr>
      </p:pic>
      <p:pic>
        <p:nvPicPr>
          <p:cNvPr id="303111" name="Picture 7"/>
          <p:cNvPicPr>
            <a:picLocks noChangeAspect="1" noChangeArrowheads="1"/>
          </p:cNvPicPr>
          <p:nvPr/>
        </p:nvPicPr>
        <p:blipFill>
          <a:blip r:embed="rId4" cstate="print"/>
          <a:srcRect/>
          <a:stretch>
            <a:fillRect/>
          </a:stretch>
        </p:blipFill>
        <p:spPr bwMode="auto">
          <a:xfrm>
            <a:off x="5364088" y="4653136"/>
            <a:ext cx="209550" cy="238125"/>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GB" dirty="0" smtClean="0"/>
              <a:t>Hence , last format of our equation is</a:t>
            </a:r>
          </a:p>
          <a:p>
            <a:endParaRPr lang="en-GB" dirty="0" smtClean="0"/>
          </a:p>
          <a:p>
            <a:endParaRPr lang="en-GB" dirty="0" smtClean="0"/>
          </a:p>
          <a:p>
            <a:endParaRPr lang="en-GB" dirty="0" smtClean="0"/>
          </a:p>
          <a:p>
            <a:endParaRPr lang="en-GB" dirty="0" smtClean="0"/>
          </a:p>
          <a:p>
            <a:r>
              <a:rPr lang="en-GB" dirty="0" smtClean="0"/>
              <a:t>where </a:t>
            </a:r>
          </a:p>
          <a:p>
            <a:endParaRPr lang="en-GB" dirty="0" smtClean="0"/>
          </a:p>
          <a:p>
            <a:endParaRPr lang="en-GB" dirty="0" smtClean="0"/>
          </a:p>
        </p:txBody>
      </p:sp>
      <p:pic>
        <p:nvPicPr>
          <p:cNvPr id="304130" name="Picture 2"/>
          <p:cNvPicPr>
            <a:picLocks noChangeAspect="1" noChangeArrowheads="1"/>
          </p:cNvPicPr>
          <p:nvPr/>
        </p:nvPicPr>
        <p:blipFill>
          <a:blip r:embed="rId2" cstate="print"/>
          <a:srcRect/>
          <a:stretch>
            <a:fillRect/>
          </a:stretch>
        </p:blipFill>
        <p:spPr bwMode="auto">
          <a:xfrm>
            <a:off x="1619672" y="2924944"/>
            <a:ext cx="5533239" cy="1201663"/>
          </a:xfrm>
          <a:prstGeom prst="rect">
            <a:avLst/>
          </a:prstGeom>
          <a:noFill/>
          <a:ln w="9525">
            <a:noFill/>
            <a:miter lim="800000"/>
            <a:headEnd/>
            <a:tailEnd/>
          </a:ln>
        </p:spPr>
      </p:pic>
      <p:pic>
        <p:nvPicPr>
          <p:cNvPr id="304131" name="Picture 3"/>
          <p:cNvPicPr>
            <a:picLocks noChangeAspect="1" noChangeArrowheads="1"/>
          </p:cNvPicPr>
          <p:nvPr/>
        </p:nvPicPr>
        <p:blipFill>
          <a:blip r:embed="rId3" cstate="print"/>
          <a:srcRect/>
          <a:stretch>
            <a:fillRect/>
          </a:stretch>
        </p:blipFill>
        <p:spPr bwMode="auto">
          <a:xfrm>
            <a:off x="3635896" y="4941168"/>
            <a:ext cx="2095514" cy="1008112"/>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GB" dirty="0" smtClean="0"/>
              <a:t>After all little tricks , our Lee-Weinberg equation can be recast as </a:t>
            </a:r>
          </a:p>
          <a:p>
            <a:endParaRPr lang="en-GB" dirty="0" smtClean="0"/>
          </a:p>
          <a:p>
            <a:endParaRPr lang="en-GB" dirty="0" smtClean="0"/>
          </a:p>
          <a:p>
            <a:endParaRPr lang="en-GB" dirty="0" smtClean="0"/>
          </a:p>
          <a:p>
            <a:r>
              <a:rPr lang="en-GB" dirty="0" smtClean="0"/>
              <a:t>where </a:t>
            </a:r>
            <a:endParaRPr lang="en-GB" dirty="0"/>
          </a:p>
        </p:txBody>
      </p:sp>
      <p:pic>
        <p:nvPicPr>
          <p:cNvPr id="305155" name="Picture 3"/>
          <p:cNvPicPr>
            <a:picLocks noChangeAspect="1" noChangeArrowheads="1"/>
          </p:cNvPicPr>
          <p:nvPr/>
        </p:nvPicPr>
        <p:blipFill>
          <a:blip r:embed="rId2" cstate="print"/>
          <a:srcRect/>
          <a:stretch>
            <a:fillRect/>
          </a:stretch>
        </p:blipFill>
        <p:spPr bwMode="auto">
          <a:xfrm>
            <a:off x="2267744" y="3284984"/>
            <a:ext cx="4807050" cy="1561132"/>
          </a:xfrm>
          <a:prstGeom prst="rect">
            <a:avLst/>
          </a:prstGeom>
          <a:noFill/>
          <a:ln w="9525">
            <a:noFill/>
            <a:miter lim="800000"/>
            <a:headEnd/>
            <a:tailEnd/>
          </a:ln>
        </p:spPr>
      </p:pic>
      <p:pic>
        <p:nvPicPr>
          <p:cNvPr id="305156" name="Picture 4"/>
          <p:cNvPicPr>
            <a:picLocks noChangeAspect="1" noChangeArrowheads="1"/>
          </p:cNvPicPr>
          <p:nvPr/>
        </p:nvPicPr>
        <p:blipFill>
          <a:blip r:embed="rId3" cstate="print"/>
          <a:srcRect/>
          <a:stretch>
            <a:fillRect/>
          </a:stretch>
        </p:blipFill>
        <p:spPr bwMode="auto">
          <a:xfrm>
            <a:off x="1115616" y="5445224"/>
            <a:ext cx="7067550" cy="11430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CA" sz="2400" dirty="0" smtClean="0">
                <a:solidFill>
                  <a:srgbClr val="000000"/>
                </a:solidFill>
                <a:latin typeface="Arial Unicode MS"/>
                <a:cs typeface="Arial Unicode MS"/>
              </a:rPr>
              <a:t>To integrate the Lee-Weinberg  equation, we need to have an expression for the equilibrium number density in </a:t>
            </a:r>
            <a:r>
              <a:rPr lang="en-CA" sz="2400" dirty="0" err="1" smtClean="0">
                <a:solidFill>
                  <a:srgbClr val="000000"/>
                </a:solidFill>
                <a:latin typeface="Arial Unicode MS"/>
                <a:cs typeface="Arial Unicode MS"/>
              </a:rPr>
              <a:t>comoving</a:t>
            </a:r>
            <a:r>
              <a:rPr lang="en-CA" sz="2400" dirty="0" smtClean="0">
                <a:solidFill>
                  <a:srgbClr val="000000"/>
                </a:solidFill>
                <a:latin typeface="Arial Unicode MS"/>
                <a:cs typeface="Arial Unicode MS"/>
              </a:rPr>
              <a:t> volume.</a:t>
            </a:r>
          </a:p>
          <a:p>
            <a:r>
              <a:rPr lang="en-CA" sz="2400" dirty="0" smtClean="0">
                <a:solidFill>
                  <a:srgbClr val="000000"/>
                </a:solidFill>
                <a:latin typeface="Arial Unicode MS"/>
                <a:cs typeface="Arial Unicode MS"/>
              </a:rPr>
              <a:t>Once the particle is non-relativistic, the difference</a:t>
            </a:r>
            <a:r>
              <a:rPr lang="en-CA" sz="2400" dirty="0" smtClean="0">
                <a:solidFill>
                  <a:srgbClr val="000000"/>
                </a:solidFill>
                <a:latin typeface="Times New Roman"/>
              </a:rPr>
              <a:t/>
            </a:r>
            <a:br>
              <a:rPr lang="en-CA" sz="2400" dirty="0" smtClean="0">
                <a:solidFill>
                  <a:srgbClr val="000000"/>
                </a:solidFill>
                <a:latin typeface="Times New Roman"/>
              </a:rPr>
            </a:br>
            <a:r>
              <a:rPr lang="en-CA" sz="2400" dirty="0" smtClean="0">
                <a:solidFill>
                  <a:srgbClr val="000000"/>
                </a:solidFill>
                <a:latin typeface="Arial Unicode MS"/>
                <a:cs typeface="Arial Unicode MS"/>
              </a:rPr>
              <a:t>in </a:t>
            </a:r>
            <a:r>
              <a:rPr lang="en-CA" sz="2400" dirty="0" err="1" smtClean="0">
                <a:solidFill>
                  <a:srgbClr val="000000"/>
                </a:solidFill>
                <a:latin typeface="Arial Unicode MS"/>
                <a:cs typeface="Arial Unicode MS"/>
              </a:rPr>
              <a:t>statics</a:t>
            </a:r>
            <a:r>
              <a:rPr lang="en-CA" sz="2400" dirty="0" smtClean="0">
                <a:solidFill>
                  <a:srgbClr val="000000"/>
                </a:solidFill>
                <a:latin typeface="Arial Unicode MS"/>
                <a:cs typeface="Arial Unicode MS"/>
              </a:rPr>
              <a:t> is not important.</a:t>
            </a:r>
          </a:p>
          <a:p>
            <a:endParaRPr lang="en-CA" sz="2400" dirty="0" smtClean="0">
              <a:solidFill>
                <a:srgbClr val="000000"/>
              </a:solidFill>
              <a:latin typeface="Arial Unicode MS"/>
              <a:cs typeface="Arial Unicode MS"/>
            </a:endParaRPr>
          </a:p>
          <a:p>
            <a:r>
              <a:rPr lang="en-CA" sz="2400" dirty="0" smtClean="0">
                <a:solidFill>
                  <a:srgbClr val="000000"/>
                </a:solidFill>
                <a:latin typeface="Arial Unicode MS"/>
                <a:cs typeface="Arial Unicode MS"/>
              </a:rPr>
              <a:t>The general equation of equilibrium number density in </a:t>
            </a:r>
            <a:r>
              <a:rPr lang="en-CA" sz="2400" dirty="0" err="1" smtClean="0">
                <a:solidFill>
                  <a:srgbClr val="000000"/>
                </a:solidFill>
                <a:latin typeface="Arial Unicode MS"/>
                <a:cs typeface="Arial Unicode MS"/>
              </a:rPr>
              <a:t>comoving</a:t>
            </a:r>
            <a:r>
              <a:rPr lang="en-CA" sz="2400" dirty="0" smtClean="0">
                <a:solidFill>
                  <a:srgbClr val="000000"/>
                </a:solidFill>
                <a:latin typeface="Arial Unicode MS"/>
                <a:cs typeface="Arial Unicode MS"/>
              </a:rPr>
              <a:t> volume is</a:t>
            </a:r>
          </a:p>
          <a:p>
            <a:endParaRPr lang="en-CA" sz="2400" dirty="0" smtClean="0">
              <a:solidFill>
                <a:srgbClr val="000000"/>
              </a:solidFill>
              <a:latin typeface="Arial Unicode MS"/>
              <a:cs typeface="Arial Unicode MS"/>
            </a:endParaRPr>
          </a:p>
          <a:p>
            <a:endParaRPr lang="en-CA" sz="2400" dirty="0" smtClean="0">
              <a:solidFill>
                <a:srgbClr val="000000"/>
              </a:solidFill>
              <a:latin typeface="Arial Unicode MS"/>
              <a:cs typeface="Arial Unicode MS"/>
            </a:endParaRPr>
          </a:p>
          <a:p>
            <a:endParaRPr lang="en-GB" sz="2400" dirty="0"/>
          </a:p>
        </p:txBody>
      </p:sp>
      <p:pic>
        <p:nvPicPr>
          <p:cNvPr id="306178" name="Picture 2"/>
          <p:cNvPicPr>
            <a:picLocks noChangeAspect="1" noChangeArrowheads="1"/>
          </p:cNvPicPr>
          <p:nvPr/>
        </p:nvPicPr>
        <p:blipFill>
          <a:blip r:embed="rId2" cstate="print"/>
          <a:srcRect/>
          <a:stretch>
            <a:fillRect/>
          </a:stretch>
        </p:blipFill>
        <p:spPr bwMode="auto">
          <a:xfrm>
            <a:off x="2195736" y="5229200"/>
            <a:ext cx="4836033" cy="1296144"/>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CA" dirty="0" smtClean="0">
                <a:solidFill>
                  <a:srgbClr val="000000"/>
                </a:solidFill>
                <a:latin typeface="Arial Unicode MS"/>
                <a:cs typeface="Arial Unicode MS"/>
              </a:rPr>
              <a:t>For the </a:t>
            </a:r>
            <a:r>
              <a:rPr lang="en-CA" dirty="0" err="1" smtClean="0">
                <a:solidFill>
                  <a:srgbClr val="000000"/>
                </a:solidFill>
                <a:latin typeface="Arial Unicode MS"/>
                <a:cs typeface="Arial Unicode MS"/>
              </a:rPr>
              <a:t>nonrelativistic</a:t>
            </a:r>
            <a:r>
              <a:rPr lang="en-CA" dirty="0" smtClean="0">
                <a:solidFill>
                  <a:srgbClr val="000000"/>
                </a:solidFill>
                <a:latin typeface="Arial Unicode MS"/>
                <a:cs typeface="Arial Unicode MS"/>
              </a:rPr>
              <a:t> case at low temperatures T &lt;&lt; </a:t>
            </a:r>
            <a:r>
              <a:rPr lang="en-CA" dirty="0" err="1" smtClean="0">
                <a:solidFill>
                  <a:srgbClr val="000000"/>
                </a:solidFill>
                <a:latin typeface="Arial Unicode MS"/>
                <a:cs typeface="Arial Unicode MS"/>
              </a:rPr>
              <a:t>m</a:t>
            </a:r>
            <a:r>
              <a:rPr lang="en-CA" sz="1800" dirty="0" err="1" smtClean="0">
                <a:solidFill>
                  <a:srgbClr val="000000"/>
                </a:solidFill>
                <a:latin typeface="Arial Unicode MS"/>
                <a:cs typeface="Arial Unicode MS"/>
              </a:rPr>
              <a:t>χ</a:t>
            </a:r>
            <a:r>
              <a:rPr lang="en-CA" dirty="0" smtClean="0">
                <a:solidFill>
                  <a:srgbClr val="000000"/>
                </a:solidFill>
                <a:latin typeface="Arial Unicode MS"/>
                <a:cs typeface="Arial Unicode MS"/>
              </a:rPr>
              <a:t> one obtains,</a:t>
            </a:r>
          </a:p>
          <a:p>
            <a:endParaRPr lang="en-GB" dirty="0" smtClean="0"/>
          </a:p>
          <a:p>
            <a:endParaRPr lang="en-GB" dirty="0"/>
          </a:p>
        </p:txBody>
      </p:sp>
      <p:pic>
        <p:nvPicPr>
          <p:cNvPr id="307202" name="Picture 2"/>
          <p:cNvPicPr>
            <a:picLocks noChangeAspect="1" noChangeArrowheads="1"/>
          </p:cNvPicPr>
          <p:nvPr/>
        </p:nvPicPr>
        <p:blipFill>
          <a:blip r:embed="rId2" cstate="print"/>
          <a:srcRect/>
          <a:stretch>
            <a:fillRect/>
          </a:stretch>
        </p:blipFill>
        <p:spPr bwMode="auto">
          <a:xfrm>
            <a:off x="2123728" y="3212976"/>
            <a:ext cx="5134230" cy="1445691"/>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indent="222999">
              <a:lnSpc>
                <a:spcPts val="2850"/>
              </a:lnSpc>
            </a:pPr>
            <a:r>
              <a:rPr lang="en-CA" dirty="0" smtClean="0">
                <a:solidFill>
                  <a:srgbClr val="000000"/>
                </a:solidFill>
                <a:latin typeface="Arial Unicode MS"/>
                <a:cs typeface="Arial Unicode MS"/>
              </a:rPr>
              <a:t>At high temperatures, χ are abundant and rapidly annihilate with its own antiparticle χ into the standard model particles.  </a:t>
            </a:r>
          </a:p>
          <a:p>
            <a:pPr indent="222999">
              <a:lnSpc>
                <a:spcPts val="2850"/>
              </a:lnSpc>
            </a:pPr>
            <a:endParaRPr lang="en-CA" dirty="0" smtClean="0">
              <a:solidFill>
                <a:srgbClr val="000000"/>
              </a:solidFill>
              <a:latin typeface="Arial Unicode MS"/>
              <a:cs typeface="Arial Unicode MS"/>
            </a:endParaRPr>
          </a:p>
          <a:p>
            <a:pPr indent="222999">
              <a:lnSpc>
                <a:spcPts val="2850"/>
              </a:lnSpc>
            </a:pPr>
            <a:r>
              <a:rPr lang="en-CA" dirty="0" smtClean="0">
                <a:solidFill>
                  <a:srgbClr val="000000"/>
                </a:solidFill>
                <a:latin typeface="Arial Unicode MS"/>
                <a:cs typeface="Arial Unicode MS"/>
              </a:rPr>
              <a:t>Shortly after that T has dropped below </a:t>
            </a:r>
            <a:r>
              <a:rPr lang="en-CA" dirty="0" err="1" smtClean="0">
                <a:solidFill>
                  <a:srgbClr val="000000"/>
                </a:solidFill>
                <a:latin typeface="Arial Unicode MS"/>
                <a:cs typeface="Arial Unicode MS"/>
              </a:rPr>
              <a:t>m</a:t>
            </a:r>
            <a:r>
              <a:rPr lang="en-CA" sz="1800" dirty="0" err="1" smtClean="0">
                <a:solidFill>
                  <a:srgbClr val="000000"/>
                </a:solidFill>
                <a:latin typeface="Arial Unicode MS"/>
                <a:cs typeface="Arial Unicode MS"/>
              </a:rPr>
              <a:t>χ</a:t>
            </a:r>
            <a:r>
              <a:rPr lang="en-CA" dirty="0" smtClean="0">
                <a:solidFill>
                  <a:srgbClr val="000000"/>
                </a:solidFill>
                <a:latin typeface="Arial Unicode MS"/>
                <a:cs typeface="Arial Unicode MS"/>
              </a:rPr>
              <a:t>(T &lt;&lt; </a:t>
            </a:r>
            <a:r>
              <a:rPr lang="en-CA" dirty="0" err="1" smtClean="0">
                <a:solidFill>
                  <a:srgbClr val="000000"/>
                </a:solidFill>
                <a:latin typeface="Arial Unicode MS"/>
                <a:cs typeface="Arial Unicode MS"/>
              </a:rPr>
              <a:t>m</a:t>
            </a:r>
            <a:r>
              <a:rPr lang="en-CA" sz="1800" dirty="0" err="1" smtClean="0">
                <a:solidFill>
                  <a:srgbClr val="000000"/>
                </a:solidFill>
                <a:latin typeface="Arial Unicode MS"/>
                <a:cs typeface="Arial Unicode MS"/>
              </a:rPr>
              <a:t>χ</a:t>
            </a:r>
            <a:r>
              <a:rPr lang="en-CA" dirty="0" smtClean="0">
                <a:solidFill>
                  <a:srgbClr val="000000"/>
                </a:solidFill>
                <a:latin typeface="Arial Unicode MS"/>
                <a:cs typeface="Arial Unicode MS"/>
              </a:rPr>
              <a:t>) ,the number density of χ drops exponentially, until the annihilation rate </a:t>
            </a:r>
          </a:p>
          <a:p>
            <a:pPr indent="222999">
              <a:lnSpc>
                <a:spcPts val="2850"/>
              </a:lnSpc>
            </a:pPr>
            <a:r>
              <a:rPr lang="en-CA" dirty="0" err="1" smtClean="0">
                <a:solidFill>
                  <a:srgbClr val="000000"/>
                </a:solidFill>
                <a:latin typeface="Arial Unicode MS"/>
                <a:cs typeface="Arial Unicode MS"/>
              </a:rPr>
              <a:t>Γ</a:t>
            </a:r>
            <a:r>
              <a:rPr lang="en-CA" sz="1800" dirty="0" err="1" smtClean="0">
                <a:solidFill>
                  <a:srgbClr val="000000"/>
                </a:solidFill>
                <a:latin typeface="Arial Unicode MS"/>
                <a:cs typeface="Arial Unicode MS"/>
              </a:rPr>
              <a:t>χ</a:t>
            </a:r>
            <a:r>
              <a:rPr lang="en-CA" dirty="0" smtClean="0">
                <a:solidFill>
                  <a:srgbClr val="000000"/>
                </a:solidFill>
                <a:latin typeface="Arial Unicode MS"/>
                <a:cs typeface="Arial Unicode MS"/>
              </a:rPr>
              <a:t> =N(x) &lt; </a:t>
            </a:r>
            <a:r>
              <a:rPr lang="en-CA" dirty="0" err="1" smtClean="0">
                <a:solidFill>
                  <a:srgbClr val="000000"/>
                </a:solidFill>
                <a:latin typeface="Arial Unicode MS"/>
                <a:cs typeface="Arial Unicode MS"/>
              </a:rPr>
              <a:t>σv</a:t>
            </a:r>
            <a:r>
              <a:rPr lang="en-CA" dirty="0" smtClean="0">
                <a:solidFill>
                  <a:srgbClr val="000000"/>
                </a:solidFill>
                <a:latin typeface="Arial Unicode MS"/>
                <a:cs typeface="Arial Unicode MS"/>
              </a:rPr>
              <a:t> &gt; becomes less than the expansion rate H</a:t>
            </a:r>
          </a:p>
          <a:p>
            <a:pPr>
              <a:lnSpc>
                <a:spcPts val="2850"/>
              </a:lnSpc>
            </a:pPr>
            <a:endParaRPr lang="en-CA" dirty="0" smtClean="0">
              <a:solidFill>
                <a:srgbClr val="000000"/>
              </a:solidFill>
            </a:endParaRPr>
          </a:p>
          <a:p>
            <a:endParaRPr lang="en-GB" dirty="0"/>
          </a:p>
        </p:txBody>
      </p:sp>
    </p:spTree>
  </p:cSld>
  <p:clrMapOvr>
    <a:masterClrMapping/>
  </p:clrMapOvr>
  <p:transition>
    <p:random/>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CA" sz="2800" dirty="0" smtClean="0">
                <a:solidFill>
                  <a:srgbClr val="000000"/>
                </a:solidFill>
                <a:latin typeface="Arial Unicode MS"/>
                <a:cs typeface="Arial Unicode MS"/>
              </a:rPr>
              <a:t>The temperature at which the particle decouples (The time when the number of particles reaches this constant value) from the thermal bath is called freeze-out temperature T</a:t>
            </a:r>
            <a:r>
              <a:rPr lang="en-CA" sz="1600" dirty="0" smtClean="0">
                <a:solidFill>
                  <a:srgbClr val="000000"/>
                </a:solidFill>
                <a:latin typeface="Arial Unicode MS"/>
                <a:cs typeface="Arial Unicode MS"/>
              </a:rPr>
              <a:t>F</a:t>
            </a:r>
            <a:r>
              <a:rPr lang="en-CA" sz="2800" dirty="0" smtClean="0">
                <a:solidFill>
                  <a:srgbClr val="000000"/>
                </a:solidFill>
                <a:latin typeface="Arial Unicode MS"/>
                <a:cs typeface="Arial Unicode MS"/>
              </a:rPr>
              <a:t> . </a:t>
            </a:r>
          </a:p>
          <a:p>
            <a:r>
              <a:rPr lang="en-CA" sz="2800" dirty="0" smtClean="0">
                <a:solidFill>
                  <a:srgbClr val="000000"/>
                </a:solidFill>
                <a:latin typeface="Arial Unicode MS"/>
                <a:cs typeface="Arial Unicode MS"/>
              </a:rPr>
              <a:t>Therefore χ particles are no longer able to annihilate efficiently and the number density per </a:t>
            </a:r>
            <a:r>
              <a:rPr lang="en-CA" sz="2800" dirty="0" err="1" smtClean="0">
                <a:solidFill>
                  <a:srgbClr val="000000"/>
                </a:solidFill>
                <a:latin typeface="Arial Unicode MS"/>
                <a:cs typeface="Arial Unicode MS"/>
              </a:rPr>
              <a:t>comoving</a:t>
            </a:r>
            <a:r>
              <a:rPr lang="en-CA" sz="2800" dirty="0" smtClean="0">
                <a:solidFill>
                  <a:srgbClr val="000000"/>
                </a:solidFill>
                <a:latin typeface="Arial Unicode MS"/>
                <a:cs typeface="Arial Unicode MS"/>
              </a:rPr>
              <a:t> volume becomes almost constant.</a:t>
            </a:r>
            <a:endParaRPr lang="en-GB" sz="2800" dirty="0"/>
          </a:p>
        </p:txBody>
      </p:sp>
    </p:spTree>
  </p:cSld>
  <p:clrMapOvr>
    <a:masterClrMapping/>
  </p:clrMapOvr>
  <p:transition>
    <p:random/>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251520" y="1916832"/>
            <a:ext cx="7772400" cy="4114800"/>
          </a:xfrm>
        </p:spPr>
        <p:txBody>
          <a:bodyPr/>
          <a:lstStyle/>
          <a:p>
            <a:r>
              <a:rPr lang="en-CA" dirty="0" smtClean="0">
                <a:solidFill>
                  <a:srgbClr val="000000"/>
                </a:solidFill>
                <a:latin typeface="Arial Unicode MS"/>
                <a:cs typeface="Arial Unicode MS"/>
              </a:rPr>
              <a:t>An approximate solution for the relic abundance is given by</a:t>
            </a:r>
          </a:p>
          <a:p>
            <a:endParaRPr lang="en-CA" dirty="0" smtClean="0">
              <a:solidFill>
                <a:srgbClr val="000000"/>
              </a:solidFill>
              <a:latin typeface="Arial Unicode MS"/>
              <a:cs typeface="Arial Unicode MS"/>
            </a:endParaRPr>
          </a:p>
          <a:p>
            <a:endParaRPr lang="en-CA" dirty="0" smtClean="0">
              <a:solidFill>
                <a:srgbClr val="000000"/>
              </a:solidFill>
              <a:latin typeface="Arial Unicode MS"/>
              <a:cs typeface="Arial Unicode MS"/>
            </a:endParaRPr>
          </a:p>
          <a:p>
            <a:endParaRPr lang="en-CA" dirty="0" smtClean="0">
              <a:solidFill>
                <a:srgbClr val="000000"/>
              </a:solidFill>
              <a:latin typeface="Arial Unicode MS"/>
              <a:cs typeface="Arial Unicode MS"/>
            </a:endParaRPr>
          </a:p>
          <a:p>
            <a:r>
              <a:rPr lang="en-CA" dirty="0" smtClean="0">
                <a:solidFill>
                  <a:srgbClr val="000000"/>
                </a:solidFill>
                <a:latin typeface="Arial Unicode MS"/>
                <a:cs typeface="Arial Unicode MS"/>
              </a:rPr>
              <a:t>        and      is freeze-out temperature and approximately, for the typical case</a:t>
            </a:r>
          </a:p>
          <a:p>
            <a:r>
              <a:rPr lang="en-CA" dirty="0" smtClean="0">
                <a:solidFill>
                  <a:srgbClr val="000000"/>
                </a:solidFill>
                <a:latin typeface="Arial Unicode MS"/>
                <a:cs typeface="Arial Unicode MS"/>
              </a:rPr>
              <a:t>One has that     is a solution of </a:t>
            </a:r>
          </a:p>
          <a:p>
            <a:pPr>
              <a:lnSpc>
                <a:spcPts val="1080"/>
              </a:lnSpc>
            </a:pPr>
            <a:endParaRPr lang="en-CA" dirty="0" smtClean="0">
              <a:solidFill>
                <a:srgbClr val="000000"/>
              </a:solidFill>
            </a:endParaRPr>
          </a:p>
          <a:p>
            <a:endParaRPr lang="en-CA" dirty="0" smtClean="0">
              <a:solidFill>
                <a:srgbClr val="000000"/>
              </a:solidFill>
              <a:latin typeface="Arial Unicode MS"/>
              <a:cs typeface="Arial Unicode MS"/>
            </a:endParaRPr>
          </a:p>
          <a:p>
            <a:endParaRPr lang="en-GB" dirty="0"/>
          </a:p>
        </p:txBody>
      </p:sp>
      <p:pic>
        <p:nvPicPr>
          <p:cNvPr id="308226" name="Picture 2"/>
          <p:cNvPicPr>
            <a:picLocks noChangeAspect="1" noChangeArrowheads="1"/>
          </p:cNvPicPr>
          <p:nvPr/>
        </p:nvPicPr>
        <p:blipFill>
          <a:blip r:embed="rId2" cstate="print"/>
          <a:srcRect/>
          <a:stretch>
            <a:fillRect/>
          </a:stretch>
        </p:blipFill>
        <p:spPr bwMode="auto">
          <a:xfrm>
            <a:off x="2627784" y="3284984"/>
            <a:ext cx="3850672" cy="1445691"/>
          </a:xfrm>
          <a:prstGeom prst="rect">
            <a:avLst/>
          </a:prstGeom>
          <a:noFill/>
          <a:ln w="9525">
            <a:noFill/>
            <a:miter lim="800000"/>
            <a:headEnd/>
            <a:tailEnd/>
          </a:ln>
        </p:spPr>
      </p:pic>
      <p:pic>
        <p:nvPicPr>
          <p:cNvPr id="308227" name="Picture 3"/>
          <p:cNvPicPr>
            <a:picLocks noChangeAspect="1" noChangeArrowheads="1"/>
          </p:cNvPicPr>
          <p:nvPr/>
        </p:nvPicPr>
        <p:blipFill>
          <a:blip r:embed="rId3" cstate="print"/>
          <a:srcRect/>
          <a:stretch>
            <a:fillRect/>
          </a:stretch>
        </p:blipFill>
        <p:spPr bwMode="auto">
          <a:xfrm>
            <a:off x="539552" y="4653136"/>
            <a:ext cx="1034641" cy="648072"/>
          </a:xfrm>
          <a:prstGeom prst="rect">
            <a:avLst/>
          </a:prstGeom>
          <a:noFill/>
          <a:ln w="9525">
            <a:noFill/>
            <a:miter lim="800000"/>
            <a:headEnd/>
            <a:tailEnd/>
          </a:ln>
        </p:spPr>
      </p:pic>
      <p:pic>
        <p:nvPicPr>
          <p:cNvPr id="308229" name="Picture 5"/>
          <p:cNvPicPr>
            <a:picLocks noChangeAspect="1" noChangeArrowheads="1"/>
          </p:cNvPicPr>
          <p:nvPr/>
        </p:nvPicPr>
        <p:blipFill>
          <a:blip r:embed="rId4" cstate="print"/>
          <a:srcRect/>
          <a:stretch>
            <a:fillRect/>
          </a:stretch>
        </p:blipFill>
        <p:spPr bwMode="auto">
          <a:xfrm>
            <a:off x="2411760" y="4797152"/>
            <a:ext cx="352425" cy="371475"/>
          </a:xfrm>
          <a:prstGeom prst="rect">
            <a:avLst/>
          </a:prstGeom>
          <a:noFill/>
          <a:ln w="9525">
            <a:noFill/>
            <a:miter lim="800000"/>
            <a:headEnd/>
            <a:tailEnd/>
          </a:ln>
        </p:spPr>
      </p:pic>
      <p:pic>
        <p:nvPicPr>
          <p:cNvPr id="308230" name="Picture 6"/>
          <p:cNvPicPr>
            <a:picLocks noChangeAspect="1" noChangeArrowheads="1"/>
          </p:cNvPicPr>
          <p:nvPr/>
        </p:nvPicPr>
        <p:blipFill>
          <a:blip r:embed="rId5" cstate="print"/>
          <a:srcRect/>
          <a:stretch>
            <a:fillRect/>
          </a:stretch>
        </p:blipFill>
        <p:spPr bwMode="auto">
          <a:xfrm>
            <a:off x="7812360" y="5229200"/>
            <a:ext cx="914400" cy="476250"/>
          </a:xfrm>
          <a:prstGeom prst="rect">
            <a:avLst/>
          </a:prstGeom>
          <a:noFill/>
          <a:ln w="9525">
            <a:noFill/>
            <a:miter lim="800000"/>
            <a:headEnd/>
            <a:tailEnd/>
          </a:ln>
        </p:spPr>
      </p:pic>
      <p:pic>
        <p:nvPicPr>
          <p:cNvPr id="308231" name="Picture 7"/>
          <p:cNvPicPr>
            <a:picLocks noChangeAspect="1" noChangeArrowheads="1"/>
          </p:cNvPicPr>
          <p:nvPr/>
        </p:nvPicPr>
        <p:blipFill>
          <a:blip r:embed="rId6" cstate="print"/>
          <a:srcRect/>
          <a:stretch>
            <a:fillRect/>
          </a:stretch>
        </p:blipFill>
        <p:spPr bwMode="auto">
          <a:xfrm>
            <a:off x="3203848" y="5949280"/>
            <a:ext cx="304800" cy="333375"/>
          </a:xfrm>
          <a:prstGeom prst="rect">
            <a:avLst/>
          </a:prstGeom>
          <a:noFill/>
          <a:ln w="9525">
            <a:noFill/>
            <a:miter lim="800000"/>
            <a:headEnd/>
            <a:tailEnd/>
          </a:ln>
        </p:spPr>
      </p:pic>
      <p:pic>
        <p:nvPicPr>
          <p:cNvPr id="308232" name="Picture 8"/>
          <p:cNvPicPr>
            <a:picLocks noChangeAspect="1" noChangeArrowheads="1"/>
          </p:cNvPicPr>
          <p:nvPr/>
        </p:nvPicPr>
        <p:blipFill>
          <a:blip r:embed="rId7" cstate="print"/>
          <a:srcRect/>
          <a:stretch>
            <a:fillRect/>
          </a:stretch>
        </p:blipFill>
        <p:spPr bwMode="auto">
          <a:xfrm>
            <a:off x="6516216" y="5733256"/>
            <a:ext cx="1638300" cy="85725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350963" y="0"/>
            <a:ext cx="7793037" cy="1462087"/>
          </a:xfrm>
        </p:spPr>
        <p:txBody>
          <a:bodyPr/>
          <a:lstStyle/>
          <a:p>
            <a:r>
              <a:rPr lang="en-US" dirty="0"/>
              <a:t>Dark Matter</a:t>
            </a:r>
          </a:p>
        </p:txBody>
      </p:sp>
      <p:sp>
        <p:nvSpPr>
          <p:cNvPr id="79875" name="Rectangle 3"/>
          <p:cNvSpPr>
            <a:spLocks noGrp="1" noChangeArrowheads="1"/>
          </p:cNvSpPr>
          <p:nvPr>
            <p:ph type="body" idx="1"/>
          </p:nvPr>
        </p:nvSpPr>
        <p:spPr>
          <a:xfrm>
            <a:off x="1371600" y="1772816"/>
            <a:ext cx="7772400" cy="4114800"/>
          </a:xfrm>
        </p:spPr>
        <p:txBody>
          <a:bodyPr/>
          <a:lstStyle/>
          <a:p>
            <a:r>
              <a:rPr lang="en-US" dirty="0"/>
              <a:t>Look at:</a:t>
            </a:r>
          </a:p>
          <a:p>
            <a:pPr lvl="1"/>
            <a:r>
              <a:rPr lang="en-US" dirty="0"/>
              <a:t>Our galaxy.</a:t>
            </a:r>
          </a:p>
          <a:p>
            <a:pPr lvl="1"/>
            <a:r>
              <a:rPr lang="en-US" dirty="0"/>
              <a:t>Other galaxies.</a:t>
            </a:r>
          </a:p>
          <a:p>
            <a:pPr lvl="1"/>
            <a:r>
              <a:rPr lang="en-US" dirty="0"/>
              <a:t>Pairs of galaxies.</a:t>
            </a:r>
          </a:p>
          <a:p>
            <a:pPr lvl="1"/>
            <a:r>
              <a:rPr lang="en-US" dirty="0"/>
              <a:t>Clusters of galaxies.</a:t>
            </a:r>
          </a:p>
          <a:p>
            <a:r>
              <a:rPr lang="en-US" dirty="0"/>
              <a:t>Mass due to gravity.</a:t>
            </a:r>
          </a:p>
          <a:p>
            <a:r>
              <a:rPr lang="en-US" dirty="0"/>
              <a:t>Mass indicated by luminosity.</a:t>
            </a:r>
          </a:p>
          <a:p>
            <a:r>
              <a:rPr lang="en-US" dirty="0"/>
              <a:t>Same?</a:t>
            </a:r>
          </a:p>
          <a:p>
            <a:r>
              <a:rPr lang="en-US" dirty="0">
                <a:solidFill>
                  <a:srgbClr val="FFFF00"/>
                </a:solidFill>
              </a:rPr>
              <a:t>No! </a:t>
            </a:r>
            <a:r>
              <a:rPr lang="en-US" dirty="0">
                <a:solidFill>
                  <a:srgbClr val="FFFF00"/>
                </a:solidFill>
                <a:sym typeface="Wingdings" pitchFamily="2" charset="2"/>
              </a:rPr>
              <a:t> Dark Matter.</a:t>
            </a:r>
            <a:endParaRPr lang="en-US" dirty="0">
              <a:solidFill>
                <a:srgbClr val="FFFF00"/>
              </a:solidFill>
            </a:endParaRPr>
          </a:p>
        </p:txBody>
      </p:sp>
    </p:spTree>
  </p:cSld>
  <p:clrMapOvr>
    <a:masterClrMapping/>
  </p:clrMapOvr>
  <p:transition>
    <p:random/>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CA" sz="2400" dirty="0" smtClean="0">
                <a:solidFill>
                  <a:srgbClr val="000000"/>
                </a:solidFill>
                <a:latin typeface="Arial Unicode MS"/>
                <a:cs typeface="Arial Unicode MS"/>
              </a:rPr>
              <a:t>We can then finally calculate the contribution of χ to the energy density parameter finding  a well know result</a:t>
            </a:r>
          </a:p>
          <a:p>
            <a:endParaRPr lang="en-CA" sz="2400" dirty="0" smtClean="0">
              <a:solidFill>
                <a:srgbClr val="000000"/>
              </a:solidFill>
              <a:latin typeface="Arial Unicode MS"/>
              <a:cs typeface="Arial Unicode MS"/>
            </a:endParaRPr>
          </a:p>
          <a:p>
            <a:endParaRPr lang="en-CA" sz="2400" dirty="0" smtClean="0">
              <a:solidFill>
                <a:srgbClr val="000000"/>
              </a:solidFill>
              <a:latin typeface="Arial Unicode MS"/>
              <a:cs typeface="Arial Unicode MS"/>
            </a:endParaRPr>
          </a:p>
          <a:p>
            <a:r>
              <a:rPr lang="en-CA" sz="2400" dirty="0" smtClean="0">
                <a:solidFill>
                  <a:srgbClr val="000000"/>
                </a:solidFill>
                <a:latin typeface="Arial Unicode MS"/>
                <a:cs typeface="Arial Unicode MS"/>
              </a:rPr>
              <a:t>It is intriguing that so called "WIMPS"(e.g.  the lightest </a:t>
            </a:r>
            <a:r>
              <a:rPr lang="en-CA" sz="2400" dirty="0" err="1" smtClean="0">
                <a:solidFill>
                  <a:srgbClr val="000000"/>
                </a:solidFill>
                <a:latin typeface="Arial Unicode MS"/>
                <a:cs typeface="Arial Unicode MS"/>
              </a:rPr>
              <a:t>supersymmetric</a:t>
            </a:r>
            <a:r>
              <a:rPr lang="en-CA" sz="2400" dirty="0" smtClean="0">
                <a:solidFill>
                  <a:srgbClr val="000000"/>
                </a:solidFill>
                <a:latin typeface="Arial Unicode MS"/>
                <a:cs typeface="Arial Unicode MS"/>
              </a:rPr>
              <a:t> particle) dark</a:t>
            </a:r>
            <a:r>
              <a:rPr lang="en-CA" sz="2400" dirty="0" smtClean="0">
                <a:solidFill>
                  <a:srgbClr val="000000"/>
                </a:solidFill>
                <a:latin typeface="Times New Roman"/>
              </a:rPr>
              <a:t/>
            </a:r>
            <a:br>
              <a:rPr lang="en-CA" sz="2400" dirty="0" smtClean="0">
                <a:solidFill>
                  <a:srgbClr val="000000"/>
                </a:solidFill>
                <a:latin typeface="Times New Roman"/>
              </a:rPr>
            </a:br>
            <a:r>
              <a:rPr lang="en-CA" sz="2400" dirty="0" smtClean="0">
                <a:solidFill>
                  <a:srgbClr val="000000"/>
                </a:solidFill>
                <a:latin typeface="Arial Unicode MS"/>
                <a:cs typeface="Arial Unicode MS"/>
              </a:rPr>
              <a:t>matter particles seem to reproduce naturally the right abundance since they have a weak cross section</a:t>
            </a:r>
          </a:p>
          <a:p>
            <a:endParaRPr lang="en-CA" sz="2400" dirty="0" smtClean="0">
              <a:solidFill>
                <a:srgbClr val="000000"/>
              </a:solidFill>
              <a:latin typeface="Arial Unicode MS"/>
              <a:cs typeface="Arial Unicode MS"/>
            </a:endParaRPr>
          </a:p>
          <a:p>
            <a:endParaRPr lang="en-GB" sz="2400" dirty="0"/>
          </a:p>
        </p:txBody>
      </p:sp>
      <p:pic>
        <p:nvPicPr>
          <p:cNvPr id="309250" name="Picture 2"/>
          <p:cNvPicPr>
            <a:picLocks noChangeAspect="1" noChangeArrowheads="1"/>
          </p:cNvPicPr>
          <p:nvPr/>
        </p:nvPicPr>
        <p:blipFill>
          <a:blip r:embed="rId2" cstate="print"/>
          <a:srcRect/>
          <a:stretch>
            <a:fillRect/>
          </a:stretch>
        </p:blipFill>
        <p:spPr bwMode="auto">
          <a:xfrm>
            <a:off x="2627784" y="2924944"/>
            <a:ext cx="4051890" cy="1224136"/>
          </a:xfrm>
          <a:prstGeom prst="rect">
            <a:avLst/>
          </a:prstGeom>
          <a:noFill/>
          <a:ln w="9525">
            <a:noFill/>
            <a:miter lim="800000"/>
            <a:headEnd/>
            <a:tailEnd/>
          </a:ln>
        </p:spPr>
      </p:pic>
      <p:pic>
        <p:nvPicPr>
          <p:cNvPr id="309251" name="Picture 3"/>
          <p:cNvPicPr>
            <a:picLocks noChangeAspect="1" noChangeArrowheads="1"/>
          </p:cNvPicPr>
          <p:nvPr/>
        </p:nvPicPr>
        <p:blipFill>
          <a:blip r:embed="rId3" cstate="print"/>
          <a:srcRect/>
          <a:stretch>
            <a:fillRect/>
          </a:stretch>
        </p:blipFill>
        <p:spPr bwMode="auto">
          <a:xfrm>
            <a:off x="3203848" y="5857875"/>
            <a:ext cx="3057525" cy="1000125"/>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CA" dirty="0" smtClean="0">
                <a:solidFill>
                  <a:srgbClr val="000000"/>
                </a:solidFill>
                <a:latin typeface="Arial Unicode MS"/>
                <a:cs typeface="Arial Unicode MS"/>
              </a:rPr>
              <a:t>,and masses </a:t>
            </a:r>
            <a:r>
              <a:rPr lang="en-CA" dirty="0" err="1" smtClean="0">
                <a:solidFill>
                  <a:srgbClr val="000000"/>
                </a:solidFill>
                <a:latin typeface="Arial Unicode MS"/>
                <a:cs typeface="Arial Unicode MS"/>
              </a:rPr>
              <a:t>m</a:t>
            </a:r>
            <a:r>
              <a:rPr lang="en-CA" sz="1800" dirty="0" err="1" smtClean="0">
                <a:solidFill>
                  <a:srgbClr val="000000"/>
                </a:solidFill>
                <a:latin typeface="Arial Unicode MS"/>
                <a:cs typeface="Arial Unicode MS"/>
              </a:rPr>
              <a:t>x</a:t>
            </a:r>
            <a:r>
              <a:rPr lang="en-CA" dirty="0" smtClean="0">
                <a:solidFill>
                  <a:srgbClr val="000000"/>
                </a:solidFill>
                <a:latin typeface="Arial Unicode MS"/>
                <a:cs typeface="Arial Unicode MS"/>
              </a:rPr>
              <a:t> m</a:t>
            </a:r>
            <a:r>
              <a:rPr lang="en-CA" sz="1800" dirty="0" smtClean="0">
                <a:solidFill>
                  <a:srgbClr val="000000"/>
                </a:solidFill>
                <a:latin typeface="Arial Unicode MS"/>
                <a:cs typeface="Arial Unicode MS"/>
              </a:rPr>
              <a:t>ew</a:t>
            </a:r>
            <a:r>
              <a:rPr lang="en-CA" dirty="0" smtClean="0">
                <a:solidFill>
                  <a:srgbClr val="000000"/>
                </a:solidFill>
                <a:latin typeface="Arial Unicode MS"/>
                <a:cs typeface="Arial Unicode MS"/>
              </a:rPr>
              <a:t> 100GeV . </a:t>
            </a:r>
          </a:p>
          <a:p>
            <a:r>
              <a:rPr lang="en-CA" dirty="0" smtClean="0">
                <a:solidFill>
                  <a:srgbClr val="000000"/>
                </a:solidFill>
                <a:latin typeface="Arial Unicode MS"/>
                <a:cs typeface="Arial Unicode MS"/>
              </a:rPr>
              <a:t>This observations is called the "WIMP miracle" and typically considered as an encouraging point supporting WIMPS as Dark Matter candidates.</a:t>
            </a:r>
          </a:p>
          <a:p>
            <a:endParaRPr lang="en-GB" dirty="0"/>
          </a:p>
        </p:txBody>
      </p:sp>
    </p:spTree>
  </p:cSld>
  <p:clrMapOvr>
    <a:masterClrMapping/>
  </p:clrMapOvr>
  <p:transition>
    <p:random/>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310274" name="Picture 2"/>
          <p:cNvPicPr>
            <a:picLocks noChangeAspect="1" noChangeArrowheads="1"/>
          </p:cNvPicPr>
          <p:nvPr/>
        </p:nvPicPr>
        <p:blipFill>
          <a:blip r:embed="rId2" cstate="print"/>
          <a:srcRect/>
          <a:stretch>
            <a:fillRect/>
          </a:stretch>
        </p:blipFill>
        <p:spPr bwMode="auto">
          <a:xfrm>
            <a:off x="0" y="0"/>
            <a:ext cx="9144000" cy="5928440"/>
          </a:xfrm>
          <a:prstGeom prst="rect">
            <a:avLst/>
          </a:prstGeom>
          <a:noFill/>
          <a:ln w="9525">
            <a:noFill/>
            <a:miter lim="800000"/>
            <a:headEnd/>
            <a:tailEnd/>
          </a:ln>
        </p:spPr>
      </p:pic>
      <p:pic>
        <p:nvPicPr>
          <p:cNvPr id="310275" name="Picture 3"/>
          <p:cNvPicPr>
            <a:picLocks noChangeAspect="1" noChangeArrowheads="1"/>
          </p:cNvPicPr>
          <p:nvPr/>
        </p:nvPicPr>
        <p:blipFill>
          <a:blip r:embed="rId3" cstate="print"/>
          <a:srcRect/>
          <a:stretch>
            <a:fillRect/>
          </a:stretch>
        </p:blipFill>
        <p:spPr bwMode="auto">
          <a:xfrm>
            <a:off x="0" y="5762625"/>
            <a:ext cx="8943975" cy="1095375"/>
          </a:xfrm>
          <a:prstGeom prst="rect">
            <a:avLst/>
          </a:prstGeom>
          <a:noFill/>
          <a:ln w="9525">
            <a:noFill/>
            <a:miter lim="800000"/>
            <a:headEnd/>
            <a:tailEnd/>
          </a:ln>
        </p:spPr>
      </p:pic>
      <p:sp>
        <p:nvSpPr>
          <p:cNvPr id="6" name="Rectangle 4"/>
          <p:cNvSpPr txBox="1">
            <a:spLocks noChangeArrowheads="1"/>
          </p:cNvSpPr>
          <p:nvPr/>
        </p:nvSpPr>
        <p:spPr bwMode="auto">
          <a:xfrm>
            <a:off x="1259632" y="548680"/>
            <a:ext cx="4022725" cy="4879975"/>
          </a:xfrm>
          <a:prstGeom prst="rect">
            <a:avLst/>
          </a:prstGeom>
          <a:solidFill>
            <a:schemeClr val="accent1"/>
          </a:solid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folHlink"/>
              </a:buClr>
              <a:buSzPct val="60000"/>
              <a:buFontTx/>
              <a:buNone/>
              <a:tabLst/>
              <a:defRPr/>
            </a:pPr>
            <a:r>
              <a:rPr kumimoji="0" lang="en-US" sz="2000" b="0" i="0" u="none" strike="noStrike" kern="0" cap="none" spc="0" normalizeH="0" baseline="0" noProof="0" dirty="0" smtClean="0">
                <a:ln>
                  <a:noFill/>
                </a:ln>
                <a:solidFill>
                  <a:srgbClr val="3333FF"/>
                </a:solidFill>
                <a:effectLst/>
                <a:uLnTx/>
                <a:uFillTx/>
                <a:latin typeface="+mn-lt"/>
                <a:ea typeface="+mn-ea"/>
                <a:cs typeface="+mn-cs"/>
              </a:rPr>
              <a:t>1) Initially, </a:t>
            </a:r>
            <a:r>
              <a:rPr kumimoji="0" lang="en-US" sz="2000" b="0" i="0" u="none" strike="noStrike" kern="0" cap="none" spc="0" normalizeH="0" baseline="0" noProof="0" dirty="0" err="1" smtClean="0">
                <a:ln>
                  <a:noFill/>
                </a:ln>
                <a:solidFill>
                  <a:srgbClr val="3333FF"/>
                </a:solidFill>
                <a:effectLst/>
                <a:uLnTx/>
                <a:uFillTx/>
                <a:latin typeface="+mn-lt"/>
                <a:ea typeface="+mn-ea"/>
                <a:cs typeface="+mn-cs"/>
              </a:rPr>
              <a:t>neutralinos</a:t>
            </a:r>
            <a:r>
              <a:rPr kumimoji="0" lang="en-US" sz="2000" b="0" i="0" u="none" strike="noStrike" kern="0" cap="none" spc="0" normalizeH="0" baseline="0" noProof="0" dirty="0" smtClean="0">
                <a:ln>
                  <a:noFill/>
                </a:ln>
                <a:solidFill>
                  <a:srgbClr val="3333FF"/>
                </a:solidFill>
                <a:effectLst/>
                <a:uLnTx/>
                <a:uFillTx/>
                <a:latin typeface="+mn-lt"/>
                <a:ea typeface="+mn-ea"/>
                <a:cs typeface="+mn-cs"/>
              </a:rPr>
              <a:t> </a:t>
            </a:r>
            <a:r>
              <a:rPr kumimoji="0" lang="en-US" sz="2000" b="0" i="0" u="none" strike="noStrike" kern="0" cap="none" spc="0" normalizeH="0" baseline="0" noProof="0" dirty="0" smtClean="0">
                <a:ln>
                  <a:noFill/>
                </a:ln>
                <a:solidFill>
                  <a:srgbClr val="3333FF"/>
                </a:solidFill>
                <a:effectLst/>
                <a:uLnTx/>
                <a:uFillTx/>
                <a:latin typeface="Symbol" pitchFamily="18" charset="2"/>
                <a:ea typeface="+mn-ea"/>
                <a:cs typeface="+mn-cs"/>
              </a:rPr>
              <a:t>c </a:t>
            </a:r>
            <a:r>
              <a:rPr kumimoji="0" lang="en-US" sz="2000" b="0" i="0" u="none" strike="noStrike" kern="0" cap="none" spc="0" normalizeH="0" baseline="0" noProof="0" dirty="0" smtClean="0">
                <a:ln>
                  <a:noFill/>
                </a:ln>
                <a:solidFill>
                  <a:srgbClr val="3333FF"/>
                </a:solidFill>
                <a:effectLst/>
                <a:uLnTx/>
                <a:uFillTx/>
                <a:latin typeface="+mn-lt"/>
                <a:ea typeface="+mn-ea"/>
                <a:cs typeface="+mn-cs"/>
              </a:rPr>
              <a:t>are  in thermal equilibrium: </a:t>
            </a:r>
          </a:p>
          <a:p>
            <a:pPr marL="1143000" marR="0" lvl="2" indent="-228600" algn="l" defTabSz="914400" rtl="0" eaLnBrk="1" fontAlgn="base" latinLnBrk="0" hangingPunct="1">
              <a:lnSpc>
                <a:spcPct val="100000"/>
              </a:lnSpc>
              <a:spcBef>
                <a:spcPct val="20000"/>
              </a:spcBef>
              <a:spcAft>
                <a:spcPct val="0"/>
              </a:spcAft>
              <a:buClr>
                <a:schemeClr val="folHlink"/>
              </a:buClr>
              <a:buSzPct val="50000"/>
              <a:buFontTx/>
              <a:buNone/>
              <a:tabLst/>
              <a:defRPr/>
            </a:pPr>
            <a:r>
              <a:rPr kumimoji="0" lang="en-US" sz="2000" b="0" i="0" u="none" strike="noStrike" kern="0" cap="none" spc="0" normalizeH="0" baseline="0" noProof="0" dirty="0" smtClean="0">
                <a:ln>
                  <a:noFill/>
                </a:ln>
                <a:solidFill>
                  <a:srgbClr val="3333FF"/>
                </a:solidFill>
                <a:effectLst/>
                <a:uLnTx/>
                <a:uFillTx/>
                <a:latin typeface="Symbol" pitchFamily="18" charset="2"/>
                <a:ea typeface="+mn-ea"/>
              </a:rPr>
              <a:t>cc</a:t>
            </a:r>
            <a:r>
              <a:rPr kumimoji="0" lang="en-US" sz="2000" b="0" i="0" u="none" strike="noStrike" kern="0" cap="none" spc="0" normalizeH="0" baseline="0" noProof="0" dirty="0" smtClean="0">
                <a:ln>
                  <a:noFill/>
                </a:ln>
                <a:solidFill>
                  <a:srgbClr val="3333FF"/>
                </a:solidFill>
                <a:effectLst/>
                <a:uLnTx/>
                <a:uFillTx/>
                <a:latin typeface="+mn-lt"/>
                <a:ea typeface="+mn-ea"/>
              </a:rPr>
              <a:t> </a:t>
            </a:r>
            <a:r>
              <a:rPr kumimoji="0" lang="en-US" sz="2000" b="0" i="0" u="none" strike="noStrike" kern="0" cap="none" spc="0" normalizeH="0" baseline="0" noProof="0" dirty="0" smtClean="0">
                <a:ln>
                  <a:noFill/>
                </a:ln>
                <a:solidFill>
                  <a:srgbClr val="3333FF"/>
                </a:solidFill>
                <a:effectLst/>
                <a:uLnTx/>
                <a:uFillTx/>
                <a:latin typeface="+mn-lt"/>
                <a:ea typeface="+mn-ea"/>
                <a:sym typeface="Wingdings" pitchFamily="2" charset="2"/>
              </a:rPr>
              <a:t> </a:t>
            </a:r>
            <a:r>
              <a:rPr kumimoji="0" lang="en-US" sz="2000" b="0" i="0" u="none" strike="noStrike" kern="0" cap="none" spc="0" normalizeH="0" baseline="0" noProof="0" dirty="0" smtClean="0">
                <a:ln>
                  <a:noFill/>
                </a:ln>
                <a:solidFill>
                  <a:srgbClr val="3333FF"/>
                </a:solidFill>
                <a:effectLst/>
                <a:uLnTx/>
                <a:uFillTx/>
                <a:latin typeface="+mn-lt"/>
                <a:ea typeface="+mn-ea"/>
                <a:cs typeface="Arial" charset="0"/>
                <a:sym typeface="Wingdings" pitchFamily="2" charset="2"/>
              </a:rPr>
              <a:t>↔</a:t>
            </a:r>
            <a:r>
              <a:rPr kumimoji="0" lang="en-US" sz="2000" b="0" i="1" u="none" strike="noStrike" kern="0" cap="none" spc="0" normalizeH="0" baseline="0" noProof="0" dirty="0" smtClean="0">
                <a:ln>
                  <a:noFill/>
                </a:ln>
                <a:solidFill>
                  <a:srgbClr val="3333FF"/>
                </a:solidFill>
                <a:effectLst/>
                <a:uLnTx/>
                <a:uFillTx/>
                <a:latin typeface="+mn-lt"/>
                <a:ea typeface="+mn-ea"/>
                <a:cs typeface="Arial" charset="0"/>
                <a:sym typeface="Symbol" pitchFamily="18" charset="2"/>
              </a:rPr>
              <a:t> </a:t>
            </a:r>
            <a:r>
              <a:rPr kumimoji="0" lang="en-US" sz="2000" b="0" i="1" u="none" strike="noStrike" kern="0" cap="none" spc="0" normalizeH="0" baseline="0" noProof="0" dirty="0" smtClean="0">
                <a:ln>
                  <a:noFill/>
                </a:ln>
                <a:solidFill>
                  <a:srgbClr val="3333FF"/>
                </a:solidFill>
                <a:effectLst/>
                <a:uLnTx/>
                <a:uFillTx/>
                <a:latin typeface="+mn-lt"/>
                <a:ea typeface="+mn-ea"/>
                <a:sym typeface="Wingdings" pitchFamily="2" charset="2"/>
              </a:rPr>
              <a:t>f </a:t>
            </a:r>
            <a:r>
              <a:rPr kumimoji="0" lang="en-US" sz="2000" b="0" i="1" u="none" strike="noStrike" kern="0" cap="none" spc="0" normalizeH="0" baseline="0" noProof="0" dirty="0" err="1" smtClean="0">
                <a:ln>
                  <a:noFill/>
                </a:ln>
                <a:solidFill>
                  <a:srgbClr val="3333FF"/>
                </a:solidFill>
                <a:effectLst/>
                <a:uLnTx/>
                <a:uFillTx/>
                <a:latin typeface="+mn-lt"/>
                <a:ea typeface="+mn-ea"/>
                <a:sym typeface="Wingdings" pitchFamily="2" charset="2"/>
              </a:rPr>
              <a:t>f</a:t>
            </a:r>
            <a:endParaRPr kumimoji="0" lang="en-US" sz="2000" b="0" i="1" u="none" strike="noStrike" kern="0" cap="none" spc="0" normalizeH="0" baseline="0" noProof="0" dirty="0" smtClean="0">
              <a:ln>
                <a:noFill/>
              </a:ln>
              <a:solidFill>
                <a:srgbClr val="3333FF"/>
              </a:solidFill>
              <a:effectLst/>
              <a:uLnTx/>
              <a:uFillTx/>
              <a:latin typeface="+mn-lt"/>
              <a:ea typeface="+mn-ea"/>
              <a:sym typeface="Wingdings" pitchFamily="2" charset="2"/>
            </a:endParaRPr>
          </a:p>
          <a:p>
            <a:pPr marL="342900" marR="0" lvl="0" indent="-342900" algn="l" defTabSz="914400" rtl="0" eaLnBrk="1" fontAlgn="base" latinLnBrk="0" hangingPunct="1">
              <a:lnSpc>
                <a:spcPct val="100000"/>
              </a:lnSpc>
              <a:spcBef>
                <a:spcPct val="20000"/>
              </a:spcBef>
              <a:spcAft>
                <a:spcPct val="0"/>
              </a:spcAft>
              <a:buClr>
                <a:schemeClr val="folHlink"/>
              </a:buClr>
              <a:buSzPct val="60000"/>
              <a:buFontTx/>
              <a:buNone/>
              <a:tabLst/>
              <a:defRPr/>
            </a:pPr>
            <a:r>
              <a:rPr kumimoji="0" lang="en-US" sz="2000" b="0" i="0" u="none" strike="noStrike" kern="0" cap="none" spc="0" normalizeH="0" baseline="0" noProof="0" dirty="0" smtClean="0">
                <a:ln>
                  <a:noFill/>
                </a:ln>
                <a:solidFill>
                  <a:srgbClr val="00BE00"/>
                </a:solidFill>
                <a:effectLst/>
                <a:uLnTx/>
                <a:uFillTx/>
                <a:latin typeface="+mn-lt"/>
                <a:ea typeface="+mn-ea"/>
                <a:cs typeface="+mn-cs"/>
              </a:rPr>
              <a:t>2) Universe cools:</a:t>
            </a:r>
          </a:p>
          <a:p>
            <a:pPr marL="342900" marR="0" lvl="0" indent="-342900" algn="ctr" defTabSz="914400" rtl="0" eaLnBrk="1" fontAlgn="base" latinLnBrk="0" hangingPunct="1">
              <a:lnSpc>
                <a:spcPct val="100000"/>
              </a:lnSpc>
              <a:spcBef>
                <a:spcPct val="20000"/>
              </a:spcBef>
              <a:spcAft>
                <a:spcPct val="0"/>
              </a:spcAft>
              <a:buClr>
                <a:schemeClr val="folHlink"/>
              </a:buClr>
              <a:buSzPct val="60000"/>
              <a:buFontTx/>
              <a:buNone/>
              <a:tabLst/>
              <a:defRPr/>
            </a:pPr>
            <a:r>
              <a:rPr kumimoji="0" lang="en-US" sz="2000" b="0" i="1" u="none" strike="noStrike" kern="0" cap="none" spc="0" normalizeH="0" baseline="0" noProof="0" dirty="0" smtClean="0">
                <a:ln>
                  <a:noFill/>
                </a:ln>
                <a:solidFill>
                  <a:srgbClr val="00BE00"/>
                </a:solidFill>
                <a:effectLst/>
                <a:uLnTx/>
                <a:uFillTx/>
                <a:latin typeface="+mn-lt"/>
                <a:ea typeface="+mn-ea"/>
                <a:cs typeface="+mn-cs"/>
              </a:rPr>
              <a:t>N = N</a:t>
            </a:r>
            <a:r>
              <a:rPr kumimoji="0" lang="en-US" sz="2000" b="0" i="1" u="none" strike="noStrike" kern="0" cap="none" spc="0" normalizeH="0" baseline="-25000" noProof="0" dirty="0" smtClean="0">
                <a:ln>
                  <a:noFill/>
                </a:ln>
                <a:solidFill>
                  <a:srgbClr val="00BE00"/>
                </a:solidFill>
                <a:effectLst/>
                <a:uLnTx/>
                <a:uFillTx/>
                <a:latin typeface="+mn-lt"/>
                <a:ea typeface="+mn-ea"/>
                <a:cs typeface="+mn-cs"/>
              </a:rPr>
              <a:t>EQ</a:t>
            </a:r>
            <a:r>
              <a:rPr kumimoji="0" lang="en-US" sz="2000" b="0" i="0" u="none" strike="noStrike" kern="0" cap="none" spc="0" normalizeH="0" baseline="0" noProof="0" dirty="0" smtClean="0">
                <a:ln>
                  <a:noFill/>
                </a:ln>
                <a:solidFill>
                  <a:srgbClr val="00BE00"/>
                </a:solidFill>
                <a:effectLst/>
                <a:uLnTx/>
                <a:uFillTx/>
                <a:latin typeface="+mn-lt"/>
                <a:ea typeface="+mn-ea"/>
                <a:cs typeface="+mn-cs"/>
              </a:rPr>
              <a:t> ~ </a:t>
            </a:r>
            <a:r>
              <a:rPr kumimoji="0" lang="en-US" sz="2000" b="0" i="1" u="none" strike="noStrike" kern="0" cap="none" spc="0" normalizeH="0" baseline="0" noProof="0" dirty="0" smtClean="0">
                <a:ln>
                  <a:noFill/>
                </a:ln>
                <a:solidFill>
                  <a:srgbClr val="00BE00"/>
                </a:solidFill>
                <a:effectLst/>
                <a:uLnTx/>
                <a:uFillTx/>
                <a:latin typeface="+mn-lt"/>
                <a:ea typeface="+mn-ea"/>
                <a:cs typeface="+mn-cs"/>
              </a:rPr>
              <a:t>e </a:t>
            </a:r>
            <a:r>
              <a:rPr kumimoji="0" lang="en-US" sz="2000" b="0" i="0" u="none" strike="noStrike" kern="0" cap="none" spc="0" normalizeH="0" baseline="30000" noProof="0" dirty="0" smtClean="0">
                <a:ln>
                  <a:noFill/>
                </a:ln>
                <a:solidFill>
                  <a:srgbClr val="00BE00"/>
                </a:solidFill>
                <a:effectLst/>
                <a:uLnTx/>
                <a:uFillTx/>
                <a:latin typeface="Symbol" pitchFamily="18" charset="2"/>
                <a:ea typeface="+mn-ea"/>
                <a:cs typeface="+mn-cs"/>
              </a:rPr>
              <a:t>-</a:t>
            </a:r>
            <a:r>
              <a:rPr kumimoji="0" lang="en-US" sz="2000" b="0" i="1" u="none" strike="noStrike" kern="0" cap="none" spc="0" normalizeH="0" baseline="30000" noProof="0" dirty="0" smtClean="0">
                <a:ln>
                  <a:noFill/>
                </a:ln>
                <a:solidFill>
                  <a:srgbClr val="00BE00"/>
                </a:solidFill>
                <a:effectLst/>
                <a:uLnTx/>
                <a:uFillTx/>
                <a:latin typeface="+mn-lt"/>
                <a:ea typeface="+mn-ea"/>
                <a:cs typeface="+mn-cs"/>
              </a:rPr>
              <a:t>m</a:t>
            </a:r>
            <a:r>
              <a:rPr kumimoji="0" lang="en-US" sz="2000" b="0" i="0" u="none" strike="noStrike" kern="0" cap="none" spc="0" normalizeH="0" baseline="30000" noProof="0" dirty="0" smtClean="0">
                <a:ln>
                  <a:noFill/>
                </a:ln>
                <a:solidFill>
                  <a:srgbClr val="00BE00"/>
                </a:solidFill>
                <a:effectLst/>
                <a:uLnTx/>
                <a:uFillTx/>
                <a:latin typeface="+mn-lt"/>
                <a:ea typeface="+mn-ea"/>
                <a:cs typeface="+mn-cs"/>
              </a:rPr>
              <a:t>/</a:t>
            </a:r>
            <a:r>
              <a:rPr kumimoji="0" lang="en-US" sz="2000" b="0" i="1" u="none" strike="noStrike" kern="0" cap="none" spc="0" normalizeH="0" baseline="30000" noProof="0" dirty="0" smtClean="0">
                <a:ln>
                  <a:noFill/>
                </a:ln>
                <a:solidFill>
                  <a:srgbClr val="00BE00"/>
                </a:solidFill>
                <a:effectLst/>
                <a:uLnTx/>
                <a:uFillTx/>
                <a:latin typeface="+mn-lt"/>
                <a:ea typeface="+mn-ea"/>
                <a:cs typeface="+mn-cs"/>
              </a:rPr>
              <a:t>T</a:t>
            </a:r>
          </a:p>
          <a:p>
            <a:pPr marL="342900" marR="0" lvl="0" indent="-342900" algn="l" defTabSz="914400" rtl="0" eaLnBrk="1" fontAlgn="base" latinLnBrk="0" hangingPunct="1">
              <a:lnSpc>
                <a:spcPct val="100000"/>
              </a:lnSpc>
              <a:spcBef>
                <a:spcPct val="20000"/>
              </a:spcBef>
              <a:spcAft>
                <a:spcPct val="0"/>
              </a:spcAft>
              <a:buClr>
                <a:schemeClr val="folHlink"/>
              </a:buClr>
              <a:buSzPct val="60000"/>
              <a:buFontTx/>
              <a:buNone/>
              <a:tabLst/>
              <a:defRPr/>
            </a:pPr>
            <a:r>
              <a:rPr kumimoji="0" lang="en-US" sz="2000" b="0" i="0" u="none" strike="noStrike" kern="0" cap="none" spc="0" normalizeH="0" baseline="0" noProof="0" dirty="0" smtClean="0">
                <a:ln>
                  <a:noFill/>
                </a:ln>
                <a:solidFill>
                  <a:srgbClr val="FF0000"/>
                </a:solidFill>
                <a:effectLst/>
                <a:uLnTx/>
                <a:uFillTx/>
                <a:latin typeface="+mn-lt"/>
                <a:ea typeface="+mn-ea"/>
                <a:cs typeface="+mn-cs"/>
              </a:rPr>
              <a:t>3) </a:t>
            </a:r>
            <a:r>
              <a:rPr kumimoji="0" lang="en-US" sz="2000" b="0" i="0" u="none" strike="noStrike" kern="0" cap="none" spc="0" normalizeH="0" baseline="0" noProof="0" dirty="0" err="1" smtClean="0">
                <a:ln>
                  <a:noFill/>
                </a:ln>
                <a:solidFill>
                  <a:srgbClr val="FF0000"/>
                </a:solidFill>
                <a:effectLst/>
                <a:uLnTx/>
                <a:uFillTx/>
                <a:latin typeface="Symbol" pitchFamily="18" charset="2"/>
                <a:ea typeface="+mn-ea"/>
                <a:cs typeface="+mn-cs"/>
              </a:rPr>
              <a:t>c</a:t>
            </a:r>
            <a:r>
              <a:rPr kumimoji="0" lang="en-US" sz="2000" b="0" i="0" u="none" strike="noStrike" kern="0" cap="none" spc="0" normalizeH="0" baseline="0" noProof="0" dirty="0" err="1" smtClean="0">
                <a:ln>
                  <a:noFill/>
                </a:ln>
                <a:solidFill>
                  <a:srgbClr val="FF0000"/>
                </a:solidFill>
                <a:effectLst/>
                <a:uLnTx/>
                <a:uFillTx/>
                <a:latin typeface="+mn-lt"/>
                <a:ea typeface="+mn-ea"/>
                <a:cs typeface="+mn-cs"/>
              </a:rPr>
              <a:t>s</a:t>
            </a:r>
            <a:r>
              <a:rPr kumimoji="0" lang="en-US" sz="2000" b="0" i="0" u="none" strike="noStrike" kern="0" cap="none" spc="0" normalizeH="0" baseline="0" noProof="0" dirty="0" smtClean="0">
                <a:ln>
                  <a:noFill/>
                </a:ln>
                <a:solidFill>
                  <a:srgbClr val="FF0000"/>
                </a:solidFill>
                <a:effectLst/>
                <a:uLnTx/>
                <a:uFillTx/>
                <a:latin typeface="+mn-lt"/>
                <a:ea typeface="+mn-ea"/>
                <a:cs typeface="+mn-cs"/>
              </a:rPr>
              <a:t> “freeze out”:</a:t>
            </a:r>
          </a:p>
          <a:p>
            <a:pPr marL="342900" marR="0" lvl="0" indent="-342900" algn="ctr" defTabSz="914400" rtl="0" eaLnBrk="1" fontAlgn="base" latinLnBrk="0" hangingPunct="1">
              <a:lnSpc>
                <a:spcPct val="100000"/>
              </a:lnSpc>
              <a:spcBef>
                <a:spcPct val="20000"/>
              </a:spcBef>
              <a:spcAft>
                <a:spcPct val="0"/>
              </a:spcAft>
              <a:buClr>
                <a:schemeClr val="folHlink"/>
              </a:buClr>
              <a:buSzPct val="60000"/>
              <a:buFontTx/>
              <a:buNone/>
              <a:tabLst/>
              <a:defRPr/>
            </a:pPr>
            <a:r>
              <a:rPr kumimoji="0" lang="en-US" sz="2000" b="0" i="1" u="none" strike="noStrike" kern="0" cap="none" spc="0" normalizeH="0" baseline="0" noProof="0" dirty="0" smtClean="0">
                <a:ln>
                  <a:noFill/>
                </a:ln>
                <a:solidFill>
                  <a:srgbClr val="FF0000"/>
                </a:solidFill>
                <a:effectLst/>
                <a:uLnTx/>
                <a:uFillTx/>
                <a:latin typeface="+mn-lt"/>
                <a:ea typeface="+mn-ea"/>
                <a:cs typeface="+mn-cs"/>
              </a:rPr>
              <a:t>N</a:t>
            </a:r>
            <a:r>
              <a:rPr kumimoji="0" lang="en-US" sz="2000" b="0" i="0" u="none" strike="noStrike" kern="0" cap="none" spc="0" normalizeH="0" baseline="0" noProof="0" dirty="0" smtClean="0">
                <a:ln>
                  <a:noFill/>
                </a:ln>
                <a:solidFill>
                  <a:srgbClr val="FF0000"/>
                </a:solidFill>
                <a:effectLst/>
                <a:uLnTx/>
                <a:uFillTx/>
                <a:latin typeface="+mn-lt"/>
                <a:ea typeface="+mn-ea"/>
                <a:cs typeface="+mn-cs"/>
              </a:rPr>
              <a:t> ~ constant</a:t>
            </a:r>
          </a:p>
          <a:p>
            <a:pPr marL="342900" marR="0" lvl="0" indent="-342900" algn="l" defTabSz="914400" rtl="0" eaLnBrk="1" fontAlgn="base" latinLnBrk="0" hangingPunct="1">
              <a:lnSpc>
                <a:spcPct val="100000"/>
              </a:lnSpc>
              <a:spcBef>
                <a:spcPct val="20000"/>
              </a:spcBef>
              <a:spcAft>
                <a:spcPct val="0"/>
              </a:spcAft>
              <a:buClr>
                <a:schemeClr val="folHlink"/>
              </a:buClr>
              <a:buSzPct val="60000"/>
              <a:buFontTx/>
              <a:buNone/>
              <a:tabLst/>
              <a:defRPr/>
            </a:pPr>
            <a:endParaRPr kumimoji="0" lang="en-US" sz="1100" b="0" i="0" u="none" strike="noStrike" kern="0" cap="none" spc="0" normalizeH="0" baseline="0" noProof="0" dirty="0" smtClean="0">
              <a:ln>
                <a:noFill/>
              </a:ln>
              <a:solidFill>
                <a:srgbClr val="3333FF"/>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folHlink"/>
              </a:buClr>
              <a:buSzPct val="60000"/>
              <a:buFontTx/>
              <a:buNone/>
              <a:tabLst/>
              <a:defRPr/>
            </a:pPr>
            <a:r>
              <a:rPr kumimoji="0" lang="en-US" sz="2000" b="0" i="0" u="none" strike="noStrike" kern="0" cap="none" spc="0" normalizeH="0" baseline="0" noProof="0" dirty="0" smtClean="0">
                <a:ln>
                  <a:noFill/>
                </a:ln>
                <a:solidFill>
                  <a:srgbClr val="3333FF"/>
                </a:solidFill>
                <a:effectLst/>
                <a:uLnTx/>
                <a:uFillTx/>
                <a:latin typeface="+mn-lt"/>
                <a:ea typeface="+mn-ea"/>
                <a:cs typeface="+mn-cs"/>
              </a:rPr>
              <a:t>Freeze out determined by annihilation cross section: for </a:t>
            </a:r>
            <a:r>
              <a:rPr kumimoji="0" lang="en-US" sz="2000" b="0" i="0" u="none" strike="noStrike" kern="0" cap="none" spc="0" normalizeH="0" baseline="0" noProof="0" dirty="0" err="1" smtClean="0">
                <a:ln>
                  <a:noFill/>
                </a:ln>
                <a:solidFill>
                  <a:srgbClr val="3333FF"/>
                </a:solidFill>
                <a:effectLst/>
                <a:uLnTx/>
                <a:uFillTx/>
                <a:latin typeface="+mn-lt"/>
                <a:ea typeface="+mn-ea"/>
                <a:cs typeface="+mn-cs"/>
              </a:rPr>
              <a:t>neutralinos</a:t>
            </a:r>
            <a:r>
              <a:rPr kumimoji="0" lang="en-US" sz="2000" b="0" i="0" u="none" strike="noStrike" kern="0" cap="none" spc="0" normalizeH="0" baseline="0" noProof="0" dirty="0" smtClean="0">
                <a:ln>
                  <a:noFill/>
                </a:ln>
                <a:solidFill>
                  <a:srgbClr val="3333FF"/>
                </a:solidFill>
                <a:effectLst/>
                <a:uLnTx/>
                <a:uFillTx/>
                <a:latin typeface="+mn-lt"/>
                <a:ea typeface="+mn-ea"/>
                <a:cs typeface="+mn-cs"/>
              </a:rPr>
              <a:t>, </a:t>
            </a:r>
            <a:r>
              <a:rPr kumimoji="0" lang="en-US" sz="2000" b="0" i="0" u="none" strike="noStrike" kern="0" cap="none" spc="0" normalizeH="0" baseline="0" noProof="0" dirty="0" smtClean="0">
                <a:ln>
                  <a:noFill/>
                </a:ln>
                <a:solidFill>
                  <a:srgbClr val="3333FF"/>
                </a:solidFill>
                <a:effectLst/>
                <a:uLnTx/>
                <a:uFillTx/>
                <a:latin typeface="Symbol" pitchFamily="18" charset="2"/>
                <a:ea typeface="+mn-ea"/>
                <a:cs typeface="+mn-cs"/>
              </a:rPr>
              <a:t>W</a:t>
            </a:r>
            <a:r>
              <a:rPr kumimoji="0" lang="en-US" sz="2000" b="0" i="0" u="none" strike="noStrike" kern="0" cap="none" spc="0" normalizeH="0" baseline="-25000" noProof="0" dirty="0" smtClean="0">
                <a:ln>
                  <a:noFill/>
                </a:ln>
                <a:solidFill>
                  <a:srgbClr val="3333FF"/>
                </a:solidFill>
                <a:effectLst/>
                <a:uLnTx/>
                <a:uFillTx/>
                <a:latin typeface="+mn-lt"/>
                <a:ea typeface="+mn-ea"/>
                <a:cs typeface="+mn-cs"/>
              </a:rPr>
              <a:t>DM </a:t>
            </a:r>
            <a:r>
              <a:rPr kumimoji="0" lang="en-US" sz="2000" b="0" i="0" u="none" strike="noStrike" kern="0" cap="none" spc="0" normalizeH="0" baseline="0" noProof="0" dirty="0" smtClean="0">
                <a:ln>
                  <a:noFill/>
                </a:ln>
                <a:solidFill>
                  <a:srgbClr val="3333FF"/>
                </a:solidFill>
                <a:effectLst/>
                <a:uLnTx/>
                <a:uFillTx/>
                <a:latin typeface="+mn-lt"/>
                <a:ea typeface="+mn-ea"/>
                <a:cs typeface="+mn-cs"/>
              </a:rPr>
              <a:t>~ 0.1; natural – no new scales!</a:t>
            </a:r>
            <a:endParaRPr kumimoji="0" lang="en-US" sz="2000" b="0" i="0" u="none" strike="noStrike" kern="0" cap="none" spc="0" normalizeH="0" baseline="0" noProof="0" dirty="0">
              <a:ln>
                <a:noFill/>
              </a:ln>
              <a:solidFill>
                <a:srgbClr val="3333FF"/>
              </a:solidFill>
              <a:effectLst/>
              <a:uLnTx/>
              <a:uFillTx/>
              <a:latin typeface="+mn-lt"/>
              <a:ea typeface="+mn-ea"/>
              <a:cs typeface="+mn-cs"/>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down)">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wipe(down)">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wipe(down)">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wipe(down)">
                                      <p:cBhvr>
                                        <p:cTn id="25" dur="500"/>
                                        <p:tgtEl>
                                          <p:spTgt spid="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Effect transition="in" filter="wipe(down)">
                                      <p:cBhvr>
                                        <p:cTn id="30" dur="500"/>
                                        <p:tgtEl>
                                          <p:spTgt spid="6">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wipe(down)">
                                      <p:cBhvr>
                                        <p:cTn id="35" dur="500"/>
                                        <p:tgtEl>
                                          <p:spTgt spid="6">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6">
                                            <p:txEl>
                                              <p:pRg st="7" end="7"/>
                                            </p:txEl>
                                          </p:spTgt>
                                        </p:tgtEl>
                                        <p:attrNameLst>
                                          <p:attrName>style.visibility</p:attrName>
                                        </p:attrNameLst>
                                      </p:cBhvr>
                                      <p:to>
                                        <p:strVal val="visible"/>
                                      </p:to>
                                    </p:set>
                                    <p:animEffect transition="in" filter="wipe(down)">
                                      <p:cBhvr>
                                        <p:cTn id="40"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CA" sz="2400" dirty="0" smtClean="0">
                <a:solidFill>
                  <a:srgbClr val="000000"/>
                </a:solidFill>
                <a:latin typeface="Arial Unicode MS"/>
                <a:cs typeface="Arial Unicode MS"/>
              </a:rPr>
              <a:t>Lee-Weinberg equation, the </a:t>
            </a:r>
            <a:r>
              <a:rPr lang="en-CA" sz="2400" dirty="0" err="1" smtClean="0">
                <a:solidFill>
                  <a:srgbClr val="000000"/>
                </a:solidFill>
                <a:latin typeface="Arial Unicode MS"/>
                <a:cs typeface="Arial Unicode MS"/>
              </a:rPr>
              <a:t>termal</a:t>
            </a:r>
            <a:r>
              <a:rPr lang="en-CA" sz="2400" dirty="0" smtClean="0">
                <a:solidFill>
                  <a:srgbClr val="000000"/>
                </a:solidFill>
                <a:latin typeface="Arial Unicode MS"/>
                <a:cs typeface="Arial Unicode MS"/>
              </a:rPr>
              <a:t> production, is the most traditional mechanism but that</a:t>
            </a:r>
            <a:r>
              <a:rPr lang="en-CA" sz="2400" dirty="0" smtClean="0">
                <a:solidFill>
                  <a:srgbClr val="000000"/>
                </a:solidFill>
                <a:latin typeface="Times New Roman"/>
              </a:rPr>
              <a:t/>
            </a:r>
            <a:br>
              <a:rPr lang="en-CA" sz="2400" dirty="0" smtClean="0">
                <a:solidFill>
                  <a:srgbClr val="000000"/>
                </a:solidFill>
                <a:latin typeface="Times New Roman"/>
              </a:rPr>
            </a:br>
            <a:r>
              <a:rPr lang="en-CA" sz="2400" dirty="0" smtClean="0">
                <a:solidFill>
                  <a:srgbClr val="000000"/>
                </a:solidFill>
                <a:latin typeface="Arial Unicode MS"/>
                <a:cs typeface="Arial Unicode MS"/>
              </a:rPr>
              <a:t>many other mechanisms have been considered in the literature such as non thermal </a:t>
            </a:r>
            <a:r>
              <a:rPr lang="en-CA" sz="2400" dirty="0" err="1" smtClean="0">
                <a:solidFill>
                  <a:srgbClr val="000000"/>
                </a:solidFill>
                <a:latin typeface="Arial Unicode MS"/>
                <a:cs typeface="Arial Unicode MS"/>
              </a:rPr>
              <a:t>produc</a:t>
            </a:r>
            <a:r>
              <a:rPr lang="en-CA" sz="2400" dirty="0" smtClean="0">
                <a:solidFill>
                  <a:srgbClr val="000000"/>
                </a:solidFill>
                <a:latin typeface="Arial Unicode MS"/>
                <a:cs typeface="Arial Unicode MS"/>
              </a:rPr>
              <a:t>-</a:t>
            </a:r>
            <a:r>
              <a:rPr lang="en-CA" sz="2400" dirty="0" smtClean="0">
                <a:solidFill>
                  <a:srgbClr val="000000"/>
                </a:solidFill>
                <a:latin typeface="Times New Roman"/>
              </a:rPr>
              <a:t/>
            </a:r>
            <a:br>
              <a:rPr lang="en-CA" sz="2400" dirty="0" smtClean="0">
                <a:solidFill>
                  <a:srgbClr val="000000"/>
                </a:solidFill>
                <a:latin typeface="Times New Roman"/>
              </a:rPr>
            </a:br>
            <a:r>
              <a:rPr lang="en-CA" sz="2400" dirty="0" err="1" smtClean="0">
                <a:solidFill>
                  <a:srgbClr val="000000"/>
                </a:solidFill>
                <a:latin typeface="Arial Unicode MS"/>
                <a:cs typeface="Arial Unicode MS"/>
              </a:rPr>
              <a:t>tion</a:t>
            </a:r>
            <a:r>
              <a:rPr lang="en-CA" sz="2400" dirty="0" smtClean="0">
                <a:solidFill>
                  <a:srgbClr val="000000"/>
                </a:solidFill>
                <a:latin typeface="Arial Unicode MS"/>
                <a:cs typeface="Arial Unicode MS"/>
              </a:rPr>
              <a:t> of very massive particles(so called WIMPZILLAS) at preheating or even right-handed</a:t>
            </a:r>
            <a:r>
              <a:rPr lang="en-CA" sz="2400" dirty="0" smtClean="0">
                <a:solidFill>
                  <a:srgbClr val="000000"/>
                </a:solidFill>
                <a:latin typeface="Times New Roman"/>
              </a:rPr>
              <a:t/>
            </a:r>
            <a:br>
              <a:rPr lang="en-CA" sz="2400" dirty="0" smtClean="0">
                <a:solidFill>
                  <a:srgbClr val="000000"/>
                </a:solidFill>
                <a:latin typeface="Times New Roman"/>
              </a:rPr>
            </a:br>
            <a:r>
              <a:rPr lang="en-CA" sz="2400" dirty="0" smtClean="0">
                <a:solidFill>
                  <a:srgbClr val="000000"/>
                </a:solidFill>
                <a:latin typeface="Arial Unicode MS"/>
                <a:cs typeface="Arial Unicode MS"/>
              </a:rPr>
              <a:t>neutrino oscillations.</a:t>
            </a:r>
          </a:p>
          <a:p>
            <a:endParaRPr lang="en-GB" sz="2400" dirty="0"/>
          </a:p>
        </p:txBody>
      </p:sp>
    </p:spTree>
  </p:cSld>
  <p:clrMapOvr>
    <a:masterClrMapping/>
  </p:clrMapOvr>
  <p:transition>
    <p:random/>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1115616" y="0"/>
            <a:ext cx="8686800" cy="1143000"/>
          </a:xfrm>
        </p:spPr>
        <p:txBody>
          <a:bodyPr/>
          <a:lstStyle/>
          <a:p>
            <a:r>
              <a:rPr lang="en-US" dirty="0" smtClean="0">
                <a:solidFill>
                  <a:schemeClr val="tx1"/>
                </a:solidFill>
              </a:rPr>
              <a:t> </a:t>
            </a:r>
            <a:r>
              <a:rPr lang="en-US" dirty="0">
                <a:solidFill>
                  <a:schemeClr val="tx1"/>
                </a:solidFill>
              </a:rPr>
              <a:t>Detection Promising </a:t>
            </a:r>
          </a:p>
        </p:txBody>
      </p:sp>
      <p:sp>
        <p:nvSpPr>
          <p:cNvPr id="158723" name="Rectangle 3"/>
          <p:cNvSpPr>
            <a:spLocks noChangeArrowheads="1"/>
          </p:cNvSpPr>
          <p:nvPr/>
        </p:nvSpPr>
        <p:spPr bwMode="auto">
          <a:xfrm>
            <a:off x="3962400" y="2044700"/>
            <a:ext cx="4953000" cy="4403725"/>
          </a:xfrm>
          <a:prstGeom prst="rect">
            <a:avLst/>
          </a:prstGeom>
          <a:noFill/>
          <a:ln w="9525">
            <a:noFill/>
            <a:miter lim="800000"/>
            <a:headEnd/>
            <a:tailEnd/>
          </a:ln>
          <a:effectLst/>
        </p:spPr>
        <p:txBody>
          <a:bodyPr/>
          <a:lstStyle/>
          <a:p>
            <a:pPr marL="342900" indent="-342900" algn="l" eaLnBrk="1" hangingPunct="1">
              <a:spcBef>
                <a:spcPct val="20000"/>
              </a:spcBef>
              <a:buFontTx/>
              <a:buChar char="•"/>
            </a:pPr>
            <a:endParaRPr lang="en-US" sz="2400">
              <a:solidFill>
                <a:srgbClr val="00BE00"/>
              </a:solidFill>
              <a:cs typeface="Arial" charset="0"/>
            </a:endParaRPr>
          </a:p>
        </p:txBody>
      </p:sp>
      <p:grpSp>
        <p:nvGrpSpPr>
          <p:cNvPr id="2" name="Group 4"/>
          <p:cNvGrpSpPr>
            <a:grpSpLocks/>
          </p:cNvGrpSpPr>
          <p:nvPr/>
        </p:nvGrpSpPr>
        <p:grpSpPr bwMode="auto">
          <a:xfrm>
            <a:off x="565150" y="1490663"/>
            <a:ext cx="2676525" cy="2994025"/>
            <a:chOff x="356" y="755"/>
            <a:chExt cx="1686" cy="1886"/>
          </a:xfrm>
        </p:grpSpPr>
        <p:grpSp>
          <p:nvGrpSpPr>
            <p:cNvPr id="3" name="Group 5"/>
            <p:cNvGrpSpPr>
              <a:grpSpLocks/>
            </p:cNvGrpSpPr>
            <p:nvPr/>
          </p:nvGrpSpPr>
          <p:grpSpPr bwMode="auto">
            <a:xfrm>
              <a:off x="660" y="1044"/>
              <a:ext cx="1142" cy="1106"/>
              <a:chOff x="960" y="804"/>
              <a:chExt cx="1346" cy="1346"/>
            </a:xfrm>
          </p:grpSpPr>
          <p:sp>
            <p:nvSpPr>
              <p:cNvPr id="158726" name="Line 6"/>
              <p:cNvSpPr>
                <a:spLocks noChangeShapeType="1"/>
              </p:cNvSpPr>
              <p:nvPr/>
            </p:nvSpPr>
            <p:spPr bwMode="auto">
              <a:xfrm>
                <a:off x="1632" y="1284"/>
                <a:ext cx="0" cy="360"/>
              </a:xfrm>
              <a:prstGeom prst="line">
                <a:avLst/>
              </a:prstGeom>
              <a:noFill/>
              <a:ln w="38100">
                <a:solidFill>
                  <a:srgbClr val="3333FF"/>
                </a:solidFill>
                <a:round/>
                <a:headEnd/>
                <a:tailEnd/>
              </a:ln>
              <a:effectLst/>
            </p:spPr>
            <p:txBody>
              <a:bodyPr wrap="none" anchor="ctr"/>
              <a:lstStyle/>
              <a:p>
                <a:endParaRPr lang="en-GB"/>
              </a:p>
            </p:txBody>
          </p:sp>
          <p:sp>
            <p:nvSpPr>
              <p:cNvPr id="158727" name="Line 7"/>
              <p:cNvSpPr>
                <a:spLocks noChangeShapeType="1"/>
              </p:cNvSpPr>
              <p:nvPr/>
            </p:nvSpPr>
            <p:spPr bwMode="auto">
              <a:xfrm>
                <a:off x="960" y="804"/>
                <a:ext cx="672" cy="492"/>
              </a:xfrm>
              <a:prstGeom prst="line">
                <a:avLst/>
              </a:prstGeom>
              <a:noFill/>
              <a:ln w="38100">
                <a:solidFill>
                  <a:srgbClr val="3333FF"/>
                </a:solidFill>
                <a:round/>
                <a:headEnd/>
                <a:tailEnd/>
              </a:ln>
              <a:effectLst/>
            </p:spPr>
            <p:txBody>
              <a:bodyPr wrap="none" anchor="ctr"/>
              <a:lstStyle/>
              <a:p>
                <a:endParaRPr lang="en-GB"/>
              </a:p>
            </p:txBody>
          </p:sp>
          <p:sp>
            <p:nvSpPr>
              <p:cNvPr id="158728" name="Line 8"/>
              <p:cNvSpPr>
                <a:spLocks noChangeShapeType="1"/>
              </p:cNvSpPr>
              <p:nvPr/>
            </p:nvSpPr>
            <p:spPr bwMode="auto">
              <a:xfrm flipH="1">
                <a:off x="1633" y="805"/>
                <a:ext cx="672" cy="492"/>
              </a:xfrm>
              <a:prstGeom prst="line">
                <a:avLst/>
              </a:prstGeom>
              <a:noFill/>
              <a:ln w="38100">
                <a:solidFill>
                  <a:srgbClr val="3333FF"/>
                </a:solidFill>
                <a:round/>
                <a:headEnd/>
                <a:tailEnd/>
              </a:ln>
              <a:effectLst/>
            </p:spPr>
            <p:txBody>
              <a:bodyPr wrap="none" anchor="ctr"/>
              <a:lstStyle/>
              <a:p>
                <a:endParaRPr lang="en-GB"/>
              </a:p>
            </p:txBody>
          </p:sp>
          <p:sp>
            <p:nvSpPr>
              <p:cNvPr id="158729" name="Line 9"/>
              <p:cNvSpPr>
                <a:spLocks noChangeShapeType="1"/>
              </p:cNvSpPr>
              <p:nvPr/>
            </p:nvSpPr>
            <p:spPr bwMode="auto">
              <a:xfrm flipV="1">
                <a:off x="961" y="1657"/>
                <a:ext cx="672" cy="492"/>
              </a:xfrm>
              <a:prstGeom prst="line">
                <a:avLst/>
              </a:prstGeom>
              <a:noFill/>
              <a:ln w="38100">
                <a:solidFill>
                  <a:srgbClr val="3333FF"/>
                </a:solidFill>
                <a:round/>
                <a:headEnd/>
                <a:tailEnd/>
              </a:ln>
              <a:effectLst/>
            </p:spPr>
            <p:txBody>
              <a:bodyPr wrap="none" anchor="ctr"/>
              <a:lstStyle/>
              <a:p>
                <a:endParaRPr lang="en-GB"/>
              </a:p>
            </p:txBody>
          </p:sp>
          <p:sp>
            <p:nvSpPr>
              <p:cNvPr id="158730" name="Line 10"/>
              <p:cNvSpPr>
                <a:spLocks noChangeShapeType="1"/>
              </p:cNvSpPr>
              <p:nvPr/>
            </p:nvSpPr>
            <p:spPr bwMode="auto">
              <a:xfrm flipH="1" flipV="1">
                <a:off x="1634" y="1658"/>
                <a:ext cx="672" cy="492"/>
              </a:xfrm>
              <a:prstGeom prst="line">
                <a:avLst/>
              </a:prstGeom>
              <a:noFill/>
              <a:ln w="38100">
                <a:solidFill>
                  <a:srgbClr val="3333FF"/>
                </a:solidFill>
                <a:round/>
                <a:headEnd/>
                <a:tailEnd/>
              </a:ln>
              <a:effectLst/>
            </p:spPr>
            <p:txBody>
              <a:bodyPr wrap="none" anchor="ctr"/>
              <a:lstStyle/>
              <a:p>
                <a:endParaRPr lang="en-GB"/>
              </a:p>
            </p:txBody>
          </p:sp>
        </p:grpSp>
        <p:sp>
          <p:nvSpPr>
            <p:cNvPr id="158731" name="Text Box 11"/>
            <p:cNvSpPr txBox="1">
              <a:spLocks noChangeArrowheads="1"/>
            </p:cNvSpPr>
            <p:nvPr/>
          </p:nvSpPr>
          <p:spPr bwMode="auto">
            <a:xfrm>
              <a:off x="356" y="755"/>
              <a:ext cx="274" cy="404"/>
            </a:xfrm>
            <a:prstGeom prst="rect">
              <a:avLst/>
            </a:prstGeom>
            <a:noFill/>
            <a:ln w="9525">
              <a:noFill/>
              <a:miter lim="800000"/>
              <a:headEnd/>
              <a:tailEnd/>
            </a:ln>
            <a:effectLst/>
          </p:spPr>
          <p:txBody>
            <a:bodyPr wrap="none">
              <a:spAutoFit/>
            </a:bodyPr>
            <a:lstStyle/>
            <a:p>
              <a:r>
                <a:rPr lang="en-US" sz="3600">
                  <a:solidFill>
                    <a:srgbClr val="3333FF"/>
                  </a:solidFill>
                  <a:latin typeface="Symbol" pitchFamily="18" charset="2"/>
                </a:rPr>
                <a:t>c</a:t>
              </a:r>
            </a:p>
          </p:txBody>
        </p:sp>
        <p:sp>
          <p:nvSpPr>
            <p:cNvPr id="158732" name="Text Box 12"/>
            <p:cNvSpPr txBox="1">
              <a:spLocks noChangeArrowheads="1"/>
            </p:cNvSpPr>
            <p:nvPr/>
          </p:nvSpPr>
          <p:spPr bwMode="auto">
            <a:xfrm>
              <a:off x="356" y="1920"/>
              <a:ext cx="274" cy="404"/>
            </a:xfrm>
            <a:prstGeom prst="rect">
              <a:avLst/>
            </a:prstGeom>
            <a:noFill/>
            <a:ln w="9525">
              <a:noFill/>
              <a:miter lim="800000"/>
              <a:headEnd/>
              <a:tailEnd/>
            </a:ln>
            <a:effectLst/>
          </p:spPr>
          <p:txBody>
            <a:bodyPr wrap="none">
              <a:spAutoFit/>
            </a:bodyPr>
            <a:lstStyle/>
            <a:p>
              <a:r>
                <a:rPr lang="en-US" sz="3600">
                  <a:solidFill>
                    <a:srgbClr val="3333FF"/>
                  </a:solidFill>
                  <a:latin typeface="Symbol" pitchFamily="18" charset="2"/>
                </a:rPr>
                <a:t>c</a:t>
              </a:r>
            </a:p>
          </p:txBody>
        </p:sp>
        <p:sp>
          <p:nvSpPr>
            <p:cNvPr id="158733" name="Text Box 13"/>
            <p:cNvSpPr txBox="1">
              <a:spLocks noChangeArrowheads="1"/>
            </p:cNvSpPr>
            <p:nvPr/>
          </p:nvSpPr>
          <p:spPr bwMode="auto">
            <a:xfrm>
              <a:off x="1846" y="855"/>
              <a:ext cx="196" cy="404"/>
            </a:xfrm>
            <a:prstGeom prst="rect">
              <a:avLst/>
            </a:prstGeom>
            <a:noFill/>
            <a:ln w="9525">
              <a:noFill/>
              <a:miter lim="800000"/>
              <a:headEnd/>
              <a:tailEnd/>
            </a:ln>
            <a:effectLst/>
          </p:spPr>
          <p:txBody>
            <a:bodyPr wrap="none">
              <a:spAutoFit/>
            </a:bodyPr>
            <a:lstStyle/>
            <a:p>
              <a:r>
                <a:rPr lang="en-US" sz="3600" i="1">
                  <a:solidFill>
                    <a:srgbClr val="3333FF"/>
                  </a:solidFill>
                </a:rPr>
                <a:t>f</a:t>
              </a:r>
            </a:p>
          </p:txBody>
        </p:sp>
        <p:sp>
          <p:nvSpPr>
            <p:cNvPr id="158734" name="Text Box 14"/>
            <p:cNvSpPr txBox="1">
              <a:spLocks noChangeArrowheads="1"/>
            </p:cNvSpPr>
            <p:nvPr/>
          </p:nvSpPr>
          <p:spPr bwMode="auto">
            <a:xfrm>
              <a:off x="1622" y="1980"/>
              <a:ext cx="420" cy="404"/>
            </a:xfrm>
            <a:prstGeom prst="rect">
              <a:avLst/>
            </a:prstGeom>
            <a:noFill/>
            <a:ln w="9525">
              <a:noFill/>
              <a:miter lim="800000"/>
              <a:headEnd/>
              <a:tailEnd/>
            </a:ln>
            <a:effectLst/>
          </p:spPr>
          <p:txBody>
            <a:bodyPr wrap="none">
              <a:spAutoFit/>
            </a:bodyPr>
            <a:lstStyle/>
            <a:p>
              <a:r>
                <a:rPr lang="en-US" sz="3600" i="1">
                  <a:solidFill>
                    <a:srgbClr val="3333FF"/>
                  </a:solidFill>
                  <a:sym typeface="Symbol" pitchFamily="18" charset="2"/>
                </a:rPr>
                <a:t> </a:t>
              </a:r>
              <a:r>
                <a:rPr lang="en-US" sz="3600" i="1">
                  <a:solidFill>
                    <a:srgbClr val="3333FF"/>
                  </a:solidFill>
                </a:rPr>
                <a:t>f</a:t>
              </a:r>
            </a:p>
          </p:txBody>
        </p:sp>
        <p:sp>
          <p:nvSpPr>
            <p:cNvPr id="158735" name="Text Box 15"/>
            <p:cNvSpPr txBox="1">
              <a:spLocks noChangeArrowheads="1"/>
            </p:cNvSpPr>
            <p:nvPr/>
          </p:nvSpPr>
          <p:spPr bwMode="auto">
            <a:xfrm>
              <a:off x="705" y="2353"/>
              <a:ext cx="1111" cy="288"/>
            </a:xfrm>
            <a:prstGeom prst="rect">
              <a:avLst/>
            </a:prstGeom>
            <a:noFill/>
            <a:ln w="9525">
              <a:noFill/>
              <a:miter lim="800000"/>
              <a:headEnd/>
              <a:tailEnd/>
            </a:ln>
            <a:effectLst/>
          </p:spPr>
          <p:txBody>
            <a:bodyPr wrap="none">
              <a:spAutoFit/>
            </a:bodyPr>
            <a:lstStyle/>
            <a:p>
              <a:r>
                <a:rPr lang="en-US" sz="2400">
                  <a:solidFill>
                    <a:srgbClr val="3333FF"/>
                  </a:solidFill>
                </a:rPr>
                <a:t>Annihilation</a:t>
              </a:r>
            </a:p>
          </p:txBody>
        </p:sp>
      </p:grpSp>
      <p:sp>
        <p:nvSpPr>
          <p:cNvPr id="158736" name="Rectangle 16"/>
          <p:cNvSpPr>
            <a:spLocks noGrp="1" noChangeArrowheads="1"/>
          </p:cNvSpPr>
          <p:nvPr>
            <p:ph type="body" idx="1"/>
          </p:nvPr>
        </p:nvSpPr>
        <p:spPr>
          <a:xfrm>
            <a:off x="251520" y="4581128"/>
            <a:ext cx="8439150" cy="1771650"/>
          </a:xfrm>
          <a:noFill/>
          <a:ln/>
        </p:spPr>
        <p:txBody>
          <a:bodyPr/>
          <a:lstStyle/>
          <a:p>
            <a:pPr>
              <a:buFontTx/>
              <a:buNone/>
            </a:pPr>
            <a:r>
              <a:rPr lang="en-US" sz="2800" dirty="0">
                <a:solidFill>
                  <a:srgbClr val="FF0000"/>
                </a:solidFill>
              </a:rPr>
              <a:t>Correct relic density </a:t>
            </a:r>
            <a:r>
              <a:rPr lang="en-US" sz="2800" dirty="0">
                <a:solidFill>
                  <a:srgbClr val="FF0000"/>
                </a:solidFill>
                <a:sym typeface="Wingdings" pitchFamily="2" charset="2"/>
              </a:rPr>
              <a:t></a:t>
            </a:r>
            <a:r>
              <a:rPr lang="en-US" sz="2800" dirty="0">
                <a:solidFill>
                  <a:srgbClr val="FF0000"/>
                </a:solidFill>
              </a:rPr>
              <a:t> efficient annihilation then </a:t>
            </a:r>
          </a:p>
          <a:p>
            <a:pPr>
              <a:buFont typeface="Wingdings" pitchFamily="2" charset="2"/>
              <a:buNone/>
            </a:pPr>
            <a:r>
              <a:rPr lang="en-US" sz="2800" dirty="0">
                <a:solidFill>
                  <a:srgbClr val="FF0000"/>
                </a:solidFill>
                <a:sym typeface="Wingdings" pitchFamily="2" charset="2"/>
              </a:rPr>
              <a:t> e</a:t>
            </a:r>
            <a:r>
              <a:rPr lang="en-US" sz="2800" dirty="0">
                <a:solidFill>
                  <a:srgbClr val="FF0000"/>
                </a:solidFill>
              </a:rPr>
              <a:t>fficient annihilation now, efficient scattering now</a:t>
            </a:r>
          </a:p>
          <a:p>
            <a:pPr algn="ctr">
              <a:buFont typeface="Wingdings" pitchFamily="2" charset="2"/>
              <a:buNone/>
            </a:pPr>
            <a:r>
              <a:rPr lang="en-US" sz="2800" dirty="0">
                <a:solidFill>
                  <a:srgbClr val="FF0000"/>
                </a:solidFill>
              </a:rPr>
              <a:t>No-Lose Theorem</a:t>
            </a:r>
          </a:p>
        </p:txBody>
      </p:sp>
      <p:grpSp>
        <p:nvGrpSpPr>
          <p:cNvPr id="4" name="Group 17"/>
          <p:cNvGrpSpPr>
            <a:grpSpLocks/>
          </p:cNvGrpSpPr>
          <p:nvPr/>
        </p:nvGrpSpPr>
        <p:grpSpPr bwMode="auto">
          <a:xfrm>
            <a:off x="3863975" y="1447800"/>
            <a:ext cx="4354513" cy="3186113"/>
            <a:chOff x="2434" y="728"/>
            <a:chExt cx="2743" cy="2007"/>
          </a:xfrm>
        </p:grpSpPr>
        <p:grpSp>
          <p:nvGrpSpPr>
            <p:cNvPr id="5" name="Group 18"/>
            <p:cNvGrpSpPr>
              <a:grpSpLocks/>
            </p:cNvGrpSpPr>
            <p:nvPr/>
          </p:nvGrpSpPr>
          <p:grpSpPr bwMode="auto">
            <a:xfrm>
              <a:off x="3548" y="728"/>
              <a:ext cx="1629" cy="2007"/>
              <a:chOff x="3548" y="728"/>
              <a:chExt cx="1629" cy="2007"/>
            </a:xfrm>
          </p:grpSpPr>
          <p:grpSp>
            <p:nvGrpSpPr>
              <p:cNvPr id="6" name="Group 19"/>
              <p:cNvGrpSpPr>
                <a:grpSpLocks/>
              </p:cNvGrpSpPr>
              <p:nvPr/>
            </p:nvGrpSpPr>
            <p:grpSpPr bwMode="auto">
              <a:xfrm rot="5400000" flipV="1">
                <a:off x="3819" y="1050"/>
                <a:ext cx="1142" cy="1106"/>
                <a:chOff x="960" y="804"/>
                <a:chExt cx="1346" cy="1346"/>
              </a:xfrm>
            </p:grpSpPr>
            <p:sp>
              <p:nvSpPr>
                <p:cNvPr id="158740" name="Line 20"/>
                <p:cNvSpPr>
                  <a:spLocks noChangeShapeType="1"/>
                </p:cNvSpPr>
                <p:nvPr/>
              </p:nvSpPr>
              <p:spPr bwMode="auto">
                <a:xfrm>
                  <a:off x="1632" y="1284"/>
                  <a:ext cx="0" cy="360"/>
                </a:xfrm>
                <a:prstGeom prst="line">
                  <a:avLst/>
                </a:prstGeom>
                <a:noFill/>
                <a:ln w="38100">
                  <a:solidFill>
                    <a:srgbClr val="00BE00"/>
                  </a:solidFill>
                  <a:round/>
                  <a:headEnd/>
                  <a:tailEnd/>
                </a:ln>
                <a:effectLst/>
              </p:spPr>
              <p:txBody>
                <a:bodyPr wrap="none" anchor="ctr"/>
                <a:lstStyle/>
                <a:p>
                  <a:endParaRPr lang="en-GB"/>
                </a:p>
              </p:txBody>
            </p:sp>
            <p:sp>
              <p:nvSpPr>
                <p:cNvPr id="158741" name="Line 21"/>
                <p:cNvSpPr>
                  <a:spLocks noChangeShapeType="1"/>
                </p:cNvSpPr>
                <p:nvPr/>
              </p:nvSpPr>
              <p:spPr bwMode="auto">
                <a:xfrm>
                  <a:off x="960" y="804"/>
                  <a:ext cx="672" cy="492"/>
                </a:xfrm>
                <a:prstGeom prst="line">
                  <a:avLst/>
                </a:prstGeom>
                <a:noFill/>
                <a:ln w="38100">
                  <a:solidFill>
                    <a:srgbClr val="00BE00"/>
                  </a:solidFill>
                  <a:round/>
                  <a:headEnd/>
                  <a:tailEnd/>
                </a:ln>
                <a:effectLst/>
              </p:spPr>
              <p:txBody>
                <a:bodyPr wrap="none" anchor="ctr"/>
                <a:lstStyle/>
                <a:p>
                  <a:endParaRPr lang="en-GB"/>
                </a:p>
              </p:txBody>
            </p:sp>
            <p:sp>
              <p:nvSpPr>
                <p:cNvPr id="158742" name="Line 22"/>
                <p:cNvSpPr>
                  <a:spLocks noChangeShapeType="1"/>
                </p:cNvSpPr>
                <p:nvPr/>
              </p:nvSpPr>
              <p:spPr bwMode="auto">
                <a:xfrm flipH="1">
                  <a:off x="1633" y="805"/>
                  <a:ext cx="672" cy="492"/>
                </a:xfrm>
                <a:prstGeom prst="line">
                  <a:avLst/>
                </a:prstGeom>
                <a:noFill/>
                <a:ln w="38100">
                  <a:solidFill>
                    <a:srgbClr val="00BE00"/>
                  </a:solidFill>
                  <a:round/>
                  <a:headEnd/>
                  <a:tailEnd/>
                </a:ln>
                <a:effectLst/>
              </p:spPr>
              <p:txBody>
                <a:bodyPr wrap="none" anchor="ctr"/>
                <a:lstStyle/>
                <a:p>
                  <a:endParaRPr lang="en-GB"/>
                </a:p>
              </p:txBody>
            </p:sp>
            <p:sp>
              <p:nvSpPr>
                <p:cNvPr id="158743" name="Line 23"/>
                <p:cNvSpPr>
                  <a:spLocks noChangeShapeType="1"/>
                </p:cNvSpPr>
                <p:nvPr/>
              </p:nvSpPr>
              <p:spPr bwMode="auto">
                <a:xfrm flipV="1">
                  <a:off x="961" y="1657"/>
                  <a:ext cx="672" cy="492"/>
                </a:xfrm>
                <a:prstGeom prst="line">
                  <a:avLst/>
                </a:prstGeom>
                <a:noFill/>
                <a:ln w="38100">
                  <a:solidFill>
                    <a:srgbClr val="00BE00"/>
                  </a:solidFill>
                  <a:round/>
                  <a:headEnd/>
                  <a:tailEnd/>
                </a:ln>
                <a:effectLst/>
              </p:spPr>
              <p:txBody>
                <a:bodyPr wrap="none" anchor="ctr"/>
                <a:lstStyle/>
                <a:p>
                  <a:endParaRPr lang="en-GB"/>
                </a:p>
              </p:txBody>
            </p:sp>
            <p:sp>
              <p:nvSpPr>
                <p:cNvPr id="158744" name="Line 24"/>
                <p:cNvSpPr>
                  <a:spLocks noChangeShapeType="1"/>
                </p:cNvSpPr>
                <p:nvPr/>
              </p:nvSpPr>
              <p:spPr bwMode="auto">
                <a:xfrm flipH="1" flipV="1">
                  <a:off x="1634" y="1658"/>
                  <a:ext cx="672" cy="492"/>
                </a:xfrm>
                <a:prstGeom prst="line">
                  <a:avLst/>
                </a:prstGeom>
                <a:noFill/>
                <a:ln w="38100">
                  <a:solidFill>
                    <a:srgbClr val="00BE00"/>
                  </a:solidFill>
                  <a:round/>
                  <a:headEnd/>
                  <a:tailEnd/>
                </a:ln>
                <a:effectLst/>
              </p:spPr>
              <p:txBody>
                <a:bodyPr wrap="none" anchor="ctr"/>
                <a:lstStyle/>
                <a:p>
                  <a:endParaRPr lang="en-GB"/>
                </a:p>
              </p:txBody>
            </p:sp>
          </p:grpSp>
          <p:sp>
            <p:nvSpPr>
              <p:cNvPr id="158745" name="Text Box 25"/>
              <p:cNvSpPr txBox="1">
                <a:spLocks noChangeArrowheads="1"/>
              </p:cNvSpPr>
              <p:nvPr/>
            </p:nvSpPr>
            <p:spPr bwMode="auto">
              <a:xfrm rot="5400000" flipV="1">
                <a:off x="3613" y="663"/>
                <a:ext cx="274" cy="404"/>
              </a:xfrm>
              <a:prstGeom prst="rect">
                <a:avLst/>
              </a:prstGeom>
              <a:noFill/>
              <a:ln w="9525">
                <a:noFill/>
                <a:miter lim="800000"/>
                <a:headEnd/>
                <a:tailEnd/>
              </a:ln>
              <a:effectLst/>
            </p:spPr>
            <p:txBody>
              <a:bodyPr wrap="none">
                <a:spAutoFit/>
              </a:bodyPr>
              <a:lstStyle/>
              <a:p>
                <a:r>
                  <a:rPr lang="en-US" sz="3600">
                    <a:solidFill>
                      <a:srgbClr val="00BE00"/>
                    </a:solidFill>
                    <a:latin typeface="Symbol" pitchFamily="18" charset="2"/>
                  </a:rPr>
                  <a:t>c</a:t>
                </a:r>
              </a:p>
            </p:txBody>
          </p:sp>
          <p:sp>
            <p:nvSpPr>
              <p:cNvPr id="158746" name="Text Box 26"/>
              <p:cNvSpPr txBox="1">
                <a:spLocks noChangeArrowheads="1"/>
              </p:cNvSpPr>
              <p:nvPr/>
            </p:nvSpPr>
            <p:spPr bwMode="auto">
              <a:xfrm rot="5400000" flipV="1">
                <a:off x="4778" y="663"/>
                <a:ext cx="274" cy="404"/>
              </a:xfrm>
              <a:prstGeom prst="rect">
                <a:avLst/>
              </a:prstGeom>
              <a:noFill/>
              <a:ln w="9525">
                <a:noFill/>
                <a:miter lim="800000"/>
                <a:headEnd/>
                <a:tailEnd/>
              </a:ln>
              <a:effectLst/>
            </p:spPr>
            <p:txBody>
              <a:bodyPr wrap="none">
                <a:spAutoFit/>
              </a:bodyPr>
              <a:lstStyle/>
              <a:p>
                <a:r>
                  <a:rPr lang="en-US" sz="3600">
                    <a:solidFill>
                      <a:srgbClr val="00BE00"/>
                    </a:solidFill>
                    <a:latin typeface="Symbol" pitchFamily="18" charset="2"/>
                  </a:rPr>
                  <a:t>c</a:t>
                </a:r>
              </a:p>
            </p:txBody>
          </p:sp>
          <p:sp>
            <p:nvSpPr>
              <p:cNvPr id="158747" name="Text Box 27"/>
              <p:cNvSpPr txBox="1">
                <a:spLocks noChangeArrowheads="1"/>
              </p:cNvSpPr>
              <p:nvPr/>
            </p:nvSpPr>
            <p:spPr bwMode="auto">
              <a:xfrm rot="5400000" flipV="1">
                <a:off x="3752" y="2114"/>
                <a:ext cx="196" cy="404"/>
              </a:xfrm>
              <a:prstGeom prst="rect">
                <a:avLst/>
              </a:prstGeom>
              <a:noFill/>
              <a:ln w="9525">
                <a:noFill/>
                <a:miter lim="800000"/>
                <a:headEnd/>
                <a:tailEnd/>
              </a:ln>
              <a:effectLst/>
            </p:spPr>
            <p:txBody>
              <a:bodyPr wrap="none">
                <a:spAutoFit/>
              </a:bodyPr>
              <a:lstStyle/>
              <a:p>
                <a:r>
                  <a:rPr lang="en-US" sz="3600" i="1">
                    <a:solidFill>
                      <a:srgbClr val="00BE00"/>
                    </a:solidFill>
                  </a:rPr>
                  <a:t>f</a:t>
                </a:r>
              </a:p>
            </p:txBody>
          </p:sp>
          <p:sp>
            <p:nvSpPr>
              <p:cNvPr id="158748" name="Text Box 28"/>
              <p:cNvSpPr txBox="1">
                <a:spLocks noChangeArrowheads="1"/>
              </p:cNvSpPr>
              <p:nvPr/>
            </p:nvSpPr>
            <p:spPr bwMode="auto">
              <a:xfrm rot="5400000" flipV="1">
                <a:off x="4765" y="2218"/>
                <a:ext cx="420" cy="404"/>
              </a:xfrm>
              <a:prstGeom prst="rect">
                <a:avLst/>
              </a:prstGeom>
              <a:noFill/>
              <a:ln w="9525">
                <a:noFill/>
                <a:miter lim="800000"/>
                <a:headEnd/>
                <a:tailEnd/>
              </a:ln>
              <a:effectLst/>
            </p:spPr>
            <p:txBody>
              <a:bodyPr wrap="none">
                <a:spAutoFit/>
              </a:bodyPr>
              <a:lstStyle/>
              <a:p>
                <a:r>
                  <a:rPr lang="en-US" sz="3600" i="1">
                    <a:solidFill>
                      <a:srgbClr val="00BE00"/>
                    </a:solidFill>
                    <a:sym typeface="Symbol" pitchFamily="18" charset="2"/>
                  </a:rPr>
                  <a:t> </a:t>
                </a:r>
                <a:r>
                  <a:rPr lang="en-US" sz="3600" i="1">
                    <a:solidFill>
                      <a:srgbClr val="00BE00"/>
                    </a:solidFill>
                  </a:rPr>
                  <a:t>f</a:t>
                </a:r>
              </a:p>
            </p:txBody>
          </p:sp>
          <p:sp>
            <p:nvSpPr>
              <p:cNvPr id="158749" name="Text Box 29"/>
              <p:cNvSpPr txBox="1">
                <a:spLocks noChangeArrowheads="1"/>
              </p:cNvSpPr>
              <p:nvPr/>
            </p:nvSpPr>
            <p:spPr bwMode="auto">
              <a:xfrm>
                <a:off x="3921" y="2447"/>
                <a:ext cx="981" cy="288"/>
              </a:xfrm>
              <a:prstGeom prst="rect">
                <a:avLst/>
              </a:prstGeom>
              <a:noFill/>
              <a:ln w="9525">
                <a:noFill/>
                <a:miter lim="800000"/>
                <a:headEnd/>
                <a:tailEnd/>
              </a:ln>
              <a:effectLst/>
            </p:spPr>
            <p:txBody>
              <a:bodyPr wrap="none">
                <a:spAutoFit/>
              </a:bodyPr>
              <a:lstStyle/>
              <a:p>
                <a:r>
                  <a:rPr lang="en-US" sz="2400">
                    <a:solidFill>
                      <a:srgbClr val="00BE00"/>
                    </a:solidFill>
                  </a:rPr>
                  <a:t>Scattering</a:t>
                </a:r>
              </a:p>
            </p:txBody>
          </p:sp>
        </p:grpSp>
        <p:grpSp>
          <p:nvGrpSpPr>
            <p:cNvPr id="7" name="Group 30"/>
            <p:cNvGrpSpPr>
              <a:grpSpLocks/>
            </p:cNvGrpSpPr>
            <p:nvPr/>
          </p:nvGrpSpPr>
          <p:grpSpPr bwMode="auto">
            <a:xfrm>
              <a:off x="2434" y="1201"/>
              <a:ext cx="948" cy="748"/>
              <a:chOff x="2434" y="1201"/>
              <a:chExt cx="948" cy="748"/>
            </a:xfrm>
          </p:grpSpPr>
          <p:sp>
            <p:nvSpPr>
              <p:cNvPr id="158751" name="Line 31"/>
              <p:cNvSpPr>
                <a:spLocks noChangeShapeType="1"/>
              </p:cNvSpPr>
              <p:nvPr/>
            </p:nvSpPr>
            <p:spPr bwMode="auto">
              <a:xfrm rot="16200000" flipH="1">
                <a:off x="2904" y="1266"/>
                <a:ext cx="0" cy="672"/>
              </a:xfrm>
              <a:prstGeom prst="line">
                <a:avLst/>
              </a:prstGeom>
              <a:noFill/>
              <a:ln w="76200">
                <a:solidFill>
                  <a:schemeClr val="tx1"/>
                </a:solidFill>
                <a:round/>
                <a:headEnd/>
                <a:tailEnd type="triangle" w="med" len="med"/>
              </a:ln>
              <a:effectLst/>
            </p:spPr>
            <p:txBody>
              <a:bodyPr wrap="none" anchor="ctr"/>
              <a:lstStyle/>
              <a:p>
                <a:endParaRPr lang="en-GB"/>
              </a:p>
            </p:txBody>
          </p:sp>
          <p:sp>
            <p:nvSpPr>
              <p:cNvPr id="158752" name="Text Box 32"/>
              <p:cNvSpPr txBox="1">
                <a:spLocks noChangeArrowheads="1"/>
              </p:cNvSpPr>
              <p:nvPr/>
            </p:nvSpPr>
            <p:spPr bwMode="auto">
              <a:xfrm>
                <a:off x="2434" y="1201"/>
                <a:ext cx="948" cy="748"/>
              </a:xfrm>
              <a:prstGeom prst="rect">
                <a:avLst/>
              </a:prstGeom>
              <a:noFill/>
              <a:ln w="9525">
                <a:noFill/>
                <a:miter lim="800000"/>
                <a:headEnd/>
                <a:tailEnd/>
              </a:ln>
              <a:effectLst/>
            </p:spPr>
            <p:txBody>
              <a:bodyPr wrap="none">
                <a:spAutoFit/>
              </a:bodyPr>
              <a:lstStyle/>
              <a:p>
                <a:r>
                  <a:rPr lang="en-US" sz="2400"/>
                  <a:t>Crossing </a:t>
                </a:r>
              </a:p>
              <a:p>
                <a:endParaRPr lang="en-US" sz="2400"/>
              </a:p>
              <a:p>
                <a:r>
                  <a:rPr lang="en-US" sz="2400"/>
                  <a:t>symmetry</a:t>
                </a: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58736">
                                            <p:txEl>
                                              <p:pRg st="0" end="0"/>
                                            </p:txEl>
                                          </p:spTgt>
                                        </p:tgtEl>
                                        <p:attrNameLst>
                                          <p:attrName>style.visibility</p:attrName>
                                        </p:attrNameLst>
                                      </p:cBhvr>
                                      <p:to>
                                        <p:strVal val="visible"/>
                                      </p:to>
                                    </p:set>
                                    <p:animEffect transition="in" filter="dissolve">
                                      <p:cBhvr>
                                        <p:cTn id="15" dur="500"/>
                                        <p:tgtEl>
                                          <p:spTgt spid="158736">
                                            <p:txEl>
                                              <p:pRg st="0" end="0"/>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58736">
                                            <p:txEl>
                                              <p:pRg st="1" end="1"/>
                                            </p:txEl>
                                          </p:spTgt>
                                        </p:tgtEl>
                                        <p:attrNameLst>
                                          <p:attrName>style.visibility</p:attrName>
                                        </p:attrNameLst>
                                      </p:cBhvr>
                                      <p:to>
                                        <p:strVal val="visible"/>
                                      </p:to>
                                    </p:set>
                                    <p:animEffect transition="in" filter="dissolve">
                                      <p:cBhvr>
                                        <p:cTn id="18" dur="500"/>
                                        <p:tgtEl>
                                          <p:spTgt spid="15873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58736">
                                            <p:txEl>
                                              <p:pRg st="2" end="2"/>
                                            </p:txEl>
                                          </p:spTgt>
                                        </p:tgtEl>
                                        <p:attrNameLst>
                                          <p:attrName>style.visibility</p:attrName>
                                        </p:attrNameLst>
                                      </p:cBhvr>
                                      <p:to>
                                        <p:strVal val="visible"/>
                                      </p:to>
                                    </p:set>
                                    <p:animEffect transition="in" filter="dissolve">
                                      <p:cBhvr>
                                        <p:cTn id="23" dur="500"/>
                                        <p:tgtEl>
                                          <p:spTgt spid="15873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36"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ChangeArrowheads="1"/>
          </p:cNvSpPr>
          <p:nvPr/>
        </p:nvSpPr>
        <p:spPr bwMode="auto">
          <a:xfrm>
            <a:off x="4105275" y="1057275"/>
            <a:ext cx="4594225" cy="4302125"/>
          </a:xfrm>
          <a:prstGeom prst="rect">
            <a:avLst/>
          </a:prstGeom>
          <a:noFill/>
          <a:ln w="9525">
            <a:noFill/>
            <a:miter lim="800000"/>
            <a:headEnd/>
            <a:tailEnd/>
          </a:ln>
          <a:effectLst/>
        </p:spPr>
        <p:txBody>
          <a:bodyPr/>
          <a:lstStyle/>
          <a:p>
            <a:pPr marL="342900" indent="-342900" algn="l" eaLnBrk="1" hangingPunct="1">
              <a:spcBef>
                <a:spcPct val="20000"/>
              </a:spcBef>
              <a:buFontTx/>
              <a:buChar char="•"/>
            </a:pPr>
            <a:r>
              <a:rPr lang="en-US" sz="2400">
                <a:solidFill>
                  <a:srgbClr val="3333FF"/>
                </a:solidFill>
                <a:sym typeface="Wingdings" pitchFamily="2" charset="2"/>
              </a:rPr>
              <a:t>Assume gravitino is LSP. Early universe behaves as usual, WIMP freezes out with desired thermal relic density</a:t>
            </a:r>
          </a:p>
          <a:p>
            <a:pPr marL="342900" indent="-342900" algn="l" eaLnBrk="1" hangingPunct="1">
              <a:spcBef>
                <a:spcPct val="20000"/>
              </a:spcBef>
              <a:buFontTx/>
              <a:buChar char="•"/>
            </a:pPr>
            <a:endParaRPr lang="en-US" sz="2400">
              <a:solidFill>
                <a:srgbClr val="00BE00"/>
              </a:solidFill>
              <a:sym typeface="Wingdings" pitchFamily="2" charset="2"/>
            </a:endParaRPr>
          </a:p>
          <a:p>
            <a:pPr marL="342900" indent="-342900" algn="l" eaLnBrk="1" hangingPunct="1">
              <a:spcBef>
                <a:spcPct val="20000"/>
              </a:spcBef>
              <a:buFontTx/>
              <a:buChar char="•"/>
            </a:pPr>
            <a:endParaRPr lang="en-US" sz="2400">
              <a:solidFill>
                <a:srgbClr val="00BE00"/>
              </a:solidFill>
              <a:sym typeface="Wingdings" pitchFamily="2" charset="2"/>
            </a:endParaRPr>
          </a:p>
          <a:p>
            <a:pPr marL="342900" indent="-342900" algn="l" eaLnBrk="1" hangingPunct="1">
              <a:spcBef>
                <a:spcPct val="20000"/>
              </a:spcBef>
              <a:buFontTx/>
              <a:buChar char="•"/>
            </a:pPr>
            <a:endParaRPr lang="en-US" sz="2400">
              <a:solidFill>
                <a:srgbClr val="00BE00"/>
              </a:solidFill>
              <a:sym typeface="Wingdings" pitchFamily="2" charset="2"/>
            </a:endParaRPr>
          </a:p>
          <a:p>
            <a:pPr marL="342900" indent="-342900" algn="l" eaLnBrk="1" hangingPunct="1">
              <a:spcBef>
                <a:spcPct val="20000"/>
              </a:spcBef>
              <a:buFontTx/>
              <a:buChar char="•"/>
            </a:pPr>
            <a:r>
              <a:rPr lang="en-US" sz="2400">
                <a:solidFill>
                  <a:srgbClr val="00BE00"/>
                </a:solidFill>
                <a:sym typeface="Wingdings" pitchFamily="2" charset="2"/>
              </a:rPr>
              <a:t>A year passes…then all WIMPs decay to gravitinos</a:t>
            </a:r>
          </a:p>
        </p:txBody>
      </p:sp>
      <p:pic>
        <p:nvPicPr>
          <p:cNvPr id="164867" name="Picture 3"/>
          <p:cNvPicPr>
            <a:picLocks noChangeAspect="1" noChangeArrowheads="1"/>
          </p:cNvPicPr>
          <p:nvPr/>
        </p:nvPicPr>
        <p:blipFill>
          <a:blip r:embed="rId2" cstate="print"/>
          <a:srcRect t="14729" b="17178"/>
          <a:stretch>
            <a:fillRect/>
          </a:stretch>
        </p:blipFill>
        <p:spPr bwMode="auto">
          <a:xfrm>
            <a:off x="309563" y="971550"/>
            <a:ext cx="3679825" cy="4119563"/>
          </a:xfrm>
          <a:prstGeom prst="rect">
            <a:avLst/>
          </a:prstGeom>
          <a:noFill/>
          <a:ln w="9525">
            <a:noFill/>
            <a:miter lim="800000"/>
            <a:headEnd/>
            <a:tailEnd/>
          </a:ln>
          <a:effectLst/>
        </p:spPr>
      </p:pic>
      <p:sp>
        <p:nvSpPr>
          <p:cNvPr id="164869" name="Text Box 5"/>
          <p:cNvSpPr txBox="1">
            <a:spLocks noChangeArrowheads="1"/>
          </p:cNvSpPr>
          <p:nvPr/>
        </p:nvSpPr>
        <p:spPr bwMode="auto">
          <a:xfrm>
            <a:off x="3895725" y="2820988"/>
            <a:ext cx="806450" cy="366712"/>
          </a:xfrm>
          <a:prstGeom prst="rect">
            <a:avLst/>
          </a:prstGeom>
          <a:noFill/>
          <a:ln w="9525">
            <a:noFill/>
            <a:miter lim="800000"/>
            <a:headEnd/>
            <a:tailEnd/>
          </a:ln>
          <a:effectLst/>
        </p:spPr>
        <p:txBody>
          <a:bodyPr wrap="none">
            <a:spAutoFit/>
          </a:bodyPr>
          <a:lstStyle/>
          <a:p>
            <a:r>
              <a:rPr lang="en-US" sz="1800">
                <a:sym typeface="Wingdings" pitchFamily="2" charset="2"/>
              </a:rPr>
              <a:t>WIMP</a:t>
            </a:r>
          </a:p>
        </p:txBody>
      </p:sp>
      <p:sp>
        <p:nvSpPr>
          <p:cNvPr id="164870" name="Line 6"/>
          <p:cNvSpPr>
            <a:spLocks noChangeShapeType="1"/>
          </p:cNvSpPr>
          <p:nvPr/>
        </p:nvSpPr>
        <p:spPr bwMode="auto">
          <a:xfrm>
            <a:off x="4030663" y="3111500"/>
            <a:ext cx="593725" cy="0"/>
          </a:xfrm>
          <a:prstGeom prst="line">
            <a:avLst/>
          </a:prstGeom>
          <a:noFill/>
          <a:ln w="12700">
            <a:solidFill>
              <a:schemeClr val="tx1"/>
            </a:solidFill>
            <a:round/>
            <a:headEnd/>
            <a:tailEnd/>
          </a:ln>
          <a:effectLst/>
        </p:spPr>
        <p:txBody>
          <a:bodyPr wrap="none" anchor="ctr"/>
          <a:lstStyle/>
          <a:p>
            <a:endParaRPr lang="en-GB"/>
          </a:p>
        </p:txBody>
      </p:sp>
      <p:sp>
        <p:nvSpPr>
          <p:cNvPr id="164871" name="Line 7"/>
          <p:cNvSpPr>
            <a:spLocks noChangeShapeType="1"/>
          </p:cNvSpPr>
          <p:nvPr/>
        </p:nvSpPr>
        <p:spPr bwMode="auto">
          <a:xfrm>
            <a:off x="4565650" y="3243263"/>
            <a:ext cx="593725" cy="0"/>
          </a:xfrm>
          <a:prstGeom prst="line">
            <a:avLst/>
          </a:prstGeom>
          <a:noFill/>
          <a:ln w="12700">
            <a:solidFill>
              <a:schemeClr val="tx1"/>
            </a:solidFill>
            <a:round/>
            <a:headEnd/>
            <a:tailEnd/>
          </a:ln>
          <a:effectLst/>
        </p:spPr>
        <p:txBody>
          <a:bodyPr wrap="none" anchor="ctr"/>
          <a:lstStyle/>
          <a:p>
            <a:endParaRPr lang="en-GB"/>
          </a:p>
        </p:txBody>
      </p:sp>
      <p:sp>
        <p:nvSpPr>
          <p:cNvPr id="164872" name="Text Box 8"/>
          <p:cNvSpPr txBox="1">
            <a:spLocks noChangeArrowheads="1"/>
          </p:cNvSpPr>
          <p:nvPr/>
        </p:nvSpPr>
        <p:spPr bwMode="auto">
          <a:xfrm rot="-5400000">
            <a:off x="3749676" y="2925762"/>
            <a:ext cx="309562" cy="366713"/>
          </a:xfrm>
          <a:prstGeom prst="rect">
            <a:avLst/>
          </a:prstGeom>
          <a:noFill/>
          <a:ln w="9525">
            <a:noFill/>
            <a:miter lim="800000"/>
            <a:headEnd/>
            <a:tailEnd/>
          </a:ln>
          <a:effectLst/>
        </p:spPr>
        <p:txBody>
          <a:bodyPr wrap="none">
            <a:spAutoFit/>
          </a:bodyPr>
          <a:lstStyle/>
          <a:p>
            <a:r>
              <a:rPr lang="en-US" sz="1800">
                <a:cs typeface="Arial" charset="0"/>
              </a:rPr>
              <a:t>≈</a:t>
            </a:r>
          </a:p>
        </p:txBody>
      </p:sp>
      <p:sp>
        <p:nvSpPr>
          <p:cNvPr id="164873" name="Line 9"/>
          <p:cNvSpPr>
            <a:spLocks noChangeShapeType="1"/>
          </p:cNvSpPr>
          <p:nvPr/>
        </p:nvSpPr>
        <p:spPr bwMode="auto">
          <a:xfrm>
            <a:off x="4381500" y="3132138"/>
            <a:ext cx="306388" cy="76200"/>
          </a:xfrm>
          <a:prstGeom prst="line">
            <a:avLst/>
          </a:prstGeom>
          <a:noFill/>
          <a:ln w="12700">
            <a:solidFill>
              <a:schemeClr val="tx1"/>
            </a:solidFill>
            <a:round/>
            <a:headEnd/>
            <a:tailEnd type="triangle" w="med" len="med"/>
          </a:ln>
          <a:effectLst/>
        </p:spPr>
        <p:txBody>
          <a:bodyPr wrap="none" anchor="ctr"/>
          <a:lstStyle/>
          <a:p>
            <a:endParaRPr lang="en-GB"/>
          </a:p>
        </p:txBody>
      </p:sp>
      <p:sp>
        <p:nvSpPr>
          <p:cNvPr id="164874" name="Text Box 10"/>
          <p:cNvSpPr txBox="1">
            <a:spLocks noChangeArrowheads="1"/>
          </p:cNvSpPr>
          <p:nvPr/>
        </p:nvSpPr>
        <p:spPr bwMode="auto">
          <a:xfrm>
            <a:off x="4681538" y="3263900"/>
            <a:ext cx="361950" cy="366713"/>
          </a:xfrm>
          <a:prstGeom prst="rect">
            <a:avLst/>
          </a:prstGeom>
          <a:noFill/>
          <a:ln w="9525">
            <a:noFill/>
            <a:miter lim="800000"/>
            <a:headEnd/>
            <a:tailEnd/>
          </a:ln>
          <a:effectLst/>
        </p:spPr>
        <p:txBody>
          <a:bodyPr wrap="none">
            <a:spAutoFit/>
          </a:bodyPr>
          <a:lstStyle/>
          <a:p>
            <a:r>
              <a:rPr lang="en-US" sz="1800" i="1">
                <a:sym typeface="Wingdings" pitchFamily="2" charset="2"/>
              </a:rPr>
              <a:t>G</a:t>
            </a:r>
            <a:r>
              <a:rPr lang="en-US" sz="1800">
                <a:sym typeface="Wingdings" pitchFamily="2" charset="2"/>
              </a:rPr>
              <a:t>̃</a:t>
            </a:r>
          </a:p>
        </p:txBody>
      </p:sp>
      <p:sp>
        <p:nvSpPr>
          <p:cNvPr id="164875" name="Text Box 11"/>
          <p:cNvSpPr txBox="1">
            <a:spLocks noChangeArrowheads="1"/>
          </p:cNvSpPr>
          <p:nvPr/>
        </p:nvSpPr>
        <p:spPr bwMode="auto">
          <a:xfrm>
            <a:off x="228600" y="5243513"/>
            <a:ext cx="8686800" cy="822325"/>
          </a:xfrm>
          <a:prstGeom prst="rect">
            <a:avLst/>
          </a:prstGeom>
          <a:noFill/>
          <a:ln w="9525">
            <a:noFill/>
            <a:miter lim="800000"/>
            <a:headEnd/>
            <a:tailEnd/>
          </a:ln>
          <a:effectLst/>
        </p:spPr>
        <p:txBody>
          <a:bodyPr>
            <a:spAutoFit/>
          </a:bodyPr>
          <a:lstStyle/>
          <a:p>
            <a:r>
              <a:rPr lang="en-US" sz="2400">
                <a:solidFill>
                  <a:srgbClr val="FF0000"/>
                </a:solidFill>
              </a:rPr>
              <a:t>Gravitinos are dark matter now.  They are superWIMPs – </a:t>
            </a:r>
          </a:p>
          <a:p>
            <a:r>
              <a:rPr lang="en-US" sz="2400">
                <a:solidFill>
                  <a:srgbClr val="FF0000"/>
                </a:solidFill>
              </a:rPr>
              <a:t>superweakly-interacting massive particles</a:t>
            </a:r>
          </a:p>
        </p:txBody>
      </p:sp>
      <p:sp>
        <p:nvSpPr>
          <p:cNvPr id="164876" name="Text Box 12"/>
          <p:cNvSpPr txBox="1">
            <a:spLocks noChangeArrowheads="1"/>
          </p:cNvSpPr>
          <p:nvPr/>
        </p:nvSpPr>
        <p:spPr bwMode="auto">
          <a:xfrm>
            <a:off x="5457825" y="2867025"/>
            <a:ext cx="2212975" cy="457200"/>
          </a:xfrm>
          <a:prstGeom prst="rect">
            <a:avLst/>
          </a:prstGeom>
          <a:noFill/>
          <a:ln w="9525">
            <a:noFill/>
            <a:miter lim="800000"/>
            <a:headEnd/>
            <a:tailEnd/>
          </a:ln>
          <a:effectLst/>
        </p:spPr>
        <p:txBody>
          <a:bodyPr wrap="none">
            <a:spAutoFit/>
          </a:bodyPr>
          <a:lstStyle/>
          <a:p>
            <a:r>
              <a:rPr lang="en-US" sz="2400" i="1"/>
              <a:t>M</a:t>
            </a:r>
            <a:r>
              <a:rPr lang="en-US" sz="2400" baseline="-25000"/>
              <a:t>*</a:t>
            </a:r>
            <a:r>
              <a:rPr lang="en-US" sz="2400" baseline="30000"/>
              <a:t>2</a:t>
            </a:r>
            <a:r>
              <a:rPr lang="en-US" sz="2400"/>
              <a:t>/</a:t>
            </a:r>
            <a:r>
              <a:rPr lang="en-US" sz="2400" i="1"/>
              <a:t>M</a:t>
            </a:r>
            <a:r>
              <a:rPr lang="en-US" sz="2400" baseline="-25000"/>
              <a:t>W</a:t>
            </a:r>
            <a:r>
              <a:rPr lang="en-US" sz="2400" baseline="30000"/>
              <a:t>3</a:t>
            </a:r>
            <a:r>
              <a:rPr lang="en-US" sz="2400"/>
              <a:t> ~ year</a:t>
            </a:r>
          </a:p>
        </p:txBody>
      </p:sp>
    </p:spTree>
  </p:cSld>
  <p:clrMapOvr>
    <a:masterClrMapping/>
  </p:clrMapOvr>
  <p:transition>
    <p:random/>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22" name="Rectangle 2"/>
          <p:cNvSpPr>
            <a:spLocks noGrp="1" noChangeArrowheads="1"/>
          </p:cNvSpPr>
          <p:nvPr>
            <p:ph type="title"/>
          </p:nvPr>
        </p:nvSpPr>
        <p:spPr/>
        <p:txBody>
          <a:bodyPr/>
          <a:lstStyle/>
          <a:p>
            <a:r>
              <a:rPr lang="en-US"/>
              <a:t>Title</a:t>
            </a:r>
          </a:p>
        </p:txBody>
      </p:sp>
      <p:pic>
        <p:nvPicPr>
          <p:cNvPr id="3000323" name="Picture 3" descr="C:\Users\Georg Raffelt\Desktop\sky.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3000324" name="Picture 4" descr="C:\Documents and Settings\raffelt\Desktop\uruborus.gif"/>
          <p:cNvPicPr>
            <a:picLocks noChangeAspect="1" noChangeArrowheads="1"/>
          </p:cNvPicPr>
          <p:nvPr/>
        </p:nvPicPr>
        <p:blipFill>
          <a:blip r:embed="rId3" cstate="print"/>
          <a:srcRect/>
          <a:stretch>
            <a:fillRect/>
          </a:stretch>
        </p:blipFill>
        <p:spPr bwMode="auto">
          <a:xfrm>
            <a:off x="817068" y="101203"/>
            <a:ext cx="7508378" cy="6819305"/>
          </a:xfrm>
          <a:prstGeom prst="rect">
            <a:avLst/>
          </a:prstGeom>
          <a:noFill/>
        </p:spPr>
      </p:pic>
      <p:sp>
        <p:nvSpPr>
          <p:cNvPr id="3000325" name="Rectangle 5"/>
          <p:cNvSpPr>
            <a:spLocks noChangeArrowheads="1"/>
          </p:cNvSpPr>
          <p:nvPr/>
        </p:nvSpPr>
        <p:spPr bwMode="auto">
          <a:xfrm>
            <a:off x="2357438" y="2571750"/>
            <a:ext cx="4429125" cy="1571625"/>
          </a:xfrm>
          <a:prstGeom prst="rect">
            <a:avLst/>
          </a:prstGeom>
          <a:noFill/>
          <a:ln w="9525">
            <a:noFill/>
            <a:miter lim="800000"/>
            <a:headEnd/>
            <a:tailEnd/>
          </a:ln>
          <a:effectLst/>
        </p:spPr>
        <p:txBody>
          <a:bodyPr wrap="none" lIns="85725" tIns="42863" rIns="85725" bIns="42863" anchor="ctr"/>
          <a:lstStyle/>
          <a:p>
            <a:pPr algn="ctr"/>
            <a:r>
              <a:rPr lang="en-US" sz="3000" dirty="0">
                <a:solidFill>
                  <a:srgbClr val="FFFF00"/>
                </a:solidFill>
                <a:effectLst>
                  <a:outerShdw blurRad="38100" dist="38100" dir="2700000" algn="tl">
                    <a:srgbClr val="000000"/>
                  </a:outerShdw>
                </a:effectLst>
              </a:rPr>
              <a:t>Inner space and</a:t>
            </a:r>
          </a:p>
          <a:p>
            <a:pPr algn="ctr"/>
            <a:r>
              <a:rPr lang="en-US" sz="3000" dirty="0">
                <a:solidFill>
                  <a:srgbClr val="FFFF00"/>
                </a:solidFill>
                <a:effectLst>
                  <a:outerShdw blurRad="38100" dist="38100" dir="2700000" algn="tl">
                    <a:srgbClr val="000000"/>
                  </a:outerShdw>
                </a:effectLst>
              </a:rPr>
              <a:t>outer space</a:t>
            </a:r>
          </a:p>
          <a:p>
            <a:pPr algn="ctr"/>
            <a:r>
              <a:rPr lang="en-US" sz="3000" dirty="0">
                <a:solidFill>
                  <a:srgbClr val="FFFF00"/>
                </a:solidFill>
                <a:effectLst>
                  <a:outerShdw blurRad="38100" dist="38100" dir="2700000" algn="tl">
                    <a:srgbClr val="000000"/>
                  </a:outerShdw>
                </a:effectLst>
              </a:rPr>
              <a:t>are closely related</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000324"/>
                                        </p:tgtEl>
                                        <p:attrNameLst>
                                          <p:attrName>style.visibility</p:attrName>
                                        </p:attrNameLst>
                                      </p:cBhvr>
                                      <p:to>
                                        <p:strVal val="visible"/>
                                      </p:to>
                                    </p:set>
                                    <p:anim calcmode="lin" valueType="num">
                                      <p:cBhvr>
                                        <p:cTn id="7" dur="500" fill="hold"/>
                                        <p:tgtEl>
                                          <p:spTgt spid="3000324"/>
                                        </p:tgtEl>
                                        <p:attrNameLst>
                                          <p:attrName>ppt_w</p:attrName>
                                        </p:attrNameLst>
                                      </p:cBhvr>
                                      <p:tavLst>
                                        <p:tav tm="0">
                                          <p:val>
                                            <p:fltVal val="0"/>
                                          </p:val>
                                        </p:tav>
                                        <p:tav tm="100000">
                                          <p:val>
                                            <p:strVal val="#ppt_w"/>
                                          </p:val>
                                        </p:tav>
                                      </p:tavLst>
                                    </p:anim>
                                    <p:anim calcmode="lin" valueType="num">
                                      <p:cBhvr>
                                        <p:cTn id="8" dur="500" fill="hold"/>
                                        <p:tgtEl>
                                          <p:spTgt spid="300032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000325"/>
                                        </p:tgtEl>
                                        <p:attrNameLst>
                                          <p:attrName>style.visibility</p:attrName>
                                        </p:attrNameLst>
                                      </p:cBhvr>
                                      <p:to>
                                        <p:strVal val="visible"/>
                                      </p:to>
                                    </p:set>
                                    <p:anim calcmode="lin" valueType="num">
                                      <p:cBhvr>
                                        <p:cTn id="13" dur="500" fill="hold"/>
                                        <p:tgtEl>
                                          <p:spTgt spid="3000325"/>
                                        </p:tgtEl>
                                        <p:attrNameLst>
                                          <p:attrName>ppt_w</p:attrName>
                                        </p:attrNameLst>
                                      </p:cBhvr>
                                      <p:tavLst>
                                        <p:tav tm="0">
                                          <p:val>
                                            <p:fltVal val="0"/>
                                          </p:val>
                                        </p:tav>
                                        <p:tav tm="100000">
                                          <p:val>
                                            <p:strVal val="#ppt_w"/>
                                          </p:val>
                                        </p:tav>
                                      </p:tavLst>
                                    </p:anim>
                                    <p:anim calcmode="lin" valueType="num">
                                      <p:cBhvr>
                                        <p:cTn id="14" dur="500" fill="hold"/>
                                        <p:tgtEl>
                                          <p:spTgt spid="30003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325" grpId="0"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350963" y="-243408"/>
            <a:ext cx="7793037" cy="1462087"/>
          </a:xfrm>
        </p:spPr>
        <p:txBody>
          <a:bodyPr/>
          <a:lstStyle/>
          <a:p>
            <a:r>
              <a:rPr lang="en-US" sz="4000" dirty="0" smtClean="0"/>
              <a:t>FREEZE OUT: QUALITATIVE</a:t>
            </a:r>
          </a:p>
        </p:txBody>
      </p:sp>
      <p:sp>
        <p:nvSpPr>
          <p:cNvPr id="27651" name="Text Placeholder 2"/>
          <p:cNvSpPr>
            <a:spLocks noGrp="1"/>
          </p:cNvSpPr>
          <p:nvPr>
            <p:ph type="body" sz="half" idx="1"/>
          </p:nvPr>
        </p:nvSpPr>
        <p:spPr>
          <a:xfrm>
            <a:off x="323528" y="1700808"/>
            <a:ext cx="4192587" cy="4494213"/>
          </a:xfrm>
        </p:spPr>
        <p:txBody>
          <a:bodyPr/>
          <a:lstStyle/>
          <a:p>
            <a:pPr>
              <a:buFontTx/>
              <a:buNone/>
            </a:pPr>
            <a:r>
              <a:rPr lang="en-US" sz="2400" dirty="0" smtClean="0"/>
              <a:t>(1) Assume a new heavy particle </a:t>
            </a:r>
            <a:r>
              <a:rPr lang="en-US" sz="2400" i="1" dirty="0" smtClean="0"/>
              <a:t>X</a:t>
            </a:r>
            <a:r>
              <a:rPr lang="en-US" sz="2400" dirty="0" smtClean="0"/>
              <a:t> is initially in thermal equilibrium:</a:t>
            </a:r>
          </a:p>
          <a:p>
            <a:endParaRPr lang="en-US" sz="800" dirty="0" smtClean="0"/>
          </a:p>
          <a:p>
            <a:pPr algn="ctr">
              <a:buFontTx/>
              <a:buNone/>
            </a:pPr>
            <a:r>
              <a:rPr lang="en-US" sz="2400" dirty="0" smtClean="0"/>
              <a:t> </a:t>
            </a:r>
            <a:r>
              <a:rPr lang="en-US" sz="2400" i="1" dirty="0" smtClean="0"/>
              <a:t>XX</a:t>
            </a:r>
            <a:r>
              <a:rPr lang="en-US" sz="2400" dirty="0" smtClean="0"/>
              <a:t> </a:t>
            </a:r>
            <a:r>
              <a:rPr lang="en-US" sz="2400" dirty="0" smtClean="0">
                <a:sym typeface="Wingdings" charset="2"/>
              </a:rPr>
              <a:t> </a:t>
            </a:r>
            <a:r>
              <a:rPr lang="en-US" sz="2400" dirty="0" smtClean="0">
                <a:cs typeface="Arial" charset="0"/>
                <a:sym typeface="Wingdings" charset="2"/>
              </a:rPr>
              <a:t>↔</a:t>
            </a:r>
            <a:r>
              <a:rPr lang="en-US" sz="2400" i="1" dirty="0" smtClean="0">
                <a:cs typeface="Arial" charset="0"/>
                <a:sym typeface="Symbol" pitchFamily="18" charset="2"/>
              </a:rPr>
              <a:t> </a:t>
            </a:r>
            <a:r>
              <a:rPr lang="en-US" sz="2400" i="1" dirty="0" err="1" smtClean="0">
                <a:sym typeface="Wingdings" charset="2"/>
              </a:rPr>
              <a:t>qq</a:t>
            </a:r>
            <a:endParaRPr lang="en-US" sz="1400" i="1" dirty="0" smtClean="0">
              <a:sym typeface="Wingdings" charset="2"/>
            </a:endParaRPr>
          </a:p>
          <a:p>
            <a:pPr>
              <a:buFontTx/>
              <a:buNone/>
            </a:pPr>
            <a:endParaRPr lang="en-US" sz="1400" i="1" dirty="0" smtClean="0">
              <a:sym typeface="Wingdings" charset="2"/>
            </a:endParaRPr>
          </a:p>
          <a:p>
            <a:pPr>
              <a:buFontTx/>
              <a:buNone/>
            </a:pPr>
            <a:r>
              <a:rPr lang="en-US" sz="2400" dirty="0" smtClean="0">
                <a:sym typeface="Wingdings" charset="2"/>
              </a:rPr>
              <a:t>(2) Universe cools:</a:t>
            </a:r>
          </a:p>
          <a:p>
            <a:endParaRPr lang="en-US" sz="800" dirty="0" smtClean="0">
              <a:sym typeface="Wingdings" charset="2"/>
            </a:endParaRPr>
          </a:p>
          <a:p>
            <a:pPr algn="ctr">
              <a:buFontTx/>
              <a:buNone/>
            </a:pPr>
            <a:r>
              <a:rPr lang="en-US" sz="2400" dirty="0" smtClean="0"/>
              <a:t> </a:t>
            </a:r>
            <a:r>
              <a:rPr lang="en-US" sz="2400" i="1" dirty="0" smtClean="0"/>
              <a:t>XX  </a:t>
            </a:r>
            <a:r>
              <a:rPr lang="en-US" sz="2400" dirty="0" smtClean="0"/>
              <a:t> </a:t>
            </a:r>
            <a:r>
              <a:rPr lang="en-US" sz="2400" dirty="0" smtClean="0">
                <a:sym typeface="Wingdings" charset="2"/>
              </a:rPr>
              <a:t> </a:t>
            </a:r>
            <a:r>
              <a:rPr lang="en-US" sz="2400" dirty="0" smtClean="0">
                <a:cs typeface="Arial" charset="0"/>
                <a:sym typeface="Wingdings" charset="2"/>
              </a:rPr>
              <a:t> </a:t>
            </a:r>
            <a:r>
              <a:rPr lang="en-US" sz="2400" i="1" dirty="0" smtClean="0">
                <a:cs typeface="Arial" charset="0"/>
                <a:sym typeface="Symbol" pitchFamily="18" charset="2"/>
              </a:rPr>
              <a:t> </a:t>
            </a:r>
            <a:r>
              <a:rPr lang="en-US" sz="2400" i="1" dirty="0" err="1" smtClean="0">
                <a:sym typeface="Wingdings" charset="2"/>
              </a:rPr>
              <a:t>qq</a:t>
            </a:r>
            <a:endParaRPr lang="en-US" sz="1400" i="1" dirty="0" smtClean="0">
              <a:sym typeface="Wingdings" charset="2"/>
            </a:endParaRPr>
          </a:p>
          <a:p>
            <a:pPr>
              <a:buFontTx/>
              <a:buNone/>
            </a:pPr>
            <a:endParaRPr lang="en-US" sz="1400" i="1" dirty="0" smtClean="0">
              <a:sym typeface="Wingdings" charset="2"/>
            </a:endParaRPr>
          </a:p>
          <a:p>
            <a:pPr>
              <a:buFontTx/>
              <a:buNone/>
            </a:pPr>
            <a:r>
              <a:rPr lang="en-US" sz="2400" dirty="0" smtClean="0">
                <a:sym typeface="Wingdings" charset="2"/>
              </a:rPr>
              <a:t>(3) Universe expands:</a:t>
            </a:r>
          </a:p>
          <a:p>
            <a:endParaRPr lang="en-US" sz="800" dirty="0" smtClean="0"/>
          </a:p>
          <a:p>
            <a:pPr algn="ctr">
              <a:buFontTx/>
              <a:buNone/>
            </a:pPr>
            <a:r>
              <a:rPr lang="en-US" sz="2400" dirty="0" smtClean="0"/>
              <a:t> </a:t>
            </a:r>
            <a:r>
              <a:rPr lang="en-US" sz="2400" i="1" dirty="0" smtClean="0"/>
              <a:t>XX</a:t>
            </a:r>
            <a:r>
              <a:rPr lang="en-US" sz="2400" dirty="0" smtClean="0"/>
              <a:t>   </a:t>
            </a:r>
            <a:r>
              <a:rPr lang="en-US" sz="2400" dirty="0" smtClean="0">
                <a:sym typeface="Wingdings" charset="2"/>
              </a:rPr>
              <a:t> </a:t>
            </a:r>
            <a:r>
              <a:rPr lang="en-US" sz="2400" dirty="0" smtClean="0">
                <a:cs typeface="Arial" charset="0"/>
                <a:sym typeface="Wingdings" charset="2"/>
              </a:rPr>
              <a:t> </a:t>
            </a:r>
            <a:r>
              <a:rPr lang="en-US" sz="2400" i="1" dirty="0" smtClean="0">
                <a:cs typeface="Arial" charset="0"/>
                <a:sym typeface="Symbol" pitchFamily="18" charset="2"/>
              </a:rPr>
              <a:t> </a:t>
            </a:r>
            <a:r>
              <a:rPr lang="en-US" sz="2400" i="1" dirty="0" err="1" smtClean="0">
                <a:sym typeface="Wingdings" charset="2"/>
              </a:rPr>
              <a:t>qq</a:t>
            </a:r>
            <a:endParaRPr lang="en-US" sz="2400" dirty="0" smtClean="0"/>
          </a:p>
        </p:txBody>
      </p:sp>
      <p:grpSp>
        <p:nvGrpSpPr>
          <p:cNvPr id="2" name="Group 6"/>
          <p:cNvGrpSpPr>
            <a:grpSpLocks/>
          </p:cNvGrpSpPr>
          <p:nvPr/>
        </p:nvGrpSpPr>
        <p:grpSpPr bwMode="auto">
          <a:xfrm>
            <a:off x="2209800" y="4175125"/>
            <a:ext cx="496888" cy="649288"/>
            <a:chOff x="2184400" y="4348163"/>
            <a:chExt cx="496888" cy="649287"/>
          </a:xfrm>
        </p:grpSpPr>
        <p:sp>
          <p:nvSpPr>
            <p:cNvPr id="27668" name="Text Box 10"/>
            <p:cNvSpPr txBox="1">
              <a:spLocks noChangeArrowheads="1"/>
            </p:cNvSpPr>
            <p:nvPr/>
          </p:nvSpPr>
          <p:spPr bwMode="auto">
            <a:xfrm rot="10800000">
              <a:off x="2184400" y="4540250"/>
              <a:ext cx="488950" cy="457200"/>
            </a:xfrm>
            <a:prstGeom prst="rect">
              <a:avLst/>
            </a:prstGeom>
            <a:noFill/>
            <a:ln w="9525">
              <a:noFill/>
              <a:miter lim="800000"/>
              <a:headEnd/>
              <a:tailEnd/>
            </a:ln>
          </p:spPr>
          <p:txBody>
            <a:bodyPr wrap="none">
              <a:spAutoFit/>
            </a:bodyPr>
            <a:lstStyle/>
            <a:p>
              <a:r>
                <a:rPr lang="en-US" sz="2400">
                  <a:cs typeface="Arial" charset="0"/>
                </a:rPr>
                <a:t>→</a:t>
              </a:r>
            </a:p>
          </p:txBody>
        </p:sp>
        <p:sp>
          <p:nvSpPr>
            <p:cNvPr id="27669" name="Text Box 11"/>
            <p:cNvSpPr txBox="1">
              <a:spLocks noChangeArrowheads="1"/>
            </p:cNvSpPr>
            <p:nvPr/>
          </p:nvSpPr>
          <p:spPr bwMode="auto">
            <a:xfrm rot="10800000">
              <a:off x="2192338" y="4348163"/>
              <a:ext cx="488950" cy="457200"/>
            </a:xfrm>
            <a:prstGeom prst="rect">
              <a:avLst/>
            </a:prstGeom>
            <a:noFill/>
            <a:ln w="9525">
              <a:noFill/>
              <a:miter lim="800000"/>
              <a:headEnd/>
              <a:tailEnd/>
            </a:ln>
          </p:spPr>
          <p:txBody>
            <a:bodyPr wrap="none">
              <a:spAutoFit/>
            </a:bodyPr>
            <a:lstStyle/>
            <a:p>
              <a:r>
                <a:rPr lang="en-US" sz="2400">
                  <a:cs typeface="Arial" charset="0"/>
                </a:rPr>
                <a:t>←</a:t>
              </a:r>
            </a:p>
          </p:txBody>
        </p:sp>
        <p:sp>
          <p:nvSpPr>
            <p:cNvPr id="27670" name="Text Box 12"/>
            <p:cNvSpPr txBox="1">
              <a:spLocks noChangeArrowheads="1"/>
            </p:cNvSpPr>
            <p:nvPr/>
          </p:nvSpPr>
          <p:spPr bwMode="auto">
            <a:xfrm rot="10800000">
              <a:off x="2322513" y="4502151"/>
              <a:ext cx="268288" cy="457200"/>
            </a:xfrm>
            <a:prstGeom prst="rect">
              <a:avLst/>
            </a:prstGeom>
            <a:noFill/>
            <a:ln w="9525">
              <a:noFill/>
              <a:miter lim="800000"/>
              <a:headEnd/>
              <a:tailEnd/>
            </a:ln>
          </p:spPr>
          <p:txBody>
            <a:bodyPr wrap="none">
              <a:spAutoFit/>
            </a:bodyPr>
            <a:lstStyle/>
            <a:p>
              <a:r>
                <a:rPr lang="en-US" sz="2400" dirty="0"/>
                <a:t>/</a:t>
              </a:r>
            </a:p>
          </p:txBody>
        </p:sp>
      </p:grpSp>
      <p:grpSp>
        <p:nvGrpSpPr>
          <p:cNvPr id="3" name="Group 10"/>
          <p:cNvGrpSpPr>
            <a:grpSpLocks/>
          </p:cNvGrpSpPr>
          <p:nvPr/>
        </p:nvGrpSpPr>
        <p:grpSpPr bwMode="auto">
          <a:xfrm>
            <a:off x="2209800" y="5310188"/>
            <a:ext cx="496888" cy="682625"/>
            <a:chOff x="2187575" y="5626100"/>
            <a:chExt cx="496888" cy="682625"/>
          </a:xfrm>
        </p:grpSpPr>
        <p:sp>
          <p:nvSpPr>
            <p:cNvPr id="27664" name="Text Box 14"/>
            <p:cNvSpPr txBox="1">
              <a:spLocks noChangeArrowheads="1"/>
            </p:cNvSpPr>
            <p:nvPr/>
          </p:nvSpPr>
          <p:spPr bwMode="auto">
            <a:xfrm>
              <a:off x="2195513" y="5626100"/>
              <a:ext cx="488950" cy="457200"/>
            </a:xfrm>
            <a:prstGeom prst="rect">
              <a:avLst/>
            </a:prstGeom>
            <a:noFill/>
            <a:ln w="9525">
              <a:noFill/>
              <a:miter lim="800000"/>
              <a:headEnd/>
              <a:tailEnd/>
            </a:ln>
          </p:spPr>
          <p:txBody>
            <a:bodyPr wrap="none">
              <a:spAutoFit/>
            </a:bodyPr>
            <a:lstStyle/>
            <a:p>
              <a:r>
                <a:rPr lang="en-US" sz="2400">
                  <a:cs typeface="Arial" charset="0"/>
                </a:rPr>
                <a:t>→</a:t>
              </a:r>
            </a:p>
          </p:txBody>
        </p:sp>
        <p:sp>
          <p:nvSpPr>
            <p:cNvPr id="27665" name="Text Box 15"/>
            <p:cNvSpPr txBox="1">
              <a:spLocks noChangeArrowheads="1"/>
            </p:cNvSpPr>
            <p:nvPr/>
          </p:nvSpPr>
          <p:spPr bwMode="auto">
            <a:xfrm>
              <a:off x="2187575" y="5818188"/>
              <a:ext cx="488950" cy="457200"/>
            </a:xfrm>
            <a:prstGeom prst="rect">
              <a:avLst/>
            </a:prstGeom>
            <a:noFill/>
            <a:ln w="9525">
              <a:noFill/>
              <a:miter lim="800000"/>
              <a:headEnd/>
              <a:tailEnd/>
            </a:ln>
          </p:spPr>
          <p:txBody>
            <a:bodyPr wrap="none">
              <a:spAutoFit/>
            </a:bodyPr>
            <a:lstStyle/>
            <a:p>
              <a:r>
                <a:rPr lang="en-US" sz="2400">
                  <a:cs typeface="Arial" charset="0"/>
                </a:rPr>
                <a:t>←</a:t>
              </a:r>
            </a:p>
          </p:txBody>
        </p:sp>
        <p:sp>
          <p:nvSpPr>
            <p:cNvPr id="27666" name="Text Box 16"/>
            <p:cNvSpPr txBox="1">
              <a:spLocks noChangeArrowheads="1"/>
            </p:cNvSpPr>
            <p:nvPr/>
          </p:nvSpPr>
          <p:spPr bwMode="auto">
            <a:xfrm>
              <a:off x="2278063" y="5664200"/>
              <a:ext cx="268288" cy="457200"/>
            </a:xfrm>
            <a:prstGeom prst="rect">
              <a:avLst/>
            </a:prstGeom>
            <a:noFill/>
            <a:ln w="9525">
              <a:noFill/>
              <a:miter lim="800000"/>
              <a:headEnd/>
              <a:tailEnd/>
            </a:ln>
          </p:spPr>
          <p:txBody>
            <a:bodyPr wrap="none">
              <a:spAutoFit/>
            </a:bodyPr>
            <a:lstStyle/>
            <a:p>
              <a:r>
                <a:rPr lang="en-US" sz="2400"/>
                <a:t>/</a:t>
              </a:r>
            </a:p>
          </p:txBody>
        </p:sp>
        <p:sp>
          <p:nvSpPr>
            <p:cNvPr id="27667" name="Text Box 17"/>
            <p:cNvSpPr txBox="1">
              <a:spLocks noChangeArrowheads="1"/>
            </p:cNvSpPr>
            <p:nvPr/>
          </p:nvSpPr>
          <p:spPr bwMode="auto">
            <a:xfrm>
              <a:off x="2300288" y="5851525"/>
              <a:ext cx="268288" cy="457200"/>
            </a:xfrm>
            <a:prstGeom prst="rect">
              <a:avLst/>
            </a:prstGeom>
            <a:noFill/>
            <a:ln w="9525">
              <a:noFill/>
              <a:miter lim="800000"/>
              <a:headEnd/>
              <a:tailEnd/>
            </a:ln>
          </p:spPr>
          <p:txBody>
            <a:bodyPr wrap="none">
              <a:spAutoFit/>
            </a:bodyPr>
            <a:lstStyle/>
            <a:p>
              <a:r>
                <a:rPr lang="en-US" sz="2400"/>
                <a:t>/</a:t>
              </a:r>
            </a:p>
          </p:txBody>
        </p:sp>
      </p:grpSp>
      <p:sp>
        <p:nvSpPr>
          <p:cNvPr id="27656" name="Text Box 18"/>
          <p:cNvSpPr txBox="1">
            <a:spLocks noChangeArrowheads="1"/>
          </p:cNvSpPr>
          <p:nvPr/>
        </p:nvSpPr>
        <p:spPr bwMode="auto">
          <a:xfrm>
            <a:off x="2078038" y="6129338"/>
            <a:ext cx="2025650" cy="304800"/>
          </a:xfrm>
          <a:prstGeom prst="rect">
            <a:avLst/>
          </a:prstGeom>
          <a:noFill/>
          <a:ln w="9525">
            <a:noFill/>
            <a:miter lim="800000"/>
            <a:headEnd/>
            <a:tailEnd/>
          </a:ln>
        </p:spPr>
        <p:txBody>
          <a:bodyPr wrap="none">
            <a:spAutoFit/>
          </a:bodyPr>
          <a:lstStyle/>
          <a:p>
            <a:r>
              <a:rPr lang="en-US" sz="1400" dirty="0" err="1"/>
              <a:t>Zeldovich</a:t>
            </a:r>
            <a:r>
              <a:rPr lang="en-US" sz="1400" dirty="0"/>
              <a:t> et al. (1960s)</a:t>
            </a:r>
          </a:p>
        </p:txBody>
      </p:sp>
      <p:grpSp>
        <p:nvGrpSpPr>
          <p:cNvPr id="4" name="Group 23"/>
          <p:cNvGrpSpPr>
            <a:grpSpLocks/>
          </p:cNvGrpSpPr>
          <p:nvPr/>
        </p:nvGrpSpPr>
        <p:grpSpPr bwMode="auto">
          <a:xfrm>
            <a:off x="4383088" y="1355725"/>
            <a:ext cx="4516437" cy="4919663"/>
            <a:chOff x="4382824" y="1355833"/>
            <a:chExt cx="4516007" cy="4918842"/>
          </a:xfrm>
        </p:grpSpPr>
        <p:pic>
          <p:nvPicPr>
            <p:cNvPr id="27658" name="Picture 25"/>
            <p:cNvPicPr>
              <a:picLocks noChangeAspect="1" noChangeArrowheads="1"/>
            </p:cNvPicPr>
            <p:nvPr/>
          </p:nvPicPr>
          <p:blipFill>
            <a:blip r:embed="rId2" cstate="print"/>
            <a:srcRect/>
            <a:stretch>
              <a:fillRect/>
            </a:stretch>
          </p:blipFill>
          <p:spPr bwMode="auto">
            <a:xfrm>
              <a:off x="4382824" y="1355833"/>
              <a:ext cx="4516007" cy="4918842"/>
            </a:xfrm>
            <a:prstGeom prst="rect">
              <a:avLst/>
            </a:prstGeom>
            <a:noFill/>
            <a:ln w="9525">
              <a:noFill/>
              <a:miter lim="800000"/>
              <a:headEnd/>
              <a:tailEnd/>
            </a:ln>
          </p:spPr>
        </p:pic>
        <p:sp>
          <p:nvSpPr>
            <p:cNvPr id="27659" name="TextBox 17"/>
            <p:cNvSpPr txBox="1">
              <a:spLocks noChangeArrowheads="1"/>
            </p:cNvSpPr>
            <p:nvPr/>
          </p:nvSpPr>
          <p:spPr bwMode="auto">
            <a:xfrm>
              <a:off x="4415205" y="1781503"/>
              <a:ext cx="466795" cy="369332"/>
            </a:xfrm>
            <a:prstGeom prst="rect">
              <a:avLst/>
            </a:prstGeom>
            <a:noFill/>
            <a:ln w="9525">
              <a:noFill/>
              <a:miter lim="800000"/>
              <a:headEnd/>
              <a:tailEnd/>
            </a:ln>
          </p:spPr>
          <p:txBody>
            <a:bodyPr wrap="none">
              <a:spAutoFit/>
            </a:bodyPr>
            <a:lstStyle/>
            <a:p>
              <a:r>
                <a:rPr lang="en-US"/>
                <a:t>(1)</a:t>
              </a:r>
            </a:p>
          </p:txBody>
        </p:sp>
        <p:sp>
          <p:nvSpPr>
            <p:cNvPr id="27660" name="TextBox 18"/>
            <p:cNvSpPr txBox="1">
              <a:spLocks noChangeArrowheads="1"/>
            </p:cNvSpPr>
            <p:nvPr/>
          </p:nvSpPr>
          <p:spPr bwMode="auto">
            <a:xfrm>
              <a:off x="5418940" y="2596054"/>
              <a:ext cx="466795" cy="369332"/>
            </a:xfrm>
            <a:prstGeom prst="rect">
              <a:avLst/>
            </a:prstGeom>
            <a:noFill/>
            <a:ln w="9525">
              <a:noFill/>
              <a:miter lim="800000"/>
              <a:headEnd/>
              <a:tailEnd/>
            </a:ln>
          </p:spPr>
          <p:txBody>
            <a:bodyPr wrap="none">
              <a:spAutoFit/>
            </a:bodyPr>
            <a:lstStyle/>
            <a:p>
              <a:r>
                <a:rPr lang="en-US"/>
                <a:t>(2)</a:t>
              </a:r>
            </a:p>
          </p:txBody>
        </p:sp>
        <p:sp>
          <p:nvSpPr>
            <p:cNvPr id="27661" name="TextBox 19"/>
            <p:cNvSpPr txBox="1">
              <a:spLocks noChangeArrowheads="1"/>
            </p:cNvSpPr>
            <p:nvPr/>
          </p:nvSpPr>
          <p:spPr bwMode="auto">
            <a:xfrm>
              <a:off x="7189939" y="4293477"/>
              <a:ext cx="466795" cy="369332"/>
            </a:xfrm>
            <a:prstGeom prst="rect">
              <a:avLst/>
            </a:prstGeom>
            <a:noFill/>
            <a:ln w="9525">
              <a:noFill/>
              <a:miter lim="800000"/>
              <a:headEnd/>
              <a:tailEnd/>
            </a:ln>
          </p:spPr>
          <p:txBody>
            <a:bodyPr wrap="none">
              <a:spAutoFit/>
            </a:bodyPr>
            <a:lstStyle/>
            <a:p>
              <a:r>
                <a:rPr lang="en-US"/>
                <a:t>(3)</a:t>
              </a:r>
            </a:p>
          </p:txBody>
        </p:sp>
        <p:sp>
          <p:nvSpPr>
            <p:cNvPr id="27662" name="TextBox 20"/>
            <p:cNvSpPr txBox="1">
              <a:spLocks noChangeArrowheads="1"/>
            </p:cNvSpPr>
            <p:nvPr/>
          </p:nvSpPr>
          <p:spPr bwMode="auto">
            <a:xfrm>
              <a:off x="6747510" y="2301766"/>
              <a:ext cx="1351652" cy="1292662"/>
            </a:xfrm>
            <a:prstGeom prst="rect">
              <a:avLst/>
            </a:prstGeom>
            <a:noFill/>
            <a:ln w="9525">
              <a:noFill/>
              <a:miter lim="800000"/>
              <a:headEnd/>
              <a:tailEnd/>
            </a:ln>
          </p:spPr>
          <p:txBody>
            <a:bodyPr wrap="none">
              <a:spAutoFit/>
            </a:bodyPr>
            <a:lstStyle/>
            <a:p>
              <a:r>
                <a:rPr lang="en-US"/>
                <a:t>Increasing</a:t>
              </a:r>
            </a:p>
            <a:p>
              <a:r>
                <a:rPr lang="en-US"/>
                <a:t>annihilation</a:t>
              </a:r>
            </a:p>
            <a:p>
              <a:r>
                <a:rPr lang="en-US"/>
                <a:t>strength</a:t>
              </a:r>
            </a:p>
            <a:p>
              <a:r>
                <a:rPr lang="en-US" sz="2400"/>
                <a:t>↓</a:t>
              </a:r>
            </a:p>
          </p:txBody>
        </p:sp>
        <p:sp>
          <p:nvSpPr>
            <p:cNvPr id="27663" name="TextBox 21"/>
            <p:cNvSpPr txBox="1">
              <a:spLocks noChangeArrowheads="1"/>
            </p:cNvSpPr>
            <p:nvPr/>
          </p:nvSpPr>
          <p:spPr bwMode="auto">
            <a:xfrm>
              <a:off x="4880906" y="5588876"/>
              <a:ext cx="1506537" cy="276225"/>
            </a:xfrm>
            <a:prstGeom prst="rect">
              <a:avLst/>
            </a:prstGeom>
            <a:noFill/>
            <a:ln w="9525">
              <a:noFill/>
              <a:miter lim="800000"/>
              <a:headEnd/>
              <a:tailEnd/>
            </a:ln>
          </p:spPr>
          <p:txBody>
            <a:bodyPr wrap="none">
              <a:spAutoFit/>
            </a:bodyPr>
            <a:lstStyle/>
            <a:p>
              <a:r>
                <a:rPr lang="en-US" sz="1200"/>
                <a:t>Feng, ARAA (2010)</a:t>
              </a:r>
            </a:p>
          </p:txBody>
        </p:sp>
      </p:grpSp>
    </p:spTree>
  </p:cSld>
  <p:clrMapOvr>
    <a:masterClrMapping/>
  </p:clrMapOvr>
  <p:transition>
    <p:random/>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ChangeArrowheads="1"/>
          </p:cNvSpPr>
          <p:nvPr/>
        </p:nvSpPr>
        <p:spPr bwMode="auto">
          <a:xfrm>
            <a:off x="1403648" y="260648"/>
            <a:ext cx="8672513" cy="1006475"/>
          </a:xfrm>
          <a:prstGeom prst="rect">
            <a:avLst/>
          </a:prstGeom>
          <a:noFill/>
          <a:ln w="9525">
            <a:noFill/>
            <a:miter lim="800000"/>
            <a:headEnd/>
            <a:tailEnd/>
          </a:ln>
        </p:spPr>
        <p:txBody>
          <a:bodyPr anchor="ctr"/>
          <a:lstStyle/>
          <a:p>
            <a:pPr eaLnBrk="1" hangingPunct="1"/>
            <a:r>
              <a:rPr lang="en-US" sz="5400" dirty="0"/>
              <a:t>WIMP EXAMPLES</a:t>
            </a:r>
          </a:p>
        </p:txBody>
      </p:sp>
      <p:sp>
        <p:nvSpPr>
          <p:cNvPr id="32773" name="Rectangle 3"/>
          <p:cNvSpPr>
            <a:spLocks noChangeArrowheads="1"/>
          </p:cNvSpPr>
          <p:nvPr/>
        </p:nvSpPr>
        <p:spPr bwMode="auto">
          <a:xfrm>
            <a:off x="179512" y="1916832"/>
            <a:ext cx="8532812" cy="4697413"/>
          </a:xfrm>
          <a:prstGeom prst="rect">
            <a:avLst/>
          </a:prstGeom>
          <a:noFill/>
          <a:ln w="9525">
            <a:noFill/>
            <a:miter lim="800000"/>
            <a:headEnd/>
            <a:tailEnd/>
          </a:ln>
        </p:spPr>
        <p:txBody>
          <a:bodyPr/>
          <a:lstStyle/>
          <a:p>
            <a:pPr marL="342900" indent="-342900" algn="l" eaLnBrk="1" hangingPunct="1">
              <a:spcBef>
                <a:spcPct val="20000"/>
              </a:spcBef>
              <a:buFontTx/>
              <a:buChar char="•"/>
            </a:pPr>
            <a:endParaRPr lang="en-US" sz="2400" dirty="0">
              <a:solidFill>
                <a:srgbClr val="3333FF"/>
              </a:solidFill>
              <a:sym typeface="Wingdings" charset="2"/>
            </a:endParaRPr>
          </a:p>
          <a:p>
            <a:pPr marL="342900" indent="-342900" algn="l" eaLnBrk="1" hangingPunct="1">
              <a:spcBef>
                <a:spcPct val="20000"/>
              </a:spcBef>
              <a:buFontTx/>
              <a:buChar char="•"/>
            </a:pPr>
            <a:r>
              <a:rPr lang="en-US" sz="2400" dirty="0">
                <a:solidFill>
                  <a:srgbClr val="3333FF"/>
                </a:solidFill>
                <a:sym typeface="Wingdings" charset="2"/>
              </a:rPr>
              <a:t>Weakly-interacting massive particles: many examples, broadly similar, but different in detail</a:t>
            </a:r>
          </a:p>
          <a:p>
            <a:pPr marL="342900" indent="-342900" algn="l" eaLnBrk="1" hangingPunct="1">
              <a:spcBef>
                <a:spcPct val="20000"/>
              </a:spcBef>
              <a:buFontTx/>
              <a:buChar char="•"/>
            </a:pPr>
            <a:endParaRPr lang="en-US" sz="2400" dirty="0">
              <a:solidFill>
                <a:srgbClr val="00BE00"/>
              </a:solidFill>
              <a:sym typeface="Wingdings" charset="2"/>
            </a:endParaRPr>
          </a:p>
          <a:p>
            <a:pPr marL="342900" indent="-342900" algn="l" eaLnBrk="1" hangingPunct="1">
              <a:spcBef>
                <a:spcPct val="20000"/>
              </a:spcBef>
              <a:buFontTx/>
              <a:buChar char="•"/>
            </a:pPr>
            <a:r>
              <a:rPr lang="en-US" sz="2400" dirty="0">
                <a:solidFill>
                  <a:srgbClr val="00BE00"/>
                </a:solidFill>
                <a:sym typeface="Wingdings" charset="2"/>
              </a:rPr>
              <a:t>The prototypical WIMP: </a:t>
            </a:r>
            <a:r>
              <a:rPr lang="en-US" sz="2400" dirty="0" err="1">
                <a:solidFill>
                  <a:srgbClr val="00BE00"/>
                </a:solidFill>
                <a:sym typeface="Wingdings" charset="2"/>
              </a:rPr>
              <a:t>neutralinos</a:t>
            </a:r>
            <a:r>
              <a:rPr lang="en-US" sz="2400" dirty="0">
                <a:solidFill>
                  <a:srgbClr val="00BE00"/>
                </a:solidFill>
                <a:sym typeface="Wingdings" charset="2"/>
              </a:rPr>
              <a:t> in </a:t>
            </a:r>
            <a:r>
              <a:rPr lang="en-US" sz="2400" dirty="0" err="1">
                <a:solidFill>
                  <a:srgbClr val="00BE00"/>
                </a:solidFill>
                <a:sym typeface="Wingdings" charset="2"/>
              </a:rPr>
              <a:t>supersymmetry</a:t>
            </a:r>
            <a:endParaRPr lang="en-US" sz="2400" dirty="0">
              <a:solidFill>
                <a:srgbClr val="00BE00"/>
              </a:solidFill>
              <a:sym typeface="Wingdings" charset="2"/>
            </a:endParaRPr>
          </a:p>
          <a:p>
            <a:pPr marL="342900" indent="-342900" algn="r" eaLnBrk="1" hangingPunct="1">
              <a:spcBef>
                <a:spcPct val="20000"/>
              </a:spcBef>
            </a:pPr>
            <a:r>
              <a:rPr lang="en-US" sz="2400" baseline="-25000" dirty="0">
                <a:sym typeface="Wingdings" charset="2"/>
              </a:rPr>
              <a:t>Goldberg (1983)</a:t>
            </a:r>
          </a:p>
          <a:p>
            <a:pPr marL="342900" indent="-342900" algn="r" eaLnBrk="1" hangingPunct="1">
              <a:spcBef>
                <a:spcPct val="20000"/>
              </a:spcBef>
            </a:pPr>
            <a:endParaRPr lang="en-US" sz="2400" baseline="-25000" dirty="0">
              <a:sym typeface="Wingdings" charset="2"/>
            </a:endParaRPr>
          </a:p>
          <a:p>
            <a:pPr marL="342900" indent="-342900" algn="l" eaLnBrk="1" hangingPunct="1">
              <a:spcBef>
                <a:spcPct val="20000"/>
              </a:spcBef>
              <a:buFont typeface="Arial" charset="0"/>
              <a:buChar char="•"/>
            </a:pPr>
            <a:r>
              <a:rPr lang="en-US" sz="2400" dirty="0">
                <a:solidFill>
                  <a:srgbClr val="FF0000"/>
                </a:solidFill>
                <a:sym typeface="Wingdings" charset="2"/>
              </a:rPr>
              <a:t>KK B</a:t>
            </a:r>
            <a:r>
              <a:rPr lang="en-US" sz="2400" baseline="30000" dirty="0">
                <a:solidFill>
                  <a:srgbClr val="FF0000"/>
                </a:solidFill>
                <a:sym typeface="Wingdings" charset="2"/>
              </a:rPr>
              <a:t>1</a:t>
            </a:r>
            <a:r>
              <a:rPr lang="en-US" sz="2400" dirty="0">
                <a:solidFill>
                  <a:srgbClr val="FF0000"/>
                </a:solidFill>
                <a:sym typeface="Wingdings" charset="2"/>
              </a:rPr>
              <a:t> (“KK photons”) in universal extra dimensions</a:t>
            </a:r>
          </a:p>
          <a:p>
            <a:pPr marL="342900" indent="-342900" algn="r" eaLnBrk="1" hangingPunct="1">
              <a:spcBef>
                <a:spcPct val="20000"/>
              </a:spcBef>
            </a:pPr>
            <a:r>
              <a:rPr lang="en-US" sz="2400" baseline="-25000" dirty="0"/>
              <a:t>Servant, </a:t>
            </a:r>
            <a:r>
              <a:rPr lang="en-US" sz="2400" baseline="-25000" dirty="0" err="1"/>
              <a:t>Tait</a:t>
            </a:r>
            <a:r>
              <a:rPr lang="en-US" sz="2400" baseline="-25000" dirty="0"/>
              <a:t> (2002); Cheng, </a:t>
            </a:r>
            <a:r>
              <a:rPr lang="en-US" sz="2400" baseline="-25000" dirty="0" err="1"/>
              <a:t>Feng</a:t>
            </a:r>
            <a:r>
              <a:rPr lang="en-US" sz="2400" baseline="-25000" dirty="0"/>
              <a:t>, </a:t>
            </a:r>
            <a:r>
              <a:rPr lang="en-US" sz="2400" baseline="-25000" dirty="0" err="1"/>
              <a:t>Matchev</a:t>
            </a:r>
            <a:r>
              <a:rPr lang="en-US" sz="2400" baseline="-25000" dirty="0"/>
              <a:t> (2002)</a:t>
            </a:r>
          </a:p>
          <a:p>
            <a:pPr marL="342900" indent="-342900">
              <a:spcBef>
                <a:spcPct val="20000"/>
              </a:spcBef>
              <a:buFont typeface="Arial" charset="0"/>
              <a:buChar char="•"/>
            </a:pPr>
            <a:r>
              <a:rPr lang="en-US" sz="2400" dirty="0" smtClean="0">
                <a:solidFill>
                  <a:srgbClr val="00BE00"/>
                </a:solidFill>
                <a:sym typeface="Wingdings" charset="2"/>
              </a:rPr>
              <a:t>Cosmology and particle physics both point to the </a:t>
            </a:r>
            <a:r>
              <a:rPr lang="en-US" sz="2400" dirty="0" err="1" smtClean="0">
                <a:solidFill>
                  <a:srgbClr val="00BE00"/>
                </a:solidFill>
                <a:sym typeface="Wingdings" charset="2"/>
              </a:rPr>
              <a:t>Terascale</a:t>
            </a:r>
            <a:r>
              <a:rPr lang="en-US" sz="2400" dirty="0" smtClean="0">
                <a:solidFill>
                  <a:srgbClr val="00BE00"/>
                </a:solidFill>
                <a:sym typeface="Wingdings" charset="2"/>
              </a:rPr>
              <a:t> for new particles, with </a:t>
            </a:r>
            <a:r>
              <a:rPr lang="en-US" sz="2400" dirty="0" smtClean="0">
                <a:solidFill>
                  <a:srgbClr val="00BE00"/>
                </a:solidFill>
              </a:rPr>
              <a:t>viable WIMP candidates from SUSY, UED, etc.</a:t>
            </a:r>
          </a:p>
          <a:p>
            <a:pPr marL="342900" indent="-342900" algn="l" eaLnBrk="1" hangingPunct="1">
              <a:spcBef>
                <a:spcPct val="20000"/>
              </a:spcBef>
              <a:buFont typeface="Arial" charset="0"/>
              <a:buChar char="•"/>
            </a:pPr>
            <a:endParaRPr lang="en-US" sz="2400" dirty="0">
              <a:solidFill>
                <a:srgbClr val="FF0000"/>
              </a:solidFill>
              <a:sym typeface="Wingdings" charset="2"/>
            </a:endParaRPr>
          </a:p>
          <a:p>
            <a:pPr marL="342900" indent="-342900" algn="r" eaLnBrk="1" hangingPunct="1">
              <a:spcBef>
                <a:spcPct val="20000"/>
              </a:spcBef>
            </a:pPr>
            <a:endParaRPr lang="en-US" sz="2400" baseline="-25000" dirty="0">
              <a:sym typeface="Wingdings" charset="2"/>
            </a:endParaRPr>
          </a:p>
          <a:p>
            <a:pPr marL="342900" indent="-342900" algn="l" eaLnBrk="1" hangingPunct="1">
              <a:spcBef>
                <a:spcPct val="20000"/>
              </a:spcBef>
            </a:pPr>
            <a:endParaRPr lang="en-US" sz="2400" dirty="0">
              <a:solidFill>
                <a:srgbClr val="3333FF"/>
              </a:solidFill>
              <a:sym typeface="Wingdings" charset="2"/>
            </a:endParaRPr>
          </a:p>
        </p:txBody>
      </p:sp>
    </p:spTree>
  </p:cSld>
  <p:clrMapOvr>
    <a:masterClrMapping/>
  </p:clrMapOvr>
  <p:transition>
    <p:random/>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2"/>
          <p:cNvSpPr>
            <a:spLocks noGrp="1" noChangeArrowheads="1"/>
          </p:cNvSpPr>
          <p:nvPr>
            <p:ph type="title"/>
          </p:nvPr>
        </p:nvSpPr>
        <p:spPr>
          <a:xfrm>
            <a:off x="1691680" y="0"/>
            <a:ext cx="8686800" cy="1143000"/>
          </a:xfrm>
        </p:spPr>
        <p:txBody>
          <a:bodyPr/>
          <a:lstStyle/>
          <a:p>
            <a:r>
              <a:rPr lang="en-US" sz="4000" dirty="0" smtClean="0">
                <a:solidFill>
                  <a:schemeClr val="tx1"/>
                </a:solidFill>
              </a:rPr>
              <a:t>WIMP DETECTION</a:t>
            </a:r>
          </a:p>
        </p:txBody>
      </p:sp>
      <p:sp>
        <p:nvSpPr>
          <p:cNvPr id="49157" name="Rectangle 54"/>
          <p:cNvSpPr>
            <a:spLocks noGrp="1" noChangeArrowheads="1"/>
          </p:cNvSpPr>
          <p:nvPr>
            <p:ph type="body" idx="1"/>
          </p:nvPr>
        </p:nvSpPr>
        <p:spPr>
          <a:xfrm>
            <a:off x="633413" y="1343025"/>
            <a:ext cx="8439150" cy="612775"/>
          </a:xfrm>
          <a:noFill/>
        </p:spPr>
        <p:txBody>
          <a:bodyPr/>
          <a:lstStyle/>
          <a:p>
            <a:pPr>
              <a:lnSpc>
                <a:spcPct val="90000"/>
              </a:lnSpc>
              <a:buFontTx/>
              <a:buNone/>
            </a:pPr>
            <a:r>
              <a:rPr lang="en-US" sz="2800" smtClean="0"/>
              <a:t>Correct relic density </a:t>
            </a:r>
            <a:r>
              <a:rPr lang="en-US" sz="2800" smtClean="0">
                <a:sym typeface="Wingdings" charset="2"/>
              </a:rPr>
              <a:t></a:t>
            </a:r>
            <a:r>
              <a:rPr lang="en-US" sz="2800" smtClean="0"/>
              <a:t> Efficient annihilation then </a:t>
            </a:r>
          </a:p>
        </p:txBody>
      </p:sp>
      <p:grpSp>
        <p:nvGrpSpPr>
          <p:cNvPr id="2" name="Group 38"/>
          <p:cNvGrpSpPr>
            <a:grpSpLocks/>
          </p:cNvGrpSpPr>
          <p:nvPr/>
        </p:nvGrpSpPr>
        <p:grpSpPr bwMode="auto">
          <a:xfrm>
            <a:off x="3238500" y="2262188"/>
            <a:ext cx="2740025" cy="2874962"/>
            <a:chOff x="612384" y="1028120"/>
            <a:chExt cx="2739547" cy="2875207"/>
          </a:xfrm>
        </p:grpSpPr>
        <p:sp>
          <p:nvSpPr>
            <p:cNvPr id="49168" name="Text Box 33"/>
            <p:cNvSpPr txBox="1">
              <a:spLocks noChangeArrowheads="1"/>
            </p:cNvSpPr>
            <p:nvPr/>
          </p:nvSpPr>
          <p:spPr bwMode="auto">
            <a:xfrm>
              <a:off x="615470" y="1028120"/>
              <a:ext cx="434975" cy="641350"/>
            </a:xfrm>
            <a:prstGeom prst="rect">
              <a:avLst/>
            </a:prstGeom>
            <a:noFill/>
            <a:ln w="9525">
              <a:noFill/>
              <a:miter lim="800000"/>
              <a:headEnd/>
              <a:tailEnd/>
            </a:ln>
          </p:spPr>
          <p:txBody>
            <a:bodyPr wrap="none">
              <a:spAutoFit/>
            </a:bodyPr>
            <a:lstStyle/>
            <a:p>
              <a:r>
                <a:rPr lang="en-US" sz="3600">
                  <a:latin typeface="Symbol" pitchFamily="18" charset="2"/>
                </a:rPr>
                <a:t>c</a:t>
              </a:r>
            </a:p>
          </p:txBody>
        </p:sp>
        <p:sp>
          <p:nvSpPr>
            <p:cNvPr id="49169" name="Text Box 34"/>
            <p:cNvSpPr txBox="1">
              <a:spLocks noChangeArrowheads="1"/>
            </p:cNvSpPr>
            <p:nvPr/>
          </p:nvSpPr>
          <p:spPr bwMode="auto">
            <a:xfrm>
              <a:off x="2913871" y="1028120"/>
              <a:ext cx="434975" cy="641350"/>
            </a:xfrm>
            <a:prstGeom prst="rect">
              <a:avLst/>
            </a:prstGeom>
            <a:noFill/>
            <a:ln w="9525">
              <a:noFill/>
              <a:miter lim="800000"/>
              <a:headEnd/>
              <a:tailEnd/>
            </a:ln>
          </p:spPr>
          <p:txBody>
            <a:bodyPr wrap="none">
              <a:spAutoFit/>
            </a:bodyPr>
            <a:lstStyle/>
            <a:p>
              <a:r>
                <a:rPr lang="en-US" sz="3600">
                  <a:latin typeface="Symbol" pitchFamily="18" charset="2"/>
                </a:rPr>
                <a:t>c</a:t>
              </a:r>
            </a:p>
          </p:txBody>
        </p:sp>
        <p:sp>
          <p:nvSpPr>
            <p:cNvPr id="49170" name="Text Box 35"/>
            <p:cNvSpPr txBox="1">
              <a:spLocks noChangeArrowheads="1"/>
            </p:cNvSpPr>
            <p:nvPr/>
          </p:nvSpPr>
          <p:spPr bwMode="auto">
            <a:xfrm>
              <a:off x="612384" y="3256996"/>
              <a:ext cx="441146" cy="646331"/>
            </a:xfrm>
            <a:prstGeom prst="rect">
              <a:avLst/>
            </a:prstGeom>
            <a:noFill/>
            <a:ln w="9525">
              <a:noFill/>
              <a:miter lim="800000"/>
              <a:headEnd/>
              <a:tailEnd/>
            </a:ln>
          </p:spPr>
          <p:txBody>
            <a:bodyPr wrap="none">
              <a:spAutoFit/>
            </a:bodyPr>
            <a:lstStyle/>
            <a:p>
              <a:r>
                <a:rPr lang="en-US" sz="3600" i="1"/>
                <a:t>q</a:t>
              </a:r>
            </a:p>
          </p:txBody>
        </p:sp>
        <p:sp>
          <p:nvSpPr>
            <p:cNvPr id="49171" name="Text Box 35"/>
            <p:cNvSpPr txBox="1">
              <a:spLocks noChangeArrowheads="1"/>
            </p:cNvSpPr>
            <p:nvPr/>
          </p:nvSpPr>
          <p:spPr bwMode="auto">
            <a:xfrm>
              <a:off x="2910785" y="3256996"/>
              <a:ext cx="441146" cy="646331"/>
            </a:xfrm>
            <a:prstGeom prst="rect">
              <a:avLst/>
            </a:prstGeom>
            <a:noFill/>
            <a:ln w="9525">
              <a:noFill/>
              <a:miter lim="800000"/>
              <a:headEnd/>
              <a:tailEnd/>
            </a:ln>
          </p:spPr>
          <p:txBody>
            <a:bodyPr wrap="none">
              <a:spAutoFit/>
            </a:bodyPr>
            <a:lstStyle/>
            <a:p>
              <a:r>
                <a:rPr lang="en-US" sz="3600" i="1"/>
                <a:t>q</a:t>
              </a:r>
            </a:p>
          </p:txBody>
        </p:sp>
        <p:grpSp>
          <p:nvGrpSpPr>
            <p:cNvPr id="3" name="Group 37"/>
            <p:cNvGrpSpPr>
              <a:grpSpLocks/>
            </p:cNvGrpSpPr>
            <p:nvPr/>
          </p:nvGrpSpPr>
          <p:grpSpPr bwMode="auto">
            <a:xfrm>
              <a:off x="1047750" y="1657351"/>
              <a:ext cx="1833673" cy="1883291"/>
              <a:chOff x="1047750" y="1657351"/>
              <a:chExt cx="1833673" cy="1883291"/>
            </a:xfrm>
          </p:grpSpPr>
          <p:sp>
            <p:nvSpPr>
              <p:cNvPr id="49173" name="Line 21"/>
              <p:cNvSpPr>
                <a:spLocks noChangeShapeType="1"/>
              </p:cNvSpPr>
              <p:nvPr/>
            </p:nvSpPr>
            <p:spPr bwMode="auto">
              <a:xfrm>
                <a:off x="1047750" y="1657351"/>
                <a:ext cx="1833673" cy="1883291"/>
              </a:xfrm>
              <a:prstGeom prst="line">
                <a:avLst/>
              </a:prstGeom>
              <a:noFill/>
              <a:ln w="38100">
                <a:solidFill>
                  <a:schemeClr val="tx1"/>
                </a:solidFill>
                <a:round/>
                <a:headEnd/>
                <a:tailEnd/>
              </a:ln>
            </p:spPr>
            <p:txBody>
              <a:bodyPr wrap="none" anchor="ctr"/>
              <a:lstStyle/>
              <a:p>
                <a:endParaRPr lang="en-GB"/>
              </a:p>
            </p:txBody>
          </p:sp>
          <p:sp>
            <p:nvSpPr>
              <p:cNvPr id="49174" name="Line 24"/>
              <p:cNvSpPr>
                <a:spLocks noChangeShapeType="1"/>
              </p:cNvSpPr>
              <p:nvPr/>
            </p:nvSpPr>
            <p:spPr bwMode="auto">
              <a:xfrm flipV="1">
                <a:off x="1049097" y="1679944"/>
                <a:ext cx="1821694" cy="1731878"/>
              </a:xfrm>
              <a:prstGeom prst="line">
                <a:avLst/>
              </a:prstGeom>
              <a:noFill/>
              <a:ln w="38100">
                <a:solidFill>
                  <a:schemeClr val="tx1"/>
                </a:solidFill>
                <a:round/>
                <a:headEnd/>
                <a:tailEnd/>
              </a:ln>
            </p:spPr>
            <p:txBody>
              <a:bodyPr wrap="none" anchor="ctr"/>
              <a:lstStyle/>
              <a:p>
                <a:endParaRPr lang="en-GB"/>
              </a:p>
            </p:txBody>
          </p:sp>
          <p:sp>
            <p:nvSpPr>
              <p:cNvPr id="49175" name="Oval 36"/>
              <p:cNvSpPr>
                <a:spLocks noChangeArrowheads="1"/>
              </p:cNvSpPr>
              <p:nvPr/>
            </p:nvSpPr>
            <p:spPr bwMode="auto">
              <a:xfrm>
                <a:off x="1424764" y="2062716"/>
                <a:ext cx="1031358" cy="1010093"/>
              </a:xfrm>
              <a:prstGeom prst="ellipse">
                <a:avLst/>
              </a:prstGeom>
              <a:solidFill>
                <a:schemeClr val="tx1"/>
              </a:solidFill>
              <a:ln w="9525" algn="ctr">
                <a:solidFill>
                  <a:schemeClr val="tx1"/>
                </a:solidFill>
                <a:round/>
                <a:headEnd/>
                <a:tailEnd/>
              </a:ln>
            </p:spPr>
            <p:txBody>
              <a:bodyPr wrap="none" anchor="ctr"/>
              <a:lstStyle/>
              <a:p>
                <a:endParaRPr lang="en-US"/>
              </a:p>
            </p:txBody>
          </p:sp>
        </p:grpSp>
      </p:grpSp>
      <p:grpSp>
        <p:nvGrpSpPr>
          <p:cNvPr id="4" name="Group 41"/>
          <p:cNvGrpSpPr>
            <a:grpSpLocks/>
          </p:cNvGrpSpPr>
          <p:nvPr/>
        </p:nvGrpSpPr>
        <p:grpSpPr bwMode="auto">
          <a:xfrm>
            <a:off x="1416050" y="2163763"/>
            <a:ext cx="1103313" cy="3570287"/>
            <a:chOff x="1415335" y="2301571"/>
            <a:chExt cx="1104582" cy="3571042"/>
          </a:xfrm>
        </p:grpSpPr>
        <p:sp>
          <p:nvSpPr>
            <p:cNvPr id="49166" name="Text Box 37"/>
            <p:cNvSpPr txBox="1">
              <a:spLocks noChangeArrowheads="1"/>
            </p:cNvSpPr>
            <p:nvPr/>
          </p:nvSpPr>
          <p:spPr bwMode="auto">
            <a:xfrm rot="5400000">
              <a:off x="45313" y="3671593"/>
              <a:ext cx="3571042" cy="830997"/>
            </a:xfrm>
            <a:prstGeom prst="rect">
              <a:avLst/>
            </a:prstGeom>
            <a:noFill/>
            <a:ln w="9525">
              <a:noFill/>
              <a:miter lim="800000"/>
              <a:headEnd/>
              <a:tailEnd/>
            </a:ln>
          </p:spPr>
          <p:txBody>
            <a:bodyPr wrap="none">
              <a:spAutoFit/>
            </a:bodyPr>
            <a:lstStyle/>
            <a:p>
              <a:r>
                <a:rPr lang="en-US" sz="2400">
                  <a:solidFill>
                    <a:srgbClr val="3333FF"/>
                  </a:solidFill>
                </a:rPr>
                <a:t>Efficient annihilation now</a:t>
              </a:r>
            </a:p>
            <a:p>
              <a:r>
                <a:rPr lang="en-US" sz="2400">
                  <a:solidFill>
                    <a:srgbClr val="3333FF"/>
                  </a:solidFill>
                </a:rPr>
                <a:t>(Indirect detection)</a:t>
              </a:r>
            </a:p>
          </p:txBody>
        </p:sp>
        <p:cxnSp>
          <p:nvCxnSpPr>
            <p:cNvPr id="41" name="Straight Arrow Connector 40"/>
            <p:cNvCxnSpPr/>
            <p:nvPr/>
          </p:nvCxnSpPr>
          <p:spPr bwMode="auto">
            <a:xfrm rot="5400000">
              <a:off x="1185336" y="4002931"/>
              <a:ext cx="2658037" cy="11126"/>
            </a:xfrm>
            <a:prstGeom prst="straightConnector1">
              <a:avLst/>
            </a:prstGeom>
            <a:ln>
              <a:solidFill>
                <a:srgbClr val="3333FF"/>
              </a:solidFill>
              <a:headEnd type="none" w="med" len="med"/>
              <a:tailEnd type="arrow"/>
            </a:ln>
          </p:spPr>
          <p:style>
            <a:lnRef idx="3">
              <a:schemeClr val="dk1"/>
            </a:lnRef>
            <a:fillRef idx="0">
              <a:schemeClr val="dk1"/>
            </a:fillRef>
            <a:effectRef idx="2">
              <a:schemeClr val="dk1"/>
            </a:effectRef>
            <a:fontRef idx="minor">
              <a:schemeClr val="tx1"/>
            </a:fontRef>
          </p:style>
        </p:cxnSp>
      </p:grpSp>
      <p:grpSp>
        <p:nvGrpSpPr>
          <p:cNvPr id="5" name="Group 42"/>
          <p:cNvGrpSpPr>
            <a:grpSpLocks/>
          </p:cNvGrpSpPr>
          <p:nvPr/>
        </p:nvGrpSpPr>
        <p:grpSpPr bwMode="auto">
          <a:xfrm rot="-5400000">
            <a:off x="4080669" y="4331494"/>
            <a:ext cx="1104900" cy="3344862"/>
            <a:chOff x="1415337" y="2301570"/>
            <a:chExt cx="1104580" cy="3345019"/>
          </a:xfrm>
        </p:grpSpPr>
        <p:sp>
          <p:nvSpPr>
            <p:cNvPr id="49164" name="Text Box 37"/>
            <p:cNvSpPr txBox="1">
              <a:spLocks noChangeArrowheads="1"/>
            </p:cNvSpPr>
            <p:nvPr/>
          </p:nvSpPr>
          <p:spPr bwMode="auto">
            <a:xfrm rot="5400000">
              <a:off x="158326" y="3558581"/>
              <a:ext cx="3345019" cy="830997"/>
            </a:xfrm>
            <a:prstGeom prst="rect">
              <a:avLst/>
            </a:prstGeom>
            <a:noFill/>
            <a:ln w="9525">
              <a:noFill/>
              <a:miter lim="800000"/>
              <a:headEnd/>
              <a:tailEnd/>
            </a:ln>
          </p:spPr>
          <p:txBody>
            <a:bodyPr wrap="none">
              <a:spAutoFit/>
            </a:bodyPr>
            <a:lstStyle/>
            <a:p>
              <a:r>
                <a:rPr lang="en-US" sz="2400">
                  <a:solidFill>
                    <a:srgbClr val="00BE00"/>
                  </a:solidFill>
                </a:rPr>
                <a:t>Efficient scattering now</a:t>
              </a:r>
            </a:p>
            <a:p>
              <a:r>
                <a:rPr lang="en-US" sz="2400">
                  <a:solidFill>
                    <a:srgbClr val="00BE00"/>
                  </a:solidFill>
                </a:rPr>
                <a:t>(Direct detection)</a:t>
              </a:r>
            </a:p>
          </p:txBody>
        </p:sp>
        <p:cxnSp>
          <p:nvCxnSpPr>
            <p:cNvPr id="45" name="Straight Arrow Connector 44"/>
            <p:cNvCxnSpPr/>
            <p:nvPr/>
          </p:nvCxnSpPr>
          <p:spPr bwMode="auto">
            <a:xfrm rot="5400000">
              <a:off x="1279198" y="4002658"/>
              <a:ext cx="2657600" cy="11109"/>
            </a:xfrm>
            <a:prstGeom prst="straightConnector1">
              <a:avLst/>
            </a:prstGeom>
            <a:ln>
              <a:solidFill>
                <a:srgbClr val="00BE00"/>
              </a:solidFill>
              <a:headEnd type="none" w="med" len="med"/>
              <a:tailEnd type="arrow"/>
            </a:ln>
          </p:spPr>
          <p:style>
            <a:lnRef idx="3">
              <a:schemeClr val="dk1"/>
            </a:lnRef>
            <a:fillRef idx="0">
              <a:schemeClr val="dk1"/>
            </a:fillRef>
            <a:effectRef idx="2">
              <a:schemeClr val="dk1"/>
            </a:effectRef>
            <a:fontRef idx="minor">
              <a:schemeClr val="tx1"/>
            </a:fontRef>
          </p:style>
        </p:cxnSp>
      </p:grpSp>
      <p:grpSp>
        <p:nvGrpSpPr>
          <p:cNvPr id="6" name="Group 45"/>
          <p:cNvGrpSpPr>
            <a:grpSpLocks/>
          </p:cNvGrpSpPr>
          <p:nvPr/>
        </p:nvGrpSpPr>
        <p:grpSpPr bwMode="auto">
          <a:xfrm rot="10800000">
            <a:off x="6578600" y="2019300"/>
            <a:ext cx="1104900" cy="3448050"/>
            <a:chOff x="1415333" y="2362485"/>
            <a:chExt cx="1104584" cy="3449214"/>
          </a:xfrm>
        </p:grpSpPr>
        <p:sp>
          <p:nvSpPr>
            <p:cNvPr id="49162" name="Text Box 37"/>
            <p:cNvSpPr txBox="1">
              <a:spLocks noChangeArrowheads="1"/>
            </p:cNvSpPr>
            <p:nvPr/>
          </p:nvSpPr>
          <p:spPr bwMode="auto">
            <a:xfrm rot="5400000">
              <a:off x="106225" y="3671593"/>
              <a:ext cx="3449214" cy="830997"/>
            </a:xfrm>
            <a:prstGeom prst="rect">
              <a:avLst/>
            </a:prstGeom>
            <a:noFill/>
            <a:ln w="9525">
              <a:noFill/>
              <a:miter lim="800000"/>
              <a:headEnd/>
              <a:tailEnd/>
            </a:ln>
          </p:spPr>
          <p:txBody>
            <a:bodyPr wrap="none">
              <a:spAutoFit/>
            </a:bodyPr>
            <a:lstStyle/>
            <a:p>
              <a:r>
                <a:rPr lang="en-US" sz="2400">
                  <a:solidFill>
                    <a:srgbClr val="FF0000"/>
                  </a:solidFill>
                </a:rPr>
                <a:t>Efficient production now</a:t>
              </a:r>
            </a:p>
            <a:p>
              <a:r>
                <a:rPr lang="en-US" sz="2400">
                  <a:solidFill>
                    <a:srgbClr val="FF0000"/>
                  </a:solidFill>
                </a:rPr>
                <a:t>(Particle colliders)</a:t>
              </a:r>
            </a:p>
          </p:txBody>
        </p:sp>
        <p:cxnSp>
          <p:nvCxnSpPr>
            <p:cNvPr id="48" name="Straight Arrow Connector 47"/>
            <p:cNvCxnSpPr/>
            <p:nvPr/>
          </p:nvCxnSpPr>
          <p:spPr bwMode="auto">
            <a:xfrm rot="5400000">
              <a:off x="1292302" y="4096624"/>
              <a:ext cx="2656785" cy="11109"/>
            </a:xfrm>
            <a:prstGeom prst="straightConnector1">
              <a:avLst/>
            </a:prstGeom>
            <a:ln>
              <a:solidFill>
                <a:srgbClr val="FF0000"/>
              </a:solidFill>
              <a:headEnd type="none" w="med" len="med"/>
              <a:tailEnd type="arrow"/>
            </a:ln>
          </p:spPr>
          <p:style>
            <a:lnRef idx="3">
              <a:schemeClr val="dk1"/>
            </a:lnRef>
            <a:fillRef idx="0">
              <a:schemeClr val="dk1"/>
            </a:fillRef>
            <a:effectRef idx="2">
              <a:schemeClr val="dk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685800" y="228600"/>
            <a:ext cx="7772400" cy="685800"/>
          </a:xfrm>
        </p:spPr>
        <p:txBody>
          <a:bodyPr/>
          <a:lstStyle/>
          <a:p>
            <a:pPr eaLnBrk="1" hangingPunct="1"/>
            <a:r>
              <a:rPr lang="en-US" smtClean="0">
                <a:solidFill>
                  <a:srgbClr val="590407"/>
                </a:solidFill>
                <a:latin typeface="Helvetica" charset="0"/>
              </a:rPr>
              <a:t>Evidence for Dark Matter</a:t>
            </a:r>
          </a:p>
        </p:txBody>
      </p:sp>
      <p:sp>
        <p:nvSpPr>
          <p:cNvPr id="18435" name="Rectangle 3"/>
          <p:cNvSpPr>
            <a:spLocks noChangeArrowheads="1"/>
          </p:cNvSpPr>
          <p:nvPr/>
        </p:nvSpPr>
        <p:spPr bwMode="auto">
          <a:xfrm>
            <a:off x="1187624" y="1052736"/>
            <a:ext cx="8280400" cy="822325"/>
          </a:xfrm>
          <a:prstGeom prst="rect">
            <a:avLst/>
          </a:prstGeom>
          <a:noFill/>
          <a:ln w="9525">
            <a:noFill/>
            <a:miter lim="800000"/>
            <a:headEnd/>
            <a:tailEnd/>
          </a:ln>
        </p:spPr>
        <p:txBody>
          <a:bodyPr wrap="none">
            <a:spAutoFit/>
          </a:bodyPr>
          <a:lstStyle/>
          <a:p>
            <a:r>
              <a:rPr lang="en-US" dirty="0"/>
              <a:t>Use the fact that massive objects, even if they emit no light, </a:t>
            </a:r>
          </a:p>
          <a:p>
            <a:r>
              <a:rPr lang="en-US" dirty="0"/>
              <a:t>exert gravitational forces on other massive objects.</a:t>
            </a:r>
          </a:p>
        </p:txBody>
      </p:sp>
      <p:sp>
        <p:nvSpPr>
          <p:cNvPr id="18436" name="Rectangle 4"/>
          <p:cNvSpPr>
            <a:spLocks noChangeArrowheads="1"/>
          </p:cNvSpPr>
          <p:nvPr/>
        </p:nvSpPr>
        <p:spPr bwMode="auto">
          <a:xfrm>
            <a:off x="488950" y="5305425"/>
            <a:ext cx="7929563" cy="1552575"/>
          </a:xfrm>
          <a:prstGeom prst="rect">
            <a:avLst/>
          </a:prstGeom>
          <a:noFill/>
          <a:ln w="9525">
            <a:noFill/>
            <a:miter lim="800000"/>
            <a:headEnd/>
            <a:tailEnd/>
          </a:ln>
        </p:spPr>
        <p:txBody>
          <a:bodyPr wrap="none">
            <a:spAutoFit/>
          </a:bodyPr>
          <a:lstStyle/>
          <a:p>
            <a:r>
              <a:rPr lang="en-US"/>
              <a:t>Study the motions (dynamics) of visible objects like stars</a:t>
            </a:r>
          </a:p>
          <a:p>
            <a:r>
              <a:rPr lang="en-US"/>
              <a:t>in galaxies, and look for effects that are not explicable by</a:t>
            </a:r>
          </a:p>
          <a:p>
            <a:r>
              <a:rPr lang="en-US"/>
              <a:t>the mass of the other light emmitting or absorbing objects</a:t>
            </a:r>
          </a:p>
          <a:p>
            <a:r>
              <a:rPr lang="en-US"/>
              <a:t>around them.</a:t>
            </a:r>
          </a:p>
        </p:txBody>
      </p:sp>
      <p:sp>
        <p:nvSpPr>
          <p:cNvPr id="18437" name="Oval 7"/>
          <p:cNvSpPr>
            <a:spLocks noChangeArrowheads="1"/>
          </p:cNvSpPr>
          <p:nvPr/>
        </p:nvSpPr>
        <p:spPr bwMode="auto">
          <a:xfrm>
            <a:off x="1905000" y="2590800"/>
            <a:ext cx="685800" cy="685800"/>
          </a:xfrm>
          <a:prstGeom prst="ellipse">
            <a:avLst/>
          </a:prstGeom>
          <a:solidFill>
            <a:schemeClr val="tx1"/>
          </a:solidFill>
          <a:ln w="9525">
            <a:solidFill>
              <a:schemeClr val="tx1"/>
            </a:solidFill>
            <a:round/>
            <a:headEnd/>
            <a:tailEnd/>
          </a:ln>
        </p:spPr>
        <p:txBody>
          <a:bodyPr wrap="none" anchor="ctr"/>
          <a:lstStyle/>
          <a:p>
            <a:endParaRPr lang="en-US"/>
          </a:p>
        </p:txBody>
      </p:sp>
      <p:sp>
        <p:nvSpPr>
          <p:cNvPr id="18438" name="Oval 8"/>
          <p:cNvSpPr>
            <a:spLocks noChangeArrowheads="1"/>
          </p:cNvSpPr>
          <p:nvPr/>
        </p:nvSpPr>
        <p:spPr bwMode="auto">
          <a:xfrm>
            <a:off x="6019800" y="3276600"/>
            <a:ext cx="762000" cy="762000"/>
          </a:xfrm>
          <a:prstGeom prst="ellipse">
            <a:avLst/>
          </a:prstGeom>
          <a:solidFill>
            <a:srgbClr val="CAD001"/>
          </a:solidFill>
          <a:ln w="9525">
            <a:solidFill>
              <a:srgbClr val="CAD001"/>
            </a:solidFill>
            <a:round/>
            <a:headEnd/>
            <a:tailEnd/>
          </a:ln>
        </p:spPr>
        <p:txBody>
          <a:bodyPr wrap="none" anchor="ctr"/>
          <a:lstStyle/>
          <a:p>
            <a:endParaRPr lang="en-US"/>
          </a:p>
        </p:txBody>
      </p:sp>
      <p:sp>
        <p:nvSpPr>
          <p:cNvPr id="18439" name="Rectangle 9"/>
          <p:cNvSpPr>
            <a:spLocks noChangeArrowheads="1"/>
          </p:cNvSpPr>
          <p:nvPr/>
        </p:nvSpPr>
        <p:spPr bwMode="auto">
          <a:xfrm>
            <a:off x="1981200" y="2133600"/>
            <a:ext cx="522288" cy="457200"/>
          </a:xfrm>
          <a:prstGeom prst="rect">
            <a:avLst/>
          </a:prstGeom>
          <a:noFill/>
          <a:ln w="9525">
            <a:noFill/>
            <a:miter lim="800000"/>
            <a:headEnd/>
            <a:tailEnd/>
          </a:ln>
        </p:spPr>
        <p:txBody>
          <a:bodyPr wrap="none">
            <a:spAutoFit/>
          </a:bodyPr>
          <a:lstStyle/>
          <a:p>
            <a:r>
              <a:rPr lang="en-US">
                <a:latin typeface="Times" charset="0"/>
              </a:rPr>
              <a:t>m</a:t>
            </a:r>
            <a:r>
              <a:rPr lang="en-US" baseline="-25000">
                <a:latin typeface="Times" charset="0"/>
              </a:rPr>
              <a:t>1</a:t>
            </a:r>
            <a:endParaRPr lang="en-US">
              <a:latin typeface="Times" charset="0"/>
            </a:endParaRPr>
          </a:p>
        </p:txBody>
      </p:sp>
      <p:sp>
        <p:nvSpPr>
          <p:cNvPr id="18440" name="Rectangle 10"/>
          <p:cNvSpPr>
            <a:spLocks noChangeArrowheads="1"/>
          </p:cNvSpPr>
          <p:nvPr/>
        </p:nvSpPr>
        <p:spPr bwMode="auto">
          <a:xfrm>
            <a:off x="6172200" y="2819400"/>
            <a:ext cx="522288" cy="457200"/>
          </a:xfrm>
          <a:prstGeom prst="rect">
            <a:avLst/>
          </a:prstGeom>
          <a:noFill/>
          <a:ln w="9525">
            <a:noFill/>
            <a:miter lim="800000"/>
            <a:headEnd/>
            <a:tailEnd/>
          </a:ln>
        </p:spPr>
        <p:txBody>
          <a:bodyPr wrap="none">
            <a:spAutoFit/>
          </a:bodyPr>
          <a:lstStyle/>
          <a:p>
            <a:r>
              <a:rPr lang="en-US">
                <a:latin typeface="Times" charset="0"/>
              </a:rPr>
              <a:t>m</a:t>
            </a:r>
            <a:r>
              <a:rPr lang="en-US" baseline="-25000">
                <a:latin typeface="Times" charset="0"/>
              </a:rPr>
              <a:t>2</a:t>
            </a:r>
            <a:endParaRPr lang="en-US">
              <a:latin typeface="Times" charset="0"/>
            </a:endParaRPr>
          </a:p>
        </p:txBody>
      </p:sp>
      <p:sp>
        <p:nvSpPr>
          <p:cNvPr id="18441" name="Line 11"/>
          <p:cNvSpPr>
            <a:spLocks noChangeShapeType="1"/>
          </p:cNvSpPr>
          <p:nvPr/>
        </p:nvSpPr>
        <p:spPr bwMode="auto">
          <a:xfrm>
            <a:off x="2438400" y="2133600"/>
            <a:ext cx="4038600" cy="609600"/>
          </a:xfrm>
          <a:prstGeom prst="line">
            <a:avLst/>
          </a:prstGeom>
          <a:noFill/>
          <a:ln w="9525">
            <a:solidFill>
              <a:schemeClr val="tx1"/>
            </a:solidFill>
            <a:round/>
            <a:headEnd type="arrow" w="lg" len="med"/>
            <a:tailEnd type="arrow" w="lg" len="med"/>
          </a:ln>
        </p:spPr>
        <p:txBody>
          <a:bodyPr wrap="none" anchor="ctr"/>
          <a:lstStyle/>
          <a:p>
            <a:endParaRPr lang="en-GB"/>
          </a:p>
        </p:txBody>
      </p:sp>
      <p:sp>
        <p:nvSpPr>
          <p:cNvPr id="18442" name="Rectangle 12"/>
          <p:cNvSpPr>
            <a:spLocks noChangeArrowheads="1"/>
          </p:cNvSpPr>
          <p:nvPr/>
        </p:nvSpPr>
        <p:spPr bwMode="auto">
          <a:xfrm>
            <a:off x="4114800" y="2438400"/>
            <a:ext cx="488950" cy="457200"/>
          </a:xfrm>
          <a:prstGeom prst="rect">
            <a:avLst/>
          </a:prstGeom>
          <a:noFill/>
          <a:ln w="9525">
            <a:noFill/>
            <a:miter lim="800000"/>
            <a:headEnd/>
            <a:tailEnd/>
          </a:ln>
        </p:spPr>
        <p:txBody>
          <a:bodyPr wrap="none">
            <a:spAutoFit/>
          </a:bodyPr>
          <a:lstStyle/>
          <a:p>
            <a:r>
              <a:rPr lang="en-US">
                <a:latin typeface="Times" charset="0"/>
              </a:rPr>
              <a:t>r</a:t>
            </a:r>
            <a:r>
              <a:rPr lang="en-US" baseline="-25000">
                <a:latin typeface="Times" charset="0"/>
              </a:rPr>
              <a:t>12</a:t>
            </a:r>
            <a:endParaRPr lang="en-US">
              <a:latin typeface="Times" charset="0"/>
            </a:endParaRPr>
          </a:p>
        </p:txBody>
      </p:sp>
      <p:sp>
        <p:nvSpPr>
          <p:cNvPr id="18443" name="Line 13"/>
          <p:cNvSpPr>
            <a:spLocks noChangeShapeType="1"/>
          </p:cNvSpPr>
          <p:nvPr/>
        </p:nvSpPr>
        <p:spPr bwMode="auto">
          <a:xfrm>
            <a:off x="2271713" y="2927350"/>
            <a:ext cx="1447800" cy="228600"/>
          </a:xfrm>
          <a:prstGeom prst="line">
            <a:avLst/>
          </a:prstGeom>
          <a:noFill/>
          <a:ln w="38100">
            <a:solidFill>
              <a:schemeClr val="tx1"/>
            </a:solidFill>
            <a:round/>
            <a:headEnd/>
            <a:tailEnd type="triangle" w="lg" len="lg"/>
          </a:ln>
        </p:spPr>
        <p:txBody>
          <a:bodyPr wrap="none" anchor="ctr"/>
          <a:lstStyle/>
          <a:p>
            <a:endParaRPr lang="en-GB"/>
          </a:p>
        </p:txBody>
      </p:sp>
      <p:sp>
        <p:nvSpPr>
          <p:cNvPr id="18444" name="Line 14"/>
          <p:cNvSpPr>
            <a:spLocks noChangeShapeType="1"/>
          </p:cNvSpPr>
          <p:nvPr/>
        </p:nvSpPr>
        <p:spPr bwMode="auto">
          <a:xfrm>
            <a:off x="4978400" y="3433763"/>
            <a:ext cx="1447800" cy="228600"/>
          </a:xfrm>
          <a:prstGeom prst="line">
            <a:avLst/>
          </a:prstGeom>
          <a:noFill/>
          <a:ln w="38100">
            <a:solidFill>
              <a:schemeClr val="tx1"/>
            </a:solidFill>
            <a:round/>
            <a:headEnd type="triangle" w="lg" len="lg"/>
            <a:tailEnd/>
          </a:ln>
        </p:spPr>
        <p:txBody>
          <a:bodyPr wrap="none" anchor="ctr"/>
          <a:lstStyle/>
          <a:p>
            <a:endParaRPr lang="en-GB"/>
          </a:p>
        </p:txBody>
      </p:sp>
      <p:pic>
        <p:nvPicPr>
          <p:cNvPr id="18445" name="Picture 15" descr="image-2745.pdf                                                 0028770BMacintosh HD                   B746BDFA:"/>
          <p:cNvPicPr>
            <a:picLocks noChangeAspect="1" noChangeArrowheads="1"/>
          </p:cNvPicPr>
          <p:nvPr/>
        </p:nvPicPr>
        <p:blipFill>
          <a:blip r:embed="rId2" cstate="print"/>
          <a:srcRect/>
          <a:stretch>
            <a:fillRect/>
          </a:stretch>
        </p:blipFill>
        <p:spPr bwMode="auto">
          <a:xfrm>
            <a:off x="2743200" y="3209925"/>
            <a:ext cx="406400" cy="469900"/>
          </a:xfrm>
          <a:prstGeom prst="rect">
            <a:avLst/>
          </a:prstGeom>
          <a:noFill/>
          <a:ln w="9525">
            <a:noFill/>
            <a:miter lim="800000"/>
            <a:headEnd/>
            <a:tailEnd/>
          </a:ln>
        </p:spPr>
      </p:pic>
      <p:pic>
        <p:nvPicPr>
          <p:cNvPr id="18446" name="Picture 16" descr="image-2746.pdf                                                 0028770BMacintosh HD                   B746BDFA:"/>
          <p:cNvPicPr>
            <a:picLocks noChangeAspect="1" noChangeArrowheads="1"/>
          </p:cNvPicPr>
          <p:nvPr/>
        </p:nvPicPr>
        <p:blipFill>
          <a:blip r:embed="rId3" cstate="print"/>
          <a:srcRect/>
          <a:stretch>
            <a:fillRect/>
          </a:stretch>
        </p:blipFill>
        <p:spPr bwMode="auto">
          <a:xfrm>
            <a:off x="4953000" y="3635375"/>
            <a:ext cx="774700" cy="508000"/>
          </a:xfrm>
          <a:prstGeom prst="rect">
            <a:avLst/>
          </a:prstGeom>
          <a:noFill/>
          <a:ln w="9525">
            <a:noFill/>
            <a:miter lim="800000"/>
            <a:headEnd/>
            <a:tailEnd/>
          </a:ln>
        </p:spPr>
      </p:pic>
      <p:sp>
        <p:nvSpPr>
          <p:cNvPr id="18447" name="Rectangle 17"/>
          <p:cNvSpPr>
            <a:spLocks noChangeArrowheads="1"/>
          </p:cNvSpPr>
          <p:nvPr/>
        </p:nvSpPr>
        <p:spPr bwMode="auto">
          <a:xfrm>
            <a:off x="838200" y="3990975"/>
            <a:ext cx="184150" cy="457200"/>
          </a:xfrm>
          <a:prstGeom prst="rect">
            <a:avLst/>
          </a:prstGeom>
          <a:noFill/>
          <a:ln w="9525">
            <a:noFill/>
            <a:miter lim="800000"/>
            <a:headEnd/>
            <a:tailEnd/>
          </a:ln>
        </p:spPr>
        <p:txBody>
          <a:bodyPr wrap="none">
            <a:spAutoFit/>
          </a:bodyPr>
          <a:lstStyle/>
          <a:p>
            <a:endParaRPr lang="en-US">
              <a:latin typeface="Times" charset="0"/>
            </a:endParaRPr>
          </a:p>
        </p:txBody>
      </p:sp>
      <p:pic>
        <p:nvPicPr>
          <p:cNvPr id="18448" name="Picture 18" descr="image-2747.pdf                                                 0028770BMacintosh HD                   B746BDFA:"/>
          <p:cNvPicPr>
            <a:picLocks noChangeAspect="1" noChangeArrowheads="1"/>
          </p:cNvPicPr>
          <p:nvPr/>
        </p:nvPicPr>
        <p:blipFill>
          <a:blip r:embed="rId4" cstate="print"/>
          <a:srcRect/>
          <a:stretch>
            <a:fillRect/>
          </a:stretch>
        </p:blipFill>
        <p:spPr bwMode="auto">
          <a:xfrm>
            <a:off x="925513" y="3952875"/>
            <a:ext cx="2921000" cy="1079500"/>
          </a:xfrm>
          <a:prstGeom prst="rect">
            <a:avLst/>
          </a:prstGeom>
          <a:noFill/>
          <a:ln w="9525">
            <a:noFill/>
            <a:miter lim="800000"/>
            <a:headEnd/>
            <a:tailEnd/>
          </a:ln>
        </p:spPr>
      </p:pic>
      <p:sp>
        <p:nvSpPr>
          <p:cNvPr id="18449" name="Rectangle 19"/>
          <p:cNvSpPr>
            <a:spLocks noChangeArrowheads="1"/>
          </p:cNvSpPr>
          <p:nvPr/>
        </p:nvSpPr>
        <p:spPr bwMode="auto">
          <a:xfrm>
            <a:off x="612775" y="3795713"/>
            <a:ext cx="3495675" cy="1433512"/>
          </a:xfrm>
          <a:prstGeom prst="rect">
            <a:avLst/>
          </a:prstGeom>
          <a:noFill/>
          <a:ln w="9525">
            <a:solidFill>
              <a:schemeClr val="tx1"/>
            </a:solidFill>
            <a:miter lim="800000"/>
            <a:headEnd/>
            <a:tailEnd/>
          </a:ln>
        </p:spPr>
        <p:txBody>
          <a:bodyPr wrap="none" anchor="ctr"/>
          <a:lstStyle/>
          <a:p>
            <a:endParaRPr lang="en-US"/>
          </a:p>
        </p:txBody>
      </p:sp>
    </p:spTree>
  </p:cSld>
  <p:clrMapOvr>
    <a:masterClrMapping/>
  </p:clrMapOvr>
  <p:transition>
    <p:random/>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2"/>
          <p:cNvSpPr>
            <a:spLocks noGrp="1" noChangeArrowheads="1"/>
          </p:cNvSpPr>
          <p:nvPr>
            <p:ph type="title"/>
          </p:nvPr>
        </p:nvSpPr>
        <p:spPr>
          <a:xfrm>
            <a:off x="1187624" y="260648"/>
            <a:ext cx="8686800" cy="1143000"/>
          </a:xfrm>
        </p:spPr>
        <p:txBody>
          <a:bodyPr/>
          <a:lstStyle/>
          <a:p>
            <a:pPr eaLnBrk="1" hangingPunct="1"/>
            <a:r>
              <a:rPr lang="en-US" dirty="0" smtClean="0">
                <a:solidFill>
                  <a:schemeClr val="tx1"/>
                </a:solidFill>
              </a:rPr>
              <a:t>DIRECT DETECTION</a:t>
            </a:r>
          </a:p>
        </p:txBody>
      </p:sp>
      <p:sp>
        <p:nvSpPr>
          <p:cNvPr id="50181" name="Rectangle 3"/>
          <p:cNvSpPr>
            <a:spLocks noGrp="1" noChangeArrowheads="1"/>
          </p:cNvSpPr>
          <p:nvPr>
            <p:ph type="body" idx="1"/>
          </p:nvPr>
        </p:nvSpPr>
        <p:spPr>
          <a:xfrm>
            <a:off x="0" y="1917700"/>
            <a:ext cx="4498975" cy="4940300"/>
          </a:xfrm>
          <a:noFill/>
        </p:spPr>
        <p:txBody>
          <a:bodyPr/>
          <a:lstStyle/>
          <a:p>
            <a:pPr eaLnBrk="1" hangingPunct="1">
              <a:lnSpc>
                <a:spcPct val="90000"/>
              </a:lnSpc>
            </a:pPr>
            <a:r>
              <a:rPr lang="en-US" sz="2400" dirty="0" smtClean="0">
                <a:solidFill>
                  <a:srgbClr val="3333FF"/>
                </a:solidFill>
              </a:rPr>
              <a:t>Look for normal matter recoiling from DM collisions</a:t>
            </a:r>
            <a:endParaRPr lang="en-US" sz="800" dirty="0" smtClean="0">
              <a:solidFill>
                <a:srgbClr val="3333FF"/>
              </a:solidFill>
            </a:endParaRPr>
          </a:p>
          <a:p>
            <a:pPr eaLnBrk="1" hangingPunct="1">
              <a:lnSpc>
                <a:spcPct val="90000"/>
              </a:lnSpc>
            </a:pPr>
            <a:endParaRPr lang="en-US" sz="800" dirty="0" smtClean="0">
              <a:solidFill>
                <a:srgbClr val="3333FF"/>
              </a:solidFill>
            </a:endParaRPr>
          </a:p>
          <a:p>
            <a:pPr eaLnBrk="1" hangingPunct="1">
              <a:lnSpc>
                <a:spcPct val="90000"/>
              </a:lnSpc>
            </a:pPr>
            <a:r>
              <a:rPr lang="en-US" sz="2400" dirty="0" smtClean="0">
                <a:solidFill>
                  <a:srgbClr val="00BE00"/>
                </a:solidFill>
              </a:rPr>
              <a:t>WIMP properties</a:t>
            </a:r>
          </a:p>
          <a:p>
            <a:pPr lvl="1" eaLnBrk="1" hangingPunct="1">
              <a:lnSpc>
                <a:spcPct val="90000"/>
              </a:lnSpc>
            </a:pPr>
            <a:r>
              <a:rPr lang="en-US" sz="2000" dirty="0" smtClean="0">
                <a:solidFill>
                  <a:srgbClr val="00BE00"/>
                </a:solidFill>
              </a:rPr>
              <a:t>m ~ 100 </a:t>
            </a:r>
            <a:r>
              <a:rPr lang="en-US" sz="2000" dirty="0" err="1" smtClean="0">
                <a:solidFill>
                  <a:srgbClr val="00BE00"/>
                </a:solidFill>
              </a:rPr>
              <a:t>GeV</a:t>
            </a:r>
            <a:endParaRPr lang="en-US" sz="2000" dirty="0" smtClean="0">
              <a:solidFill>
                <a:srgbClr val="00BE00"/>
              </a:solidFill>
            </a:endParaRPr>
          </a:p>
          <a:p>
            <a:pPr lvl="1" eaLnBrk="1" hangingPunct="1">
              <a:lnSpc>
                <a:spcPct val="90000"/>
              </a:lnSpc>
            </a:pPr>
            <a:r>
              <a:rPr lang="en-US" sz="2000" dirty="0" smtClean="0">
                <a:solidFill>
                  <a:srgbClr val="00BE00"/>
                </a:solidFill>
              </a:rPr>
              <a:t>velocity ~ 10</a:t>
            </a:r>
            <a:r>
              <a:rPr lang="en-US" sz="2000" baseline="30000" dirty="0" smtClean="0">
                <a:solidFill>
                  <a:srgbClr val="00BE00"/>
                </a:solidFill>
              </a:rPr>
              <a:t>-3</a:t>
            </a:r>
            <a:r>
              <a:rPr lang="en-US" sz="2000" dirty="0" smtClean="0">
                <a:solidFill>
                  <a:srgbClr val="00BE00"/>
                </a:solidFill>
              </a:rPr>
              <a:t> c</a:t>
            </a:r>
          </a:p>
          <a:p>
            <a:pPr lvl="1" eaLnBrk="1" hangingPunct="1">
              <a:lnSpc>
                <a:spcPct val="90000"/>
              </a:lnSpc>
            </a:pPr>
            <a:r>
              <a:rPr lang="en-US" sz="2000" dirty="0" smtClean="0">
                <a:solidFill>
                  <a:srgbClr val="00BE00"/>
                </a:solidFill>
              </a:rPr>
              <a:t>Recoil energy ~ 1-100 </a:t>
            </a:r>
            <a:r>
              <a:rPr lang="en-US" sz="2000" dirty="0" err="1" smtClean="0">
                <a:solidFill>
                  <a:srgbClr val="00BE00"/>
                </a:solidFill>
              </a:rPr>
              <a:t>keV</a:t>
            </a:r>
            <a:endParaRPr lang="en-US" sz="2000" dirty="0" smtClean="0">
              <a:solidFill>
                <a:srgbClr val="00BE00"/>
              </a:solidFill>
            </a:endParaRPr>
          </a:p>
          <a:p>
            <a:pPr eaLnBrk="1" hangingPunct="1">
              <a:lnSpc>
                <a:spcPct val="90000"/>
              </a:lnSpc>
            </a:pPr>
            <a:endParaRPr lang="en-US" sz="800" dirty="0" smtClean="0">
              <a:solidFill>
                <a:srgbClr val="3333FF"/>
              </a:solidFill>
            </a:endParaRPr>
          </a:p>
          <a:p>
            <a:pPr eaLnBrk="1" hangingPunct="1">
              <a:lnSpc>
                <a:spcPct val="90000"/>
              </a:lnSpc>
            </a:pPr>
            <a:r>
              <a:rPr lang="en-US" sz="2400" dirty="0" smtClean="0">
                <a:solidFill>
                  <a:srgbClr val="FF0000"/>
                </a:solidFill>
              </a:rPr>
              <a:t>Typically focus on ultra-sensitive detectors placed deep underground</a:t>
            </a:r>
          </a:p>
          <a:p>
            <a:pPr eaLnBrk="1" hangingPunct="1">
              <a:lnSpc>
                <a:spcPct val="90000"/>
              </a:lnSpc>
            </a:pPr>
            <a:endParaRPr lang="en-US" sz="800" dirty="0" smtClean="0">
              <a:solidFill>
                <a:srgbClr val="00BE00"/>
              </a:solidFill>
            </a:endParaRPr>
          </a:p>
          <a:p>
            <a:pPr eaLnBrk="1" hangingPunct="1">
              <a:lnSpc>
                <a:spcPct val="90000"/>
              </a:lnSpc>
            </a:pPr>
            <a:r>
              <a:rPr lang="en-US" sz="2400" dirty="0" smtClean="0">
                <a:solidFill>
                  <a:srgbClr val="3333FF"/>
                </a:solidFill>
              </a:rPr>
              <a:t>But first, what range of interaction strengths are to be probed?</a:t>
            </a:r>
            <a:endParaRPr lang="en-US" sz="2400" baseline="-25000" dirty="0" smtClean="0">
              <a:solidFill>
                <a:srgbClr val="3333FF"/>
              </a:solidFill>
            </a:endParaRPr>
          </a:p>
        </p:txBody>
      </p:sp>
      <p:grpSp>
        <p:nvGrpSpPr>
          <p:cNvPr id="2" name="Group 33"/>
          <p:cNvGrpSpPr>
            <a:grpSpLocks/>
          </p:cNvGrpSpPr>
          <p:nvPr/>
        </p:nvGrpSpPr>
        <p:grpSpPr bwMode="auto">
          <a:xfrm>
            <a:off x="4857750" y="1485900"/>
            <a:ext cx="3808413" cy="4672013"/>
            <a:chOff x="5002213" y="1600200"/>
            <a:chExt cx="3492500" cy="4279900"/>
          </a:xfrm>
        </p:grpSpPr>
        <p:sp>
          <p:nvSpPr>
            <p:cNvPr id="50183" name="Rectangle 4"/>
            <p:cNvSpPr>
              <a:spLocks noChangeArrowheads="1"/>
            </p:cNvSpPr>
            <p:nvPr/>
          </p:nvSpPr>
          <p:spPr bwMode="auto">
            <a:xfrm>
              <a:off x="5006975" y="1600200"/>
              <a:ext cx="3487738" cy="876300"/>
            </a:xfrm>
            <a:prstGeom prst="rect">
              <a:avLst/>
            </a:prstGeom>
            <a:gradFill rotWithShape="1">
              <a:gsLst>
                <a:gs pos="0">
                  <a:schemeClr val="tx2"/>
                </a:gs>
                <a:gs pos="100000">
                  <a:srgbClr val="99CCFF"/>
                </a:gs>
              </a:gsLst>
              <a:lin ang="5400000" scaled="1"/>
            </a:gradFill>
            <a:ln w="9525" algn="ctr">
              <a:noFill/>
              <a:miter lim="800000"/>
              <a:headEnd/>
              <a:tailEnd/>
            </a:ln>
          </p:spPr>
          <p:txBody>
            <a:bodyPr anchor="ctr">
              <a:spAutoFit/>
            </a:bodyPr>
            <a:lstStyle/>
            <a:p>
              <a:endParaRPr lang="en-US"/>
            </a:p>
          </p:txBody>
        </p:sp>
        <p:sp>
          <p:nvSpPr>
            <p:cNvPr id="50184" name="Rectangle 5"/>
            <p:cNvSpPr>
              <a:spLocks noChangeArrowheads="1"/>
            </p:cNvSpPr>
            <p:nvPr/>
          </p:nvSpPr>
          <p:spPr bwMode="auto">
            <a:xfrm>
              <a:off x="5002213" y="2497137"/>
              <a:ext cx="3487737" cy="3382963"/>
            </a:xfrm>
            <a:prstGeom prst="rect">
              <a:avLst/>
            </a:prstGeom>
            <a:solidFill>
              <a:schemeClr val="folHlink"/>
            </a:solidFill>
            <a:ln w="9525" algn="ctr">
              <a:noFill/>
              <a:miter lim="800000"/>
              <a:headEnd/>
              <a:tailEnd/>
            </a:ln>
          </p:spPr>
          <p:txBody>
            <a:bodyPr anchor="ctr">
              <a:spAutoFit/>
            </a:bodyPr>
            <a:lstStyle/>
            <a:p>
              <a:endParaRPr lang="en-US"/>
            </a:p>
          </p:txBody>
        </p:sp>
        <p:sp>
          <p:nvSpPr>
            <p:cNvPr id="50185" name="AutoShape 6"/>
            <p:cNvSpPr>
              <a:spLocks noChangeArrowheads="1"/>
            </p:cNvSpPr>
            <p:nvPr/>
          </p:nvSpPr>
          <p:spPr bwMode="auto">
            <a:xfrm rot="-5400000">
              <a:off x="5842000" y="3702050"/>
              <a:ext cx="2160587" cy="2154238"/>
            </a:xfrm>
            <a:prstGeom prst="flowChartDelay">
              <a:avLst/>
            </a:prstGeom>
            <a:solidFill>
              <a:schemeClr val="bg1"/>
            </a:solidFill>
            <a:ln w="9525" algn="ctr">
              <a:solidFill>
                <a:schemeClr val="tx1"/>
              </a:solidFill>
              <a:miter lim="800000"/>
              <a:headEnd/>
              <a:tailEnd/>
            </a:ln>
          </p:spPr>
          <p:txBody>
            <a:bodyPr anchor="ctr">
              <a:spAutoFit/>
            </a:bodyPr>
            <a:lstStyle/>
            <a:p>
              <a:endParaRPr lang="en-US"/>
            </a:p>
          </p:txBody>
        </p:sp>
        <p:sp>
          <p:nvSpPr>
            <p:cNvPr id="50186" name="Line 7"/>
            <p:cNvSpPr>
              <a:spLocks noChangeShapeType="1"/>
            </p:cNvSpPr>
            <p:nvPr/>
          </p:nvSpPr>
          <p:spPr bwMode="auto">
            <a:xfrm>
              <a:off x="5006975" y="2476500"/>
              <a:ext cx="3487738" cy="0"/>
            </a:xfrm>
            <a:prstGeom prst="line">
              <a:avLst/>
            </a:prstGeom>
            <a:noFill/>
            <a:ln w="76200">
              <a:solidFill>
                <a:srgbClr val="009900"/>
              </a:solidFill>
              <a:round/>
              <a:headEnd/>
              <a:tailEnd/>
            </a:ln>
          </p:spPr>
          <p:txBody>
            <a:bodyPr anchor="ctr">
              <a:spAutoFit/>
            </a:bodyPr>
            <a:lstStyle/>
            <a:p>
              <a:endParaRPr lang="en-GB"/>
            </a:p>
          </p:txBody>
        </p:sp>
        <p:sp>
          <p:nvSpPr>
            <p:cNvPr id="50187" name="Line 8"/>
            <p:cNvSpPr>
              <a:spLocks noChangeShapeType="1"/>
            </p:cNvSpPr>
            <p:nvPr/>
          </p:nvSpPr>
          <p:spPr bwMode="auto">
            <a:xfrm flipH="1">
              <a:off x="5006975" y="2497137"/>
              <a:ext cx="3487738" cy="0"/>
            </a:xfrm>
            <a:prstGeom prst="line">
              <a:avLst/>
            </a:prstGeom>
            <a:noFill/>
            <a:ln w="76200">
              <a:solidFill>
                <a:srgbClr val="009900"/>
              </a:solidFill>
              <a:round/>
              <a:headEnd/>
              <a:tailEnd/>
            </a:ln>
          </p:spPr>
          <p:txBody>
            <a:bodyPr anchor="ctr">
              <a:spAutoFit/>
            </a:bodyPr>
            <a:lstStyle/>
            <a:p>
              <a:endParaRPr lang="en-GB"/>
            </a:p>
          </p:txBody>
        </p:sp>
        <p:sp>
          <p:nvSpPr>
            <p:cNvPr id="50188" name="Line 9"/>
            <p:cNvSpPr>
              <a:spLocks noChangeShapeType="1"/>
            </p:cNvSpPr>
            <p:nvPr/>
          </p:nvSpPr>
          <p:spPr bwMode="auto">
            <a:xfrm flipH="1">
              <a:off x="7207250" y="2681287"/>
              <a:ext cx="325438" cy="1487488"/>
            </a:xfrm>
            <a:prstGeom prst="line">
              <a:avLst/>
            </a:prstGeom>
            <a:noFill/>
            <a:ln w="9525">
              <a:solidFill>
                <a:schemeClr val="tx1"/>
              </a:solidFill>
              <a:round/>
              <a:headEnd/>
              <a:tailEnd type="triangle" w="med" len="med"/>
            </a:ln>
          </p:spPr>
          <p:txBody>
            <a:bodyPr anchor="ctr">
              <a:spAutoFit/>
            </a:bodyPr>
            <a:lstStyle/>
            <a:p>
              <a:endParaRPr lang="en-GB"/>
            </a:p>
          </p:txBody>
        </p:sp>
        <p:sp>
          <p:nvSpPr>
            <p:cNvPr id="50189" name="Line 10"/>
            <p:cNvSpPr>
              <a:spLocks noChangeShapeType="1"/>
            </p:cNvSpPr>
            <p:nvPr/>
          </p:nvSpPr>
          <p:spPr bwMode="auto">
            <a:xfrm>
              <a:off x="7007225" y="1600200"/>
              <a:ext cx="0" cy="1081087"/>
            </a:xfrm>
            <a:prstGeom prst="line">
              <a:avLst/>
            </a:prstGeom>
            <a:noFill/>
            <a:ln w="9525">
              <a:solidFill>
                <a:schemeClr val="tx1"/>
              </a:solidFill>
              <a:round/>
              <a:headEnd/>
              <a:tailEnd type="triangle" w="med" len="med"/>
            </a:ln>
          </p:spPr>
          <p:txBody>
            <a:bodyPr anchor="ctr">
              <a:spAutoFit/>
            </a:bodyPr>
            <a:lstStyle/>
            <a:p>
              <a:endParaRPr lang="en-GB"/>
            </a:p>
          </p:txBody>
        </p:sp>
        <p:sp>
          <p:nvSpPr>
            <p:cNvPr id="50190" name="Line 11"/>
            <p:cNvSpPr>
              <a:spLocks noChangeShapeType="1"/>
            </p:cNvSpPr>
            <p:nvPr/>
          </p:nvSpPr>
          <p:spPr bwMode="auto">
            <a:xfrm>
              <a:off x="5286375" y="1600200"/>
              <a:ext cx="309563" cy="1081087"/>
            </a:xfrm>
            <a:prstGeom prst="line">
              <a:avLst/>
            </a:prstGeom>
            <a:noFill/>
            <a:ln w="9525">
              <a:solidFill>
                <a:schemeClr val="tx1"/>
              </a:solidFill>
              <a:round/>
              <a:headEnd/>
              <a:tailEnd type="triangle" w="med" len="med"/>
            </a:ln>
          </p:spPr>
          <p:txBody>
            <a:bodyPr anchor="ctr">
              <a:spAutoFit/>
            </a:bodyPr>
            <a:lstStyle/>
            <a:p>
              <a:endParaRPr lang="en-GB"/>
            </a:p>
          </p:txBody>
        </p:sp>
        <p:sp>
          <p:nvSpPr>
            <p:cNvPr id="50191" name="Rectangle 14"/>
            <p:cNvSpPr>
              <a:spLocks noChangeArrowheads="1"/>
            </p:cNvSpPr>
            <p:nvPr/>
          </p:nvSpPr>
          <p:spPr bwMode="auto">
            <a:xfrm>
              <a:off x="5394325" y="2314575"/>
              <a:ext cx="187325" cy="242887"/>
            </a:xfrm>
            <a:prstGeom prst="rect">
              <a:avLst/>
            </a:prstGeom>
            <a:noFill/>
            <a:ln w="9525" algn="ctr">
              <a:noFill/>
              <a:miter lim="800000"/>
              <a:headEnd/>
              <a:tailEnd/>
            </a:ln>
          </p:spPr>
          <p:txBody>
            <a:bodyPr wrap="none" anchor="ctr">
              <a:spAutoFit/>
            </a:bodyPr>
            <a:lstStyle/>
            <a:p>
              <a:endParaRPr lang="en-US"/>
            </a:p>
          </p:txBody>
        </p:sp>
        <p:sp>
          <p:nvSpPr>
            <p:cNvPr id="50192" name="Line 15"/>
            <p:cNvSpPr>
              <a:spLocks noChangeShapeType="1"/>
            </p:cNvSpPr>
            <p:nvPr/>
          </p:nvSpPr>
          <p:spPr bwMode="auto">
            <a:xfrm>
              <a:off x="5829300" y="5859462"/>
              <a:ext cx="2170113" cy="0"/>
            </a:xfrm>
            <a:prstGeom prst="line">
              <a:avLst/>
            </a:prstGeom>
            <a:noFill/>
            <a:ln w="76200">
              <a:solidFill>
                <a:schemeClr val="folHlink"/>
              </a:solidFill>
              <a:round/>
              <a:headEnd/>
              <a:tailEnd/>
            </a:ln>
          </p:spPr>
          <p:txBody>
            <a:bodyPr anchor="ctr">
              <a:spAutoFit/>
            </a:bodyPr>
            <a:lstStyle/>
            <a:p>
              <a:endParaRPr lang="en-GB"/>
            </a:p>
          </p:txBody>
        </p:sp>
        <p:pic>
          <p:nvPicPr>
            <p:cNvPr id="50193" name="Picture 17"/>
            <p:cNvPicPr>
              <a:picLocks noChangeAspect="1" noChangeArrowheads="1"/>
            </p:cNvPicPr>
            <p:nvPr/>
          </p:nvPicPr>
          <p:blipFill>
            <a:blip r:embed="rId3" cstate="print"/>
            <a:srcRect l="24963" t="22221" r="24269" b="23332"/>
            <a:stretch>
              <a:fillRect/>
            </a:stretch>
          </p:blipFill>
          <p:spPr bwMode="auto">
            <a:xfrm>
              <a:off x="6464300" y="4860925"/>
              <a:ext cx="944563" cy="998537"/>
            </a:xfrm>
            <a:prstGeom prst="rect">
              <a:avLst/>
            </a:prstGeom>
            <a:noFill/>
            <a:ln w="9525">
              <a:noFill/>
              <a:miter lim="800000"/>
              <a:headEnd/>
              <a:tailEnd/>
            </a:ln>
          </p:spPr>
        </p:pic>
        <p:sp>
          <p:nvSpPr>
            <p:cNvPr id="50194" name="Line 18"/>
            <p:cNvSpPr>
              <a:spLocks noChangeShapeType="1"/>
            </p:cNvSpPr>
            <p:nvPr/>
          </p:nvSpPr>
          <p:spPr bwMode="auto">
            <a:xfrm>
              <a:off x="6122988" y="5248275"/>
              <a:ext cx="496887" cy="163512"/>
            </a:xfrm>
            <a:prstGeom prst="line">
              <a:avLst/>
            </a:prstGeom>
            <a:noFill/>
            <a:ln w="38100">
              <a:pattFill prst="dkDnDiag">
                <a:fgClr>
                  <a:schemeClr val="tx1"/>
                </a:fgClr>
                <a:bgClr>
                  <a:srgbClr val="FFFFFF"/>
                </a:bgClr>
              </a:pattFill>
              <a:round/>
              <a:headEnd/>
              <a:tailEnd type="triangle" w="med" len="med"/>
            </a:ln>
          </p:spPr>
          <p:txBody>
            <a:bodyPr wrap="none" anchor="ctr"/>
            <a:lstStyle/>
            <a:p>
              <a:endParaRPr lang="en-GB"/>
            </a:p>
          </p:txBody>
        </p:sp>
        <p:sp>
          <p:nvSpPr>
            <p:cNvPr id="50195" name="Line 19"/>
            <p:cNvSpPr>
              <a:spLocks noChangeShapeType="1"/>
            </p:cNvSpPr>
            <p:nvPr/>
          </p:nvSpPr>
          <p:spPr bwMode="auto">
            <a:xfrm flipV="1">
              <a:off x="7316788" y="4738687"/>
              <a:ext cx="481012" cy="265113"/>
            </a:xfrm>
            <a:prstGeom prst="line">
              <a:avLst/>
            </a:prstGeom>
            <a:noFill/>
            <a:ln w="38100">
              <a:pattFill prst="dkDnDiag">
                <a:fgClr>
                  <a:schemeClr val="tx1"/>
                </a:fgClr>
                <a:bgClr>
                  <a:srgbClr val="FFFFFF"/>
                </a:bgClr>
              </a:pattFill>
              <a:round/>
              <a:headEnd/>
              <a:tailEnd type="triangle" w="med" len="med"/>
            </a:ln>
          </p:spPr>
          <p:txBody>
            <a:bodyPr wrap="none" anchor="ctr"/>
            <a:lstStyle/>
            <a:p>
              <a:endParaRPr lang="en-GB"/>
            </a:p>
          </p:txBody>
        </p:sp>
        <p:sp>
          <p:nvSpPr>
            <p:cNvPr id="50196" name="Line 21"/>
            <p:cNvSpPr>
              <a:spLocks noChangeShapeType="1"/>
            </p:cNvSpPr>
            <p:nvPr/>
          </p:nvSpPr>
          <p:spPr bwMode="auto">
            <a:xfrm>
              <a:off x="6283325" y="1700194"/>
              <a:ext cx="46038" cy="1971676"/>
            </a:xfrm>
            <a:prstGeom prst="line">
              <a:avLst/>
            </a:prstGeom>
            <a:noFill/>
            <a:ln w="9525">
              <a:solidFill>
                <a:schemeClr val="tx1"/>
              </a:solidFill>
              <a:round/>
              <a:headEnd/>
              <a:tailEnd type="triangle" w="med" len="med"/>
            </a:ln>
          </p:spPr>
          <p:txBody>
            <a:bodyPr anchor="ctr">
              <a:spAutoFit/>
            </a:bodyPr>
            <a:lstStyle/>
            <a:p>
              <a:endParaRPr lang="en-GB"/>
            </a:p>
          </p:txBody>
        </p:sp>
        <p:sp>
          <p:nvSpPr>
            <p:cNvPr id="50197" name="Line 22"/>
            <p:cNvSpPr>
              <a:spLocks noChangeShapeType="1"/>
            </p:cNvSpPr>
            <p:nvPr/>
          </p:nvSpPr>
          <p:spPr bwMode="auto">
            <a:xfrm>
              <a:off x="7315200" y="1908175"/>
              <a:ext cx="0" cy="1081087"/>
            </a:xfrm>
            <a:prstGeom prst="line">
              <a:avLst/>
            </a:prstGeom>
            <a:noFill/>
            <a:ln w="9525">
              <a:solidFill>
                <a:schemeClr val="tx1"/>
              </a:solidFill>
              <a:round/>
              <a:headEnd/>
              <a:tailEnd type="triangle" w="med" len="med"/>
            </a:ln>
          </p:spPr>
          <p:txBody>
            <a:bodyPr anchor="ctr">
              <a:spAutoFit/>
            </a:bodyPr>
            <a:lstStyle/>
            <a:p>
              <a:endParaRPr lang="en-GB"/>
            </a:p>
          </p:txBody>
        </p:sp>
        <p:sp>
          <p:nvSpPr>
            <p:cNvPr id="50198" name="Line 23"/>
            <p:cNvSpPr>
              <a:spLocks noChangeShapeType="1"/>
            </p:cNvSpPr>
            <p:nvPr/>
          </p:nvSpPr>
          <p:spPr bwMode="auto">
            <a:xfrm>
              <a:off x="5673725" y="2617787"/>
              <a:ext cx="309563" cy="1081088"/>
            </a:xfrm>
            <a:prstGeom prst="line">
              <a:avLst/>
            </a:prstGeom>
            <a:noFill/>
            <a:ln w="9525">
              <a:solidFill>
                <a:schemeClr val="tx1"/>
              </a:solidFill>
              <a:round/>
              <a:headEnd/>
              <a:tailEnd type="triangle" w="med" len="med"/>
            </a:ln>
          </p:spPr>
          <p:txBody>
            <a:bodyPr anchor="ctr">
              <a:spAutoFit/>
            </a:bodyPr>
            <a:lstStyle/>
            <a:p>
              <a:endParaRPr lang="en-GB"/>
            </a:p>
          </p:txBody>
        </p:sp>
        <p:sp>
          <p:nvSpPr>
            <p:cNvPr id="50199" name="Line 24"/>
            <p:cNvSpPr>
              <a:spLocks noChangeShapeType="1"/>
            </p:cNvSpPr>
            <p:nvPr/>
          </p:nvSpPr>
          <p:spPr bwMode="auto">
            <a:xfrm>
              <a:off x="5519738" y="3230562"/>
              <a:ext cx="309562" cy="1081088"/>
            </a:xfrm>
            <a:prstGeom prst="line">
              <a:avLst/>
            </a:prstGeom>
            <a:noFill/>
            <a:ln w="9525">
              <a:solidFill>
                <a:schemeClr val="tx1"/>
              </a:solidFill>
              <a:round/>
              <a:headEnd/>
              <a:tailEnd type="triangle" w="med" len="med"/>
            </a:ln>
          </p:spPr>
          <p:txBody>
            <a:bodyPr anchor="ctr">
              <a:spAutoFit/>
            </a:bodyPr>
            <a:lstStyle/>
            <a:p>
              <a:endParaRPr lang="en-GB"/>
            </a:p>
          </p:txBody>
        </p:sp>
        <p:sp>
          <p:nvSpPr>
            <p:cNvPr id="50200" name="Line 25"/>
            <p:cNvSpPr>
              <a:spLocks noChangeShapeType="1"/>
            </p:cNvSpPr>
            <p:nvPr/>
          </p:nvSpPr>
          <p:spPr bwMode="auto">
            <a:xfrm>
              <a:off x="5748338" y="2062162"/>
              <a:ext cx="309562" cy="1081088"/>
            </a:xfrm>
            <a:prstGeom prst="line">
              <a:avLst/>
            </a:prstGeom>
            <a:noFill/>
            <a:ln w="9525">
              <a:solidFill>
                <a:schemeClr val="tx1"/>
              </a:solidFill>
              <a:round/>
              <a:headEnd/>
              <a:tailEnd type="triangle" w="med" len="med"/>
            </a:ln>
          </p:spPr>
          <p:txBody>
            <a:bodyPr anchor="ctr">
              <a:spAutoFit/>
            </a:bodyPr>
            <a:lstStyle/>
            <a:p>
              <a:endParaRPr lang="en-GB"/>
            </a:p>
          </p:txBody>
        </p:sp>
        <p:sp>
          <p:nvSpPr>
            <p:cNvPr id="50201" name="Line 26"/>
            <p:cNvSpPr>
              <a:spLocks noChangeShapeType="1"/>
            </p:cNvSpPr>
            <p:nvPr/>
          </p:nvSpPr>
          <p:spPr bwMode="auto">
            <a:xfrm>
              <a:off x="7377113" y="2755900"/>
              <a:ext cx="309562" cy="1081087"/>
            </a:xfrm>
            <a:prstGeom prst="line">
              <a:avLst/>
            </a:prstGeom>
            <a:noFill/>
            <a:ln w="9525">
              <a:solidFill>
                <a:schemeClr val="tx1"/>
              </a:solidFill>
              <a:round/>
              <a:headEnd/>
              <a:tailEnd type="triangle" w="med" len="med"/>
            </a:ln>
          </p:spPr>
          <p:txBody>
            <a:bodyPr anchor="ctr">
              <a:spAutoFit/>
            </a:bodyPr>
            <a:lstStyle/>
            <a:p>
              <a:endParaRPr lang="en-GB"/>
            </a:p>
          </p:txBody>
        </p:sp>
        <p:sp>
          <p:nvSpPr>
            <p:cNvPr id="50202" name="Line 27"/>
            <p:cNvSpPr>
              <a:spLocks noChangeShapeType="1"/>
            </p:cNvSpPr>
            <p:nvPr/>
          </p:nvSpPr>
          <p:spPr bwMode="auto">
            <a:xfrm>
              <a:off x="6697663" y="2149475"/>
              <a:ext cx="309562" cy="1081087"/>
            </a:xfrm>
            <a:prstGeom prst="line">
              <a:avLst/>
            </a:prstGeom>
            <a:noFill/>
            <a:ln w="9525">
              <a:solidFill>
                <a:schemeClr val="tx1"/>
              </a:solidFill>
              <a:round/>
              <a:headEnd/>
              <a:tailEnd type="triangle" w="med" len="med"/>
            </a:ln>
          </p:spPr>
          <p:txBody>
            <a:bodyPr anchor="ctr">
              <a:spAutoFit/>
            </a:bodyPr>
            <a:lstStyle/>
            <a:p>
              <a:endParaRPr lang="en-GB"/>
            </a:p>
          </p:txBody>
        </p:sp>
        <p:sp>
          <p:nvSpPr>
            <p:cNvPr id="50203" name="Line 28"/>
            <p:cNvSpPr>
              <a:spLocks noChangeShapeType="1"/>
            </p:cNvSpPr>
            <p:nvPr/>
          </p:nvSpPr>
          <p:spPr bwMode="auto">
            <a:xfrm>
              <a:off x="6519863" y="2016125"/>
              <a:ext cx="309562" cy="1081087"/>
            </a:xfrm>
            <a:prstGeom prst="line">
              <a:avLst/>
            </a:prstGeom>
            <a:noFill/>
            <a:ln w="9525">
              <a:solidFill>
                <a:schemeClr val="tx1"/>
              </a:solidFill>
              <a:round/>
              <a:headEnd/>
              <a:tailEnd type="triangle" w="med" len="med"/>
            </a:ln>
          </p:spPr>
          <p:txBody>
            <a:bodyPr anchor="ctr">
              <a:spAutoFit/>
            </a:bodyPr>
            <a:lstStyle/>
            <a:p>
              <a:endParaRPr lang="en-GB"/>
            </a:p>
          </p:txBody>
        </p:sp>
        <p:sp>
          <p:nvSpPr>
            <p:cNvPr id="50204" name="Line 29"/>
            <p:cNvSpPr>
              <a:spLocks noChangeShapeType="1"/>
            </p:cNvSpPr>
            <p:nvPr/>
          </p:nvSpPr>
          <p:spPr bwMode="auto">
            <a:xfrm flipH="1">
              <a:off x="7408863" y="2343150"/>
              <a:ext cx="325437" cy="1487487"/>
            </a:xfrm>
            <a:prstGeom prst="line">
              <a:avLst/>
            </a:prstGeom>
            <a:noFill/>
            <a:ln w="9525">
              <a:solidFill>
                <a:schemeClr val="tx1"/>
              </a:solidFill>
              <a:round/>
              <a:headEnd/>
              <a:tailEnd type="triangle" w="med" len="med"/>
            </a:ln>
          </p:spPr>
          <p:txBody>
            <a:bodyPr anchor="ctr">
              <a:spAutoFit/>
            </a:bodyPr>
            <a:lstStyle/>
            <a:p>
              <a:endParaRPr lang="en-GB"/>
            </a:p>
          </p:txBody>
        </p:sp>
        <p:sp>
          <p:nvSpPr>
            <p:cNvPr id="50205" name="Line 30"/>
            <p:cNvSpPr>
              <a:spLocks noChangeShapeType="1"/>
            </p:cNvSpPr>
            <p:nvPr/>
          </p:nvSpPr>
          <p:spPr bwMode="auto">
            <a:xfrm flipH="1">
              <a:off x="7686675" y="1908175"/>
              <a:ext cx="325438" cy="1487487"/>
            </a:xfrm>
            <a:prstGeom prst="line">
              <a:avLst/>
            </a:prstGeom>
            <a:noFill/>
            <a:ln w="9525">
              <a:solidFill>
                <a:schemeClr val="tx1"/>
              </a:solidFill>
              <a:round/>
              <a:headEnd/>
              <a:tailEnd type="triangle" w="med" len="med"/>
            </a:ln>
          </p:spPr>
          <p:txBody>
            <a:bodyPr anchor="ctr">
              <a:spAutoFit/>
            </a:bodyPr>
            <a:lstStyle/>
            <a:p>
              <a:endParaRPr lang="en-GB"/>
            </a:p>
          </p:txBody>
        </p:sp>
        <p:sp>
          <p:nvSpPr>
            <p:cNvPr id="50206" name="Line 31"/>
            <p:cNvSpPr>
              <a:spLocks noChangeShapeType="1"/>
            </p:cNvSpPr>
            <p:nvPr/>
          </p:nvSpPr>
          <p:spPr bwMode="auto">
            <a:xfrm flipH="1">
              <a:off x="7874000" y="2601912"/>
              <a:ext cx="325438" cy="1487488"/>
            </a:xfrm>
            <a:prstGeom prst="line">
              <a:avLst/>
            </a:prstGeom>
            <a:noFill/>
            <a:ln w="9525">
              <a:solidFill>
                <a:schemeClr val="tx1"/>
              </a:solidFill>
              <a:round/>
              <a:headEnd/>
              <a:tailEnd type="triangle" w="med" len="med"/>
            </a:ln>
          </p:spPr>
          <p:txBody>
            <a:bodyPr anchor="ctr">
              <a:spAutoFit/>
            </a:bodyPr>
            <a:lstStyle/>
            <a:p>
              <a:endParaRPr lang="en-GB"/>
            </a:p>
          </p:txBody>
        </p:sp>
        <p:sp>
          <p:nvSpPr>
            <p:cNvPr id="50207" name="TextBox 32"/>
            <p:cNvSpPr txBox="1">
              <a:spLocks noChangeArrowheads="1"/>
            </p:cNvSpPr>
            <p:nvPr/>
          </p:nvSpPr>
          <p:spPr bwMode="auto">
            <a:xfrm>
              <a:off x="5864109" y="4857750"/>
              <a:ext cx="543740" cy="369332"/>
            </a:xfrm>
            <a:prstGeom prst="rect">
              <a:avLst/>
            </a:prstGeom>
            <a:noFill/>
            <a:ln w="9525">
              <a:noFill/>
              <a:miter lim="800000"/>
              <a:headEnd/>
              <a:tailEnd/>
            </a:ln>
          </p:spPr>
          <p:txBody>
            <a:bodyPr wrap="none">
              <a:spAutoFit/>
            </a:bodyPr>
            <a:lstStyle/>
            <a:p>
              <a:r>
                <a:rPr lang="en-US"/>
                <a:t>DM</a:t>
              </a:r>
            </a:p>
          </p:txBody>
        </p:sp>
      </p:gr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2"/>
          <p:cNvSpPr>
            <a:spLocks noGrp="1" noChangeArrowheads="1"/>
          </p:cNvSpPr>
          <p:nvPr>
            <p:ph type="title"/>
          </p:nvPr>
        </p:nvSpPr>
        <p:spPr>
          <a:xfrm>
            <a:off x="1547664" y="260648"/>
            <a:ext cx="8686800" cy="1143000"/>
          </a:xfrm>
        </p:spPr>
        <p:txBody>
          <a:bodyPr/>
          <a:lstStyle/>
          <a:p>
            <a:pPr eaLnBrk="1" hangingPunct="1">
              <a:defRPr/>
            </a:pPr>
            <a:r>
              <a:rPr lang="en-US" cap="all" dirty="0" smtClean="0">
                <a:solidFill>
                  <a:schemeClr val="bg2"/>
                </a:solidFill>
              </a:rPr>
              <a:t>Indirect Detection</a:t>
            </a:r>
          </a:p>
        </p:txBody>
      </p:sp>
      <p:sp>
        <p:nvSpPr>
          <p:cNvPr id="67589" name="Rectangle 3"/>
          <p:cNvSpPr>
            <a:spLocks noChangeArrowheads="1"/>
          </p:cNvSpPr>
          <p:nvPr/>
        </p:nvSpPr>
        <p:spPr bwMode="auto">
          <a:xfrm>
            <a:off x="3962400" y="1752600"/>
            <a:ext cx="4953000" cy="4403725"/>
          </a:xfrm>
          <a:prstGeom prst="rect">
            <a:avLst/>
          </a:prstGeom>
          <a:noFill/>
          <a:ln w="9525">
            <a:noFill/>
            <a:miter lim="800000"/>
            <a:headEnd/>
            <a:tailEnd/>
          </a:ln>
        </p:spPr>
        <p:txBody>
          <a:bodyPr/>
          <a:lstStyle/>
          <a:p>
            <a:pPr marL="342900" indent="-342900" algn="l" eaLnBrk="1" hangingPunct="1">
              <a:spcBef>
                <a:spcPct val="20000"/>
              </a:spcBef>
              <a:buFontTx/>
              <a:buChar char="•"/>
            </a:pPr>
            <a:endParaRPr lang="en-US" sz="2400">
              <a:solidFill>
                <a:srgbClr val="00BE00"/>
              </a:solidFill>
              <a:cs typeface="Arial" charset="0"/>
            </a:endParaRPr>
          </a:p>
        </p:txBody>
      </p:sp>
      <p:sp>
        <p:nvSpPr>
          <p:cNvPr id="67590" name="Text Box 4"/>
          <p:cNvSpPr txBox="1">
            <a:spLocks noChangeArrowheads="1"/>
          </p:cNvSpPr>
          <p:nvPr/>
        </p:nvSpPr>
        <p:spPr bwMode="auto">
          <a:xfrm>
            <a:off x="569913" y="2006600"/>
            <a:ext cx="8007350" cy="3889375"/>
          </a:xfrm>
          <a:prstGeom prst="rect">
            <a:avLst/>
          </a:prstGeom>
          <a:noFill/>
          <a:ln w="19050">
            <a:solidFill>
              <a:schemeClr val="tx1"/>
            </a:solidFill>
            <a:miter lim="800000"/>
            <a:headEnd/>
            <a:tailEnd/>
          </a:ln>
        </p:spPr>
        <p:txBody>
          <a:bodyPr>
            <a:spAutoFit/>
          </a:bodyPr>
          <a:lstStyle/>
          <a:p>
            <a:endParaRPr lang="en-US" sz="2800"/>
          </a:p>
          <a:p>
            <a:r>
              <a:rPr lang="en-US" sz="3600"/>
              <a:t>Dark Matter Madlibs!</a:t>
            </a:r>
          </a:p>
          <a:p>
            <a:pPr algn="l"/>
            <a:endParaRPr lang="en-US" sz="3600"/>
          </a:p>
          <a:p>
            <a:pPr algn="l"/>
            <a:endParaRPr lang="en-US" sz="2400"/>
          </a:p>
          <a:p>
            <a:r>
              <a:rPr lang="en-US" sz="2400"/>
              <a:t>Dark matter annihilates in ________________ to  </a:t>
            </a:r>
          </a:p>
          <a:p>
            <a:pPr algn="l"/>
            <a:r>
              <a:rPr lang="en-US" sz="2400"/>
              <a:t>                                                             </a:t>
            </a:r>
            <a:r>
              <a:rPr lang="en-US" sz="2000"/>
              <a:t>a place</a:t>
            </a:r>
          </a:p>
          <a:p>
            <a:pPr algn="l"/>
            <a:endParaRPr lang="en-US" sz="800"/>
          </a:p>
          <a:p>
            <a:r>
              <a:rPr lang="en-US" sz="2400"/>
              <a:t>__________ , which are detected by _____________ .</a:t>
            </a:r>
          </a:p>
          <a:p>
            <a:pPr algn="l"/>
            <a:r>
              <a:rPr lang="en-US" sz="2000"/>
              <a:t>       particles</a:t>
            </a:r>
            <a:r>
              <a:rPr lang="en-US" sz="2400"/>
              <a:t>                                                </a:t>
            </a:r>
            <a:r>
              <a:rPr lang="en-US" sz="2000"/>
              <a:t>an experiment </a:t>
            </a:r>
          </a:p>
          <a:p>
            <a:pPr algn="l"/>
            <a:endParaRPr lang="en-US" sz="2000"/>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Text Box 3"/>
          <p:cNvSpPr txBox="1">
            <a:spLocks noChangeArrowheads="1"/>
          </p:cNvSpPr>
          <p:nvPr/>
        </p:nvSpPr>
        <p:spPr bwMode="auto">
          <a:xfrm>
            <a:off x="371475" y="1276350"/>
            <a:ext cx="8353425" cy="1846263"/>
          </a:xfrm>
          <a:prstGeom prst="rect">
            <a:avLst/>
          </a:prstGeom>
          <a:noFill/>
          <a:ln w="19050">
            <a:solidFill>
              <a:schemeClr val="tx1"/>
            </a:solidFill>
            <a:miter lim="800000"/>
            <a:headEnd/>
            <a:tailEnd/>
          </a:ln>
        </p:spPr>
        <p:txBody>
          <a:bodyPr>
            <a:spAutoFit/>
          </a:bodyPr>
          <a:lstStyle/>
          <a:p>
            <a:endParaRPr lang="en-US" sz="1000" dirty="0"/>
          </a:p>
          <a:p>
            <a:r>
              <a:rPr lang="en-US" sz="2400" dirty="0"/>
              <a:t>Dark Matter annihilates in </a:t>
            </a:r>
            <a:r>
              <a:rPr lang="en-US" sz="2400" u="sng" dirty="0"/>
              <a:t>                             </a:t>
            </a:r>
            <a:r>
              <a:rPr lang="en-US" sz="2400" dirty="0"/>
              <a:t> to  </a:t>
            </a:r>
          </a:p>
          <a:p>
            <a:pPr algn="l"/>
            <a:r>
              <a:rPr lang="en-US" sz="2400" dirty="0"/>
              <a:t>                                                              </a:t>
            </a:r>
            <a:r>
              <a:rPr lang="en-US" sz="2000" dirty="0"/>
              <a:t>a place</a:t>
            </a:r>
          </a:p>
          <a:p>
            <a:pPr algn="l"/>
            <a:endParaRPr lang="en-US" sz="800" dirty="0"/>
          </a:p>
          <a:p>
            <a:r>
              <a:rPr lang="en-US" sz="2400" u="sng" dirty="0"/>
              <a:t>                    </a:t>
            </a:r>
            <a:r>
              <a:rPr lang="en-US" sz="2400" dirty="0"/>
              <a:t> , which are detected by </a:t>
            </a:r>
            <a:r>
              <a:rPr lang="en-US" sz="2400" u="sng" dirty="0"/>
              <a:t>                                  </a:t>
            </a:r>
            <a:r>
              <a:rPr lang="en-US" sz="2400" dirty="0"/>
              <a:t>.</a:t>
            </a:r>
          </a:p>
          <a:p>
            <a:pPr algn="l"/>
            <a:r>
              <a:rPr lang="en-US" sz="2400" dirty="0"/>
              <a:t>  </a:t>
            </a:r>
            <a:r>
              <a:rPr lang="en-US" sz="2000" dirty="0"/>
              <a:t>some particles </a:t>
            </a:r>
            <a:r>
              <a:rPr lang="en-US" sz="2400" dirty="0"/>
              <a:t>                                            </a:t>
            </a:r>
            <a:r>
              <a:rPr lang="en-US" sz="2000" dirty="0"/>
              <a:t>an experiment</a:t>
            </a:r>
          </a:p>
        </p:txBody>
      </p:sp>
      <p:grpSp>
        <p:nvGrpSpPr>
          <p:cNvPr id="2" name="Group 9"/>
          <p:cNvGrpSpPr>
            <a:grpSpLocks/>
          </p:cNvGrpSpPr>
          <p:nvPr/>
        </p:nvGrpSpPr>
        <p:grpSpPr bwMode="auto">
          <a:xfrm>
            <a:off x="704850" y="3733800"/>
            <a:ext cx="2105025" cy="2641600"/>
            <a:chOff x="4625244" y="3541632"/>
            <a:chExt cx="2105135" cy="2641201"/>
          </a:xfrm>
        </p:grpSpPr>
        <p:pic>
          <p:nvPicPr>
            <p:cNvPr id="68624" name="Picture 5" descr="pamela_launch_small"/>
            <p:cNvPicPr>
              <a:picLocks noChangeAspect="1" noChangeArrowheads="1"/>
            </p:cNvPicPr>
            <p:nvPr/>
          </p:nvPicPr>
          <p:blipFill>
            <a:blip r:embed="rId3" cstate="print"/>
            <a:srcRect/>
            <a:stretch>
              <a:fillRect/>
            </a:stretch>
          </p:blipFill>
          <p:spPr bwMode="auto">
            <a:xfrm>
              <a:off x="4625244" y="3541632"/>
              <a:ext cx="2105135" cy="2641201"/>
            </a:xfrm>
            <a:prstGeom prst="rect">
              <a:avLst/>
            </a:prstGeom>
            <a:noFill/>
            <a:ln w="9525">
              <a:noFill/>
              <a:miter lim="800000"/>
              <a:headEnd/>
              <a:tailEnd/>
            </a:ln>
          </p:spPr>
        </p:pic>
        <p:sp>
          <p:nvSpPr>
            <p:cNvPr id="68625" name="Text Box 6"/>
            <p:cNvSpPr txBox="1">
              <a:spLocks noChangeArrowheads="1"/>
            </p:cNvSpPr>
            <p:nvPr/>
          </p:nvSpPr>
          <p:spPr bwMode="auto">
            <a:xfrm>
              <a:off x="5649488" y="5811974"/>
              <a:ext cx="1013279" cy="276957"/>
            </a:xfrm>
            <a:prstGeom prst="rect">
              <a:avLst/>
            </a:prstGeom>
            <a:noFill/>
            <a:ln w="9525">
              <a:noFill/>
              <a:miter lim="800000"/>
              <a:headEnd/>
              <a:tailEnd/>
            </a:ln>
          </p:spPr>
          <p:txBody>
            <a:bodyPr wrap="none">
              <a:spAutoFit/>
            </a:bodyPr>
            <a:lstStyle/>
            <a:p>
              <a:r>
                <a:rPr lang="en-US" sz="1200"/>
                <a:t>     PAMELA</a:t>
              </a:r>
            </a:p>
          </p:txBody>
        </p:sp>
      </p:grpSp>
      <p:sp>
        <p:nvSpPr>
          <p:cNvPr id="68614" name="Rectangle 2"/>
          <p:cNvSpPr>
            <a:spLocks noGrp="1" noChangeArrowheads="1"/>
          </p:cNvSpPr>
          <p:nvPr>
            <p:ph type="title"/>
          </p:nvPr>
        </p:nvSpPr>
        <p:spPr>
          <a:xfrm>
            <a:off x="971600" y="0"/>
            <a:ext cx="8686800" cy="1143000"/>
          </a:xfrm>
        </p:spPr>
        <p:txBody>
          <a:bodyPr/>
          <a:lstStyle/>
          <a:p>
            <a:pPr eaLnBrk="1" hangingPunct="1"/>
            <a:r>
              <a:rPr lang="en-US" dirty="0" smtClean="0">
                <a:solidFill>
                  <a:schemeClr val="tx1"/>
                </a:solidFill>
              </a:rPr>
              <a:t>INDIRECT DETECTION</a:t>
            </a:r>
          </a:p>
        </p:txBody>
      </p:sp>
      <p:sp>
        <p:nvSpPr>
          <p:cNvPr id="13" name="TextBox 12"/>
          <p:cNvSpPr txBox="1">
            <a:spLocks noChangeArrowheads="1"/>
          </p:cNvSpPr>
          <p:nvPr/>
        </p:nvSpPr>
        <p:spPr bwMode="auto">
          <a:xfrm>
            <a:off x="5535613" y="1403350"/>
            <a:ext cx="1096962" cy="400050"/>
          </a:xfrm>
          <a:prstGeom prst="rect">
            <a:avLst/>
          </a:prstGeom>
          <a:noFill/>
          <a:ln w="9525">
            <a:noFill/>
            <a:miter lim="800000"/>
            <a:headEnd/>
            <a:tailEnd/>
          </a:ln>
        </p:spPr>
        <p:txBody>
          <a:bodyPr wrap="none">
            <a:spAutoFit/>
          </a:bodyPr>
          <a:lstStyle/>
          <a:p>
            <a:r>
              <a:rPr lang="en-US" sz="2000"/>
              <a:t>the halo</a:t>
            </a:r>
          </a:p>
        </p:txBody>
      </p:sp>
      <p:sp>
        <p:nvSpPr>
          <p:cNvPr id="14" name="TextBox 13"/>
          <p:cNvSpPr txBox="1">
            <a:spLocks noChangeArrowheads="1"/>
          </p:cNvSpPr>
          <p:nvPr/>
        </p:nvSpPr>
        <p:spPr bwMode="auto">
          <a:xfrm>
            <a:off x="858838" y="2236788"/>
            <a:ext cx="1225550" cy="400050"/>
          </a:xfrm>
          <a:prstGeom prst="rect">
            <a:avLst/>
          </a:prstGeom>
          <a:noFill/>
          <a:ln w="9525">
            <a:noFill/>
            <a:miter lim="800000"/>
            <a:headEnd/>
            <a:tailEnd/>
          </a:ln>
        </p:spPr>
        <p:txBody>
          <a:bodyPr wrap="none">
            <a:spAutoFit/>
          </a:bodyPr>
          <a:lstStyle/>
          <a:p>
            <a:r>
              <a:rPr lang="en-US" sz="2000" dirty="0"/>
              <a:t>positrons</a:t>
            </a:r>
          </a:p>
        </p:txBody>
      </p:sp>
      <p:sp>
        <p:nvSpPr>
          <p:cNvPr id="15" name="TextBox 14"/>
          <p:cNvSpPr txBox="1">
            <a:spLocks noChangeArrowheads="1"/>
          </p:cNvSpPr>
          <p:nvPr/>
        </p:nvSpPr>
        <p:spPr bwMode="auto">
          <a:xfrm>
            <a:off x="5645150" y="2251075"/>
            <a:ext cx="2825750" cy="400050"/>
          </a:xfrm>
          <a:prstGeom prst="rect">
            <a:avLst/>
          </a:prstGeom>
          <a:noFill/>
          <a:ln w="9525">
            <a:noFill/>
            <a:miter lim="800000"/>
            <a:headEnd/>
            <a:tailEnd/>
          </a:ln>
        </p:spPr>
        <p:txBody>
          <a:bodyPr wrap="none">
            <a:spAutoFit/>
          </a:bodyPr>
          <a:lstStyle/>
          <a:p>
            <a:r>
              <a:rPr lang="en-US" sz="2000"/>
              <a:t>PAMELA/ATIC/Fermi…</a:t>
            </a:r>
          </a:p>
        </p:txBody>
      </p:sp>
      <p:grpSp>
        <p:nvGrpSpPr>
          <p:cNvPr id="3" name="Group 19"/>
          <p:cNvGrpSpPr>
            <a:grpSpLocks/>
          </p:cNvGrpSpPr>
          <p:nvPr/>
        </p:nvGrpSpPr>
        <p:grpSpPr bwMode="auto">
          <a:xfrm>
            <a:off x="3660775" y="3717925"/>
            <a:ext cx="1819275" cy="2644775"/>
            <a:chOff x="3371850" y="3717925"/>
            <a:chExt cx="1819275" cy="2644775"/>
          </a:xfrm>
        </p:grpSpPr>
        <p:pic>
          <p:nvPicPr>
            <p:cNvPr id="68622" name="Picture 17"/>
            <p:cNvPicPr>
              <a:picLocks noChangeAspect="1" noChangeArrowheads="1"/>
            </p:cNvPicPr>
            <p:nvPr/>
          </p:nvPicPr>
          <p:blipFill>
            <a:blip r:embed="rId4" cstate="print"/>
            <a:srcRect/>
            <a:stretch>
              <a:fillRect/>
            </a:stretch>
          </p:blipFill>
          <p:spPr bwMode="auto">
            <a:xfrm>
              <a:off x="3371850" y="3717925"/>
              <a:ext cx="1819275" cy="2644775"/>
            </a:xfrm>
            <a:prstGeom prst="rect">
              <a:avLst/>
            </a:prstGeom>
            <a:noFill/>
            <a:ln w="9525">
              <a:noFill/>
              <a:miter lim="800000"/>
              <a:headEnd/>
              <a:tailEnd/>
            </a:ln>
          </p:spPr>
        </p:pic>
        <p:sp>
          <p:nvSpPr>
            <p:cNvPr id="68623" name="TextBox 16"/>
            <p:cNvSpPr txBox="1">
              <a:spLocks noChangeArrowheads="1"/>
            </p:cNvSpPr>
            <p:nvPr/>
          </p:nvSpPr>
          <p:spPr bwMode="auto">
            <a:xfrm>
              <a:off x="4659385" y="6029325"/>
              <a:ext cx="524311" cy="276999"/>
            </a:xfrm>
            <a:prstGeom prst="rect">
              <a:avLst/>
            </a:prstGeom>
            <a:noFill/>
            <a:ln w="9525">
              <a:noFill/>
              <a:miter lim="800000"/>
              <a:headEnd/>
              <a:tailEnd/>
            </a:ln>
          </p:spPr>
          <p:txBody>
            <a:bodyPr wrap="none">
              <a:spAutoFit/>
            </a:bodyPr>
            <a:lstStyle/>
            <a:p>
              <a:r>
                <a:rPr lang="en-US" sz="1200"/>
                <a:t>ATIC</a:t>
              </a:r>
            </a:p>
          </p:txBody>
        </p:sp>
      </p:grpSp>
      <p:grpSp>
        <p:nvGrpSpPr>
          <p:cNvPr id="4" name="Group 18"/>
          <p:cNvGrpSpPr>
            <a:grpSpLocks/>
          </p:cNvGrpSpPr>
          <p:nvPr/>
        </p:nvGrpSpPr>
        <p:grpSpPr bwMode="auto">
          <a:xfrm>
            <a:off x="6332538" y="3684588"/>
            <a:ext cx="1757362" cy="2620962"/>
            <a:chOff x="6332492" y="3684587"/>
            <a:chExt cx="1757408" cy="2620963"/>
          </a:xfrm>
        </p:grpSpPr>
        <p:pic>
          <p:nvPicPr>
            <p:cNvPr id="68620" name="Picture 20" descr="GLAST spacecraft in Florida"/>
            <p:cNvPicPr>
              <a:picLocks noChangeAspect="1" noChangeArrowheads="1"/>
            </p:cNvPicPr>
            <p:nvPr/>
          </p:nvPicPr>
          <p:blipFill>
            <a:blip r:embed="rId5" cstate="print"/>
            <a:srcRect/>
            <a:stretch>
              <a:fillRect/>
            </a:stretch>
          </p:blipFill>
          <p:spPr bwMode="auto">
            <a:xfrm>
              <a:off x="6332492" y="3684587"/>
              <a:ext cx="1757408" cy="2620963"/>
            </a:xfrm>
            <a:prstGeom prst="rect">
              <a:avLst/>
            </a:prstGeom>
            <a:noFill/>
            <a:ln w="9525">
              <a:noFill/>
              <a:miter lim="800000"/>
              <a:headEnd/>
              <a:tailEnd/>
            </a:ln>
          </p:spPr>
        </p:pic>
        <p:sp>
          <p:nvSpPr>
            <p:cNvPr id="68621" name="TextBox 17"/>
            <p:cNvSpPr txBox="1">
              <a:spLocks noChangeArrowheads="1"/>
            </p:cNvSpPr>
            <p:nvPr/>
          </p:nvSpPr>
          <p:spPr bwMode="auto">
            <a:xfrm>
              <a:off x="7499865" y="6010275"/>
              <a:ext cx="577402" cy="276999"/>
            </a:xfrm>
            <a:prstGeom prst="rect">
              <a:avLst/>
            </a:prstGeom>
            <a:noFill/>
            <a:ln w="9525">
              <a:noFill/>
              <a:miter lim="800000"/>
              <a:headEnd/>
              <a:tailEnd/>
            </a:ln>
          </p:spPr>
          <p:txBody>
            <a:bodyPr wrap="none">
              <a:spAutoFit/>
            </a:bodyPr>
            <a:lstStyle/>
            <a:p>
              <a:r>
                <a:rPr lang="en-US" sz="1200"/>
                <a:t>Fermi</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1000"/>
                                        <p:tgtEl>
                                          <p:spTgt spid="1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1000"/>
                                        <p:tgtEl>
                                          <p:spTgt spid="1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dissolve">
                                      <p:cBhvr>
                                        <p:cTn id="13" dur="1000"/>
                                        <p:tgtEl>
                                          <p:spTgt spid="15"/>
                                        </p:tgtEl>
                                      </p:cBhvr>
                                    </p:animEffect>
                                  </p:childTnLst>
                                </p:cTn>
                              </p:par>
                              <p:par>
                                <p:cTn id="14" presetID="9"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dissolve">
                                      <p:cBhvr>
                                        <p:cTn id="16" dur="1000"/>
                                        <p:tgtEl>
                                          <p:spTgt spid="2"/>
                                        </p:tgtEl>
                                      </p:cBhvr>
                                    </p:animEffect>
                                  </p:childTnLst>
                                </p:cTn>
                              </p:par>
                              <p:par>
                                <p:cTn id="17" presetID="9"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dissolve">
                                      <p:cBhvr>
                                        <p:cTn id="19" dur="1000"/>
                                        <p:tgtEl>
                                          <p:spTgt spid="3"/>
                                        </p:tgtEl>
                                      </p:cBhvr>
                                    </p:animEffect>
                                  </p:childTnLst>
                                </p:cTn>
                              </p:par>
                              <p:par>
                                <p:cTn id="20" presetID="9"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2"/>
          <p:cNvSpPr>
            <a:spLocks noChangeArrowheads="1"/>
          </p:cNvSpPr>
          <p:nvPr/>
        </p:nvSpPr>
        <p:spPr bwMode="auto">
          <a:xfrm>
            <a:off x="3962400" y="1752600"/>
            <a:ext cx="4953000" cy="4403725"/>
          </a:xfrm>
          <a:prstGeom prst="rect">
            <a:avLst/>
          </a:prstGeom>
          <a:noFill/>
          <a:ln w="9525">
            <a:noFill/>
            <a:miter lim="800000"/>
            <a:headEnd/>
            <a:tailEnd/>
          </a:ln>
        </p:spPr>
        <p:txBody>
          <a:bodyPr/>
          <a:lstStyle/>
          <a:p>
            <a:pPr marL="342900" indent="-342900" algn="l" eaLnBrk="1" hangingPunct="1">
              <a:spcBef>
                <a:spcPct val="20000"/>
              </a:spcBef>
              <a:buFontTx/>
              <a:buChar char="•"/>
            </a:pPr>
            <a:endParaRPr lang="en-US" sz="2400">
              <a:solidFill>
                <a:srgbClr val="00BE00"/>
              </a:solidFill>
              <a:cs typeface="Arial" charset="0"/>
            </a:endParaRPr>
          </a:p>
        </p:txBody>
      </p:sp>
      <p:sp>
        <p:nvSpPr>
          <p:cNvPr id="72709" name="Text Box 3"/>
          <p:cNvSpPr txBox="1">
            <a:spLocks noChangeArrowheads="1"/>
          </p:cNvSpPr>
          <p:nvPr/>
        </p:nvSpPr>
        <p:spPr bwMode="auto">
          <a:xfrm>
            <a:off x="301625" y="250825"/>
            <a:ext cx="8559800" cy="2363788"/>
          </a:xfrm>
          <a:prstGeom prst="rect">
            <a:avLst/>
          </a:prstGeom>
          <a:noFill/>
          <a:ln w="19050">
            <a:solidFill>
              <a:schemeClr val="tx1"/>
            </a:solidFill>
            <a:miter lim="800000"/>
            <a:headEnd/>
            <a:tailEnd/>
          </a:ln>
        </p:spPr>
        <p:txBody>
          <a:bodyPr>
            <a:spAutoFit/>
          </a:bodyPr>
          <a:lstStyle/>
          <a:p>
            <a:endParaRPr lang="en-US" sz="2400"/>
          </a:p>
          <a:p>
            <a:r>
              <a:rPr lang="en-US" sz="2400"/>
              <a:t>Dark Matter annihilates in </a:t>
            </a:r>
            <a:r>
              <a:rPr lang="en-US" sz="2400" u="sng"/>
              <a:t>   the center of the Sun   </a:t>
            </a:r>
            <a:r>
              <a:rPr lang="en-US" sz="2400"/>
              <a:t> to   </a:t>
            </a:r>
          </a:p>
          <a:p>
            <a:pPr algn="l"/>
            <a:r>
              <a:rPr lang="en-US" sz="2400"/>
              <a:t>                                                                </a:t>
            </a:r>
            <a:r>
              <a:rPr lang="en-US" sz="2000"/>
              <a:t>a place</a:t>
            </a:r>
          </a:p>
          <a:p>
            <a:pPr algn="l"/>
            <a:endParaRPr lang="en-US" sz="800"/>
          </a:p>
          <a:p>
            <a:r>
              <a:rPr lang="en-US" sz="2400" u="sng"/>
              <a:t> neutrinos </a:t>
            </a:r>
            <a:r>
              <a:rPr lang="en-US" sz="2400"/>
              <a:t> , which are detected by  </a:t>
            </a:r>
            <a:r>
              <a:rPr lang="en-US" sz="2400" u="sng"/>
              <a:t>          IceCube        </a:t>
            </a:r>
            <a:r>
              <a:rPr lang="en-US" sz="2400"/>
              <a:t> .</a:t>
            </a:r>
          </a:p>
          <a:p>
            <a:pPr algn="l"/>
            <a:r>
              <a:rPr lang="en-US" sz="2400"/>
              <a:t>   </a:t>
            </a:r>
            <a:r>
              <a:rPr lang="en-US" sz="2000"/>
              <a:t>some particles</a:t>
            </a:r>
            <a:r>
              <a:rPr lang="en-US" sz="2400"/>
              <a:t>                                             </a:t>
            </a:r>
            <a:r>
              <a:rPr lang="en-US" sz="2000"/>
              <a:t>an experiment </a:t>
            </a:r>
          </a:p>
          <a:p>
            <a:pPr algn="l"/>
            <a:endParaRPr lang="en-US" sz="2000"/>
          </a:p>
        </p:txBody>
      </p:sp>
      <p:pic>
        <p:nvPicPr>
          <p:cNvPr id="72710" name="Picture 12" descr="C:\Users\jlf\Desktop\solarWIMPgraphic.gif"/>
          <p:cNvPicPr>
            <a:picLocks noChangeAspect="1" noChangeArrowheads="1"/>
          </p:cNvPicPr>
          <p:nvPr/>
        </p:nvPicPr>
        <p:blipFill>
          <a:blip r:embed="rId2" cstate="print"/>
          <a:srcRect/>
          <a:stretch>
            <a:fillRect/>
          </a:stretch>
        </p:blipFill>
        <p:spPr bwMode="auto">
          <a:xfrm>
            <a:off x="251520" y="2697163"/>
            <a:ext cx="5549900" cy="4160837"/>
          </a:xfrm>
          <a:prstGeom prst="rect">
            <a:avLst/>
          </a:prstGeom>
          <a:noFill/>
          <a:ln w="9525">
            <a:noFill/>
            <a:miter lim="800000"/>
            <a:headEnd/>
            <a:tailEnd/>
          </a:ln>
        </p:spPr>
      </p:pic>
      <p:pic>
        <p:nvPicPr>
          <p:cNvPr id="72711" name="Picture 21" descr="icecube_scetch"/>
          <p:cNvPicPr>
            <a:picLocks noChangeAspect="1" noChangeArrowheads="1"/>
          </p:cNvPicPr>
          <p:nvPr/>
        </p:nvPicPr>
        <p:blipFill>
          <a:blip r:embed="rId3" cstate="print"/>
          <a:srcRect/>
          <a:stretch>
            <a:fillRect/>
          </a:stretch>
        </p:blipFill>
        <p:spPr bwMode="auto">
          <a:xfrm>
            <a:off x="5805488" y="3125788"/>
            <a:ext cx="2473325" cy="35575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Text Box 2"/>
          <p:cNvSpPr txBox="1">
            <a:spLocks noChangeArrowheads="1"/>
          </p:cNvSpPr>
          <p:nvPr/>
        </p:nvSpPr>
        <p:spPr bwMode="auto">
          <a:xfrm>
            <a:off x="301625" y="250825"/>
            <a:ext cx="8559800" cy="2363788"/>
          </a:xfrm>
          <a:prstGeom prst="rect">
            <a:avLst/>
          </a:prstGeom>
          <a:noFill/>
          <a:ln w="19050">
            <a:solidFill>
              <a:schemeClr val="tx1"/>
            </a:solidFill>
            <a:miter lim="800000"/>
            <a:headEnd/>
            <a:tailEnd/>
          </a:ln>
        </p:spPr>
        <p:txBody>
          <a:bodyPr>
            <a:spAutoFit/>
          </a:bodyPr>
          <a:lstStyle/>
          <a:p>
            <a:endParaRPr lang="en-US" sz="2400"/>
          </a:p>
          <a:p>
            <a:r>
              <a:rPr lang="en-US" sz="2400"/>
              <a:t>Dark Matter annihilates in </a:t>
            </a:r>
            <a:r>
              <a:rPr lang="en-US" sz="2400" u="sng"/>
              <a:t>   the galactic center   </a:t>
            </a:r>
            <a:r>
              <a:rPr lang="en-US" sz="2400"/>
              <a:t> to  </a:t>
            </a:r>
          </a:p>
          <a:p>
            <a:pPr algn="l"/>
            <a:r>
              <a:rPr lang="en-US" sz="2400"/>
              <a:t>                                                               </a:t>
            </a:r>
            <a:r>
              <a:rPr lang="en-US" sz="2000"/>
              <a:t>a place</a:t>
            </a:r>
          </a:p>
          <a:p>
            <a:pPr algn="l"/>
            <a:endParaRPr lang="en-US" sz="800"/>
          </a:p>
          <a:p>
            <a:r>
              <a:rPr lang="en-US" sz="2400" u="sng"/>
              <a:t>   photons   </a:t>
            </a:r>
            <a:r>
              <a:rPr lang="en-US" sz="2400"/>
              <a:t> , which are detected by </a:t>
            </a:r>
            <a:r>
              <a:rPr lang="en-US" sz="2400" u="sng"/>
              <a:t> Fermi, VERITAS, … </a:t>
            </a:r>
            <a:r>
              <a:rPr lang="en-US" sz="2400"/>
              <a:t> .</a:t>
            </a:r>
          </a:p>
          <a:p>
            <a:pPr algn="l"/>
            <a:r>
              <a:rPr lang="en-US" sz="2400"/>
              <a:t>  </a:t>
            </a:r>
            <a:r>
              <a:rPr lang="en-US" sz="2000"/>
              <a:t>some particles</a:t>
            </a:r>
            <a:r>
              <a:rPr lang="en-US" sz="2400"/>
              <a:t>                                              </a:t>
            </a:r>
            <a:r>
              <a:rPr lang="en-US" sz="2000"/>
              <a:t>an experiment </a:t>
            </a:r>
          </a:p>
          <a:p>
            <a:pPr algn="l"/>
            <a:endParaRPr lang="en-US" sz="2000"/>
          </a:p>
        </p:txBody>
      </p:sp>
      <p:pic>
        <p:nvPicPr>
          <p:cNvPr id="74757" name="Picture 11" descr="C:\Users\jlf\Desktop\veritas-new-array.jpg"/>
          <p:cNvPicPr>
            <a:picLocks noChangeAspect="1" noChangeArrowheads="1"/>
          </p:cNvPicPr>
          <p:nvPr/>
        </p:nvPicPr>
        <p:blipFill>
          <a:blip r:embed="rId2" cstate="print"/>
          <a:srcRect/>
          <a:stretch>
            <a:fillRect/>
          </a:stretch>
        </p:blipFill>
        <p:spPr bwMode="auto">
          <a:xfrm>
            <a:off x="3482975" y="4425950"/>
            <a:ext cx="5284788" cy="1884363"/>
          </a:xfrm>
          <a:prstGeom prst="rect">
            <a:avLst/>
          </a:prstGeom>
          <a:noFill/>
          <a:ln w="9525">
            <a:noFill/>
            <a:miter lim="800000"/>
            <a:headEnd/>
            <a:tailEnd/>
          </a:ln>
        </p:spPr>
      </p:pic>
      <p:sp>
        <p:nvSpPr>
          <p:cNvPr id="12" name="Rectangle 3"/>
          <p:cNvSpPr txBox="1">
            <a:spLocks noChangeArrowheads="1"/>
          </p:cNvSpPr>
          <p:nvPr/>
        </p:nvSpPr>
        <p:spPr bwMode="auto">
          <a:xfrm>
            <a:off x="217488" y="2974975"/>
            <a:ext cx="8375650" cy="1016000"/>
          </a:xfrm>
          <a:prstGeom prst="rect">
            <a:avLst/>
          </a:prstGeom>
          <a:noFill/>
          <a:ln w="9525">
            <a:noFill/>
            <a:miter lim="800000"/>
            <a:headEnd/>
            <a:tailEnd/>
          </a:ln>
        </p:spPr>
        <p:txBody>
          <a:bodyPr/>
          <a:lstStyle/>
          <a:p>
            <a:pPr marL="342900" indent="-342900" algn="l" eaLnBrk="1" hangingPunct="1">
              <a:lnSpc>
                <a:spcPct val="90000"/>
              </a:lnSpc>
              <a:spcBef>
                <a:spcPct val="20000"/>
              </a:spcBef>
              <a:buFontTx/>
              <a:buChar char="•"/>
            </a:pPr>
            <a:r>
              <a:rPr lang="en-US" sz="2400">
                <a:solidFill>
                  <a:schemeClr val="bg2"/>
                </a:solidFill>
              </a:rPr>
              <a:t>Lines from XX </a:t>
            </a:r>
            <a:r>
              <a:rPr lang="en-US" sz="2400">
                <a:solidFill>
                  <a:schemeClr val="bg2"/>
                </a:solidFill>
                <a:sym typeface="Wingdings" charset="2"/>
              </a:rPr>
              <a:t> </a:t>
            </a:r>
            <a:r>
              <a:rPr lang="en-US" sz="2400">
                <a:solidFill>
                  <a:schemeClr val="bg2"/>
                </a:solidFill>
                <a:latin typeface="Symbol" pitchFamily="18" charset="2"/>
                <a:sym typeface="Wingdings" charset="2"/>
              </a:rPr>
              <a:t>gg</a:t>
            </a:r>
            <a:r>
              <a:rPr lang="en-US" sz="2400">
                <a:solidFill>
                  <a:schemeClr val="bg2"/>
                </a:solidFill>
                <a:sym typeface="Wingdings" charset="2"/>
              </a:rPr>
              <a:t>, </a:t>
            </a:r>
            <a:r>
              <a:rPr lang="en-US" sz="2400">
                <a:solidFill>
                  <a:schemeClr val="bg2"/>
                </a:solidFill>
                <a:latin typeface="Symbol" pitchFamily="18" charset="2"/>
                <a:sym typeface="Wingdings" charset="2"/>
              </a:rPr>
              <a:t>g</a:t>
            </a:r>
            <a:r>
              <a:rPr lang="en-US" sz="2400">
                <a:solidFill>
                  <a:schemeClr val="bg2"/>
                </a:solidFill>
                <a:sym typeface="Wingdings" charset="2"/>
              </a:rPr>
              <a:t>Z</a:t>
            </a:r>
          </a:p>
          <a:p>
            <a:pPr marL="342900" indent="-342900" algn="l" eaLnBrk="1" hangingPunct="1">
              <a:lnSpc>
                <a:spcPct val="90000"/>
              </a:lnSpc>
              <a:spcBef>
                <a:spcPct val="20000"/>
              </a:spcBef>
              <a:buFontTx/>
              <a:buChar char="•"/>
            </a:pPr>
            <a:r>
              <a:rPr lang="en-US" sz="2400">
                <a:solidFill>
                  <a:schemeClr val="bg2"/>
                </a:solidFill>
                <a:sym typeface="Wingdings" charset="2"/>
              </a:rPr>
              <a:t>Continuum from XX  ff  </a:t>
            </a:r>
            <a:r>
              <a:rPr lang="en-US" sz="2400">
                <a:solidFill>
                  <a:schemeClr val="bg2"/>
                </a:solidFill>
                <a:latin typeface="Symbol" pitchFamily="18" charset="2"/>
                <a:sym typeface="Wingdings" charset="2"/>
              </a:rPr>
              <a:t>g</a:t>
            </a:r>
            <a:endParaRPr lang="en-US" sz="1400">
              <a:solidFill>
                <a:schemeClr val="bg2"/>
              </a:solidFill>
            </a:endParaRPr>
          </a:p>
        </p:txBody>
      </p:sp>
      <p:pic>
        <p:nvPicPr>
          <p:cNvPr id="74759" name="Picture 8"/>
          <p:cNvPicPr>
            <a:picLocks noChangeAspect="1" noChangeArrowheads="1"/>
          </p:cNvPicPr>
          <p:nvPr/>
        </p:nvPicPr>
        <p:blipFill>
          <a:blip r:embed="rId3" cstate="print"/>
          <a:srcRect l="25742" t="38632" r="27733" b="55028"/>
          <a:stretch>
            <a:fillRect/>
          </a:stretch>
        </p:blipFill>
        <p:spPr bwMode="auto">
          <a:xfrm>
            <a:off x="4719638" y="2811463"/>
            <a:ext cx="3802062" cy="733425"/>
          </a:xfrm>
          <a:prstGeom prst="rect">
            <a:avLst/>
          </a:prstGeom>
          <a:noFill/>
          <a:ln w="9525">
            <a:noFill/>
            <a:miter lim="800000"/>
            <a:headEnd/>
            <a:tailEnd/>
          </a:ln>
        </p:spPr>
      </p:pic>
      <p:sp>
        <p:nvSpPr>
          <p:cNvPr id="74760" name="AutoShape 9"/>
          <p:cNvSpPr>
            <a:spLocks/>
          </p:cNvSpPr>
          <p:nvPr/>
        </p:nvSpPr>
        <p:spPr bwMode="auto">
          <a:xfrm rot="-5400000">
            <a:off x="6966744" y="2874169"/>
            <a:ext cx="153987" cy="1343025"/>
          </a:xfrm>
          <a:prstGeom prst="leftBrace">
            <a:avLst>
              <a:gd name="adj1" fmla="val 72681"/>
              <a:gd name="adj2" fmla="val 51079"/>
            </a:avLst>
          </a:prstGeom>
          <a:noFill/>
          <a:ln w="9525">
            <a:solidFill>
              <a:schemeClr val="tx1"/>
            </a:solidFill>
            <a:round/>
            <a:headEnd/>
            <a:tailEnd/>
          </a:ln>
        </p:spPr>
        <p:txBody>
          <a:bodyPr wrap="none" anchor="ctr"/>
          <a:lstStyle/>
          <a:p>
            <a:endParaRPr lang="en-US"/>
          </a:p>
        </p:txBody>
      </p:sp>
      <p:sp>
        <p:nvSpPr>
          <p:cNvPr id="74761" name="AutoShape 10"/>
          <p:cNvSpPr>
            <a:spLocks/>
          </p:cNvSpPr>
          <p:nvPr/>
        </p:nvSpPr>
        <p:spPr bwMode="auto">
          <a:xfrm rot="-5400000">
            <a:off x="8066088" y="3195638"/>
            <a:ext cx="153987" cy="700087"/>
          </a:xfrm>
          <a:prstGeom prst="leftBrace">
            <a:avLst>
              <a:gd name="adj1" fmla="val 37887"/>
              <a:gd name="adj2" fmla="val 51079"/>
            </a:avLst>
          </a:prstGeom>
          <a:noFill/>
          <a:ln w="9525">
            <a:solidFill>
              <a:schemeClr val="tx1"/>
            </a:solidFill>
            <a:round/>
            <a:headEnd/>
            <a:tailEnd/>
          </a:ln>
        </p:spPr>
        <p:txBody>
          <a:bodyPr wrap="none" anchor="ctr"/>
          <a:lstStyle/>
          <a:p>
            <a:endParaRPr lang="en-US"/>
          </a:p>
        </p:txBody>
      </p:sp>
      <p:sp>
        <p:nvSpPr>
          <p:cNvPr id="74762" name="Text Box 11"/>
          <p:cNvSpPr txBox="1">
            <a:spLocks noChangeArrowheads="1"/>
          </p:cNvSpPr>
          <p:nvPr/>
        </p:nvSpPr>
        <p:spPr bwMode="auto">
          <a:xfrm>
            <a:off x="6602413" y="3633788"/>
            <a:ext cx="882650" cy="641350"/>
          </a:xfrm>
          <a:prstGeom prst="rect">
            <a:avLst/>
          </a:prstGeom>
          <a:noFill/>
          <a:ln w="9525">
            <a:noFill/>
            <a:miter lim="800000"/>
            <a:headEnd/>
            <a:tailEnd/>
          </a:ln>
        </p:spPr>
        <p:txBody>
          <a:bodyPr wrap="none">
            <a:spAutoFit/>
          </a:bodyPr>
          <a:lstStyle/>
          <a:p>
            <a:r>
              <a:rPr lang="en-US">
                <a:latin typeface="Times New Roman" pitchFamily="18" charset="0"/>
              </a:rPr>
              <a:t>Particle</a:t>
            </a:r>
          </a:p>
          <a:p>
            <a:r>
              <a:rPr lang="en-US">
                <a:latin typeface="Times New Roman" pitchFamily="18" charset="0"/>
              </a:rPr>
              <a:t>Physics</a:t>
            </a:r>
          </a:p>
        </p:txBody>
      </p:sp>
      <p:sp>
        <p:nvSpPr>
          <p:cNvPr id="74763" name="Text Box 12"/>
          <p:cNvSpPr txBox="1">
            <a:spLocks noChangeArrowheads="1"/>
          </p:cNvSpPr>
          <p:nvPr/>
        </p:nvSpPr>
        <p:spPr bwMode="auto">
          <a:xfrm>
            <a:off x="7753350" y="3633788"/>
            <a:ext cx="882650" cy="641350"/>
          </a:xfrm>
          <a:prstGeom prst="rect">
            <a:avLst/>
          </a:prstGeom>
          <a:noFill/>
          <a:ln w="9525">
            <a:noFill/>
            <a:miter lim="800000"/>
            <a:headEnd/>
            <a:tailEnd/>
          </a:ln>
        </p:spPr>
        <p:txBody>
          <a:bodyPr wrap="none">
            <a:spAutoFit/>
          </a:bodyPr>
          <a:lstStyle/>
          <a:p>
            <a:r>
              <a:rPr lang="en-US">
                <a:latin typeface="Times New Roman" pitchFamily="18" charset="0"/>
              </a:rPr>
              <a:t>Astro-</a:t>
            </a:r>
          </a:p>
          <a:p>
            <a:r>
              <a:rPr lang="en-US">
                <a:latin typeface="Times New Roman" pitchFamily="18" charset="0"/>
              </a:rPr>
              <a:t>Physics</a:t>
            </a:r>
          </a:p>
        </p:txBody>
      </p:sp>
      <p:sp>
        <p:nvSpPr>
          <p:cNvPr id="74764" name="Text Box 13"/>
          <p:cNvSpPr txBox="1">
            <a:spLocks noChangeArrowheads="1"/>
          </p:cNvSpPr>
          <p:nvPr/>
        </p:nvSpPr>
        <p:spPr bwMode="auto">
          <a:xfrm>
            <a:off x="390525" y="4502150"/>
            <a:ext cx="2846388" cy="1568450"/>
          </a:xfrm>
          <a:prstGeom prst="rect">
            <a:avLst/>
          </a:prstGeom>
          <a:noFill/>
          <a:ln w="9525">
            <a:noFill/>
            <a:miter lim="800000"/>
            <a:headEnd/>
            <a:tailEnd/>
          </a:ln>
        </p:spPr>
        <p:txBody>
          <a:bodyPr>
            <a:spAutoFit/>
          </a:bodyPr>
          <a:lstStyle/>
          <a:p>
            <a:pPr algn="l"/>
            <a:r>
              <a:rPr lang="en-US" sz="2400">
                <a:solidFill>
                  <a:schemeClr val="bg2"/>
                </a:solidFill>
              </a:rPr>
              <a:t>Halo profiles are poorly understood near the galactic center</a:t>
            </a: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4"/>
          <p:cNvSpPr>
            <a:spLocks noGrp="1" noChangeArrowheads="1"/>
          </p:cNvSpPr>
          <p:nvPr>
            <p:ph type="dt" sz="quarter" idx="10"/>
          </p:nvPr>
        </p:nvSpPr>
        <p:spPr>
          <a:noFill/>
        </p:spPr>
        <p:txBody>
          <a:bodyPr/>
          <a:lstStyle/>
          <a:p>
            <a:r>
              <a:rPr lang="en-US" smtClean="0"/>
              <a:t>20-22 June 11</a:t>
            </a:r>
          </a:p>
        </p:txBody>
      </p:sp>
      <p:sp>
        <p:nvSpPr>
          <p:cNvPr id="75779" name="Slide Number Placeholder 5"/>
          <p:cNvSpPr>
            <a:spLocks noGrp="1"/>
          </p:cNvSpPr>
          <p:nvPr>
            <p:ph type="sldNum" sz="quarter" idx="12"/>
          </p:nvPr>
        </p:nvSpPr>
        <p:spPr>
          <a:noFill/>
        </p:spPr>
        <p:txBody>
          <a:bodyPr/>
          <a:lstStyle/>
          <a:p>
            <a:r>
              <a:rPr lang="en-US"/>
              <a:t>Feng </a:t>
            </a:r>
            <a:fld id="{62B1603F-6A10-4CD8-AD1F-D1FF33AAF187}" type="slidenum">
              <a:rPr lang="en-US"/>
              <a:pPr/>
              <a:t>85</a:t>
            </a:fld>
            <a:endParaRPr lang="en-US"/>
          </a:p>
        </p:txBody>
      </p:sp>
      <p:pic>
        <p:nvPicPr>
          <p:cNvPr id="75780" name="Picture 4" descr="http://atlas.kek.jp/sub/photos/CERN/CERN-MontBlanc-letter.jpg"/>
          <p:cNvPicPr>
            <a:picLocks noChangeAspect="1" noChangeArrowheads="1"/>
          </p:cNvPicPr>
          <p:nvPr/>
        </p:nvPicPr>
        <p:blipFill>
          <a:blip r:embed="rId3" cstate="print"/>
          <a:srcRect t="8951" b="7892"/>
          <a:stretch>
            <a:fillRect/>
          </a:stretch>
        </p:blipFill>
        <p:spPr bwMode="auto">
          <a:xfrm>
            <a:off x="0" y="0"/>
            <a:ext cx="9144000" cy="6858000"/>
          </a:xfrm>
          <a:prstGeom prst="rect">
            <a:avLst/>
          </a:prstGeom>
          <a:noFill/>
          <a:ln w="9525">
            <a:noFill/>
            <a:miter lim="800000"/>
            <a:headEnd/>
            <a:tailEnd/>
          </a:ln>
        </p:spPr>
      </p:pic>
      <p:sp>
        <p:nvSpPr>
          <p:cNvPr id="75781" name="Rectangle 2"/>
          <p:cNvSpPr>
            <a:spLocks noGrp="1" noChangeArrowheads="1"/>
          </p:cNvSpPr>
          <p:nvPr>
            <p:ph type="title"/>
          </p:nvPr>
        </p:nvSpPr>
        <p:spPr>
          <a:xfrm>
            <a:off x="717550" y="549275"/>
            <a:ext cx="7772400" cy="1143000"/>
          </a:xfrm>
        </p:spPr>
        <p:txBody>
          <a:bodyPr/>
          <a:lstStyle/>
          <a:p>
            <a:pPr eaLnBrk="1" hangingPunct="1"/>
            <a:r>
              <a:rPr lang="en-US" sz="5400" smtClean="0">
                <a:solidFill>
                  <a:srgbClr val="FFFF1A"/>
                </a:solidFill>
              </a:rPr>
              <a:t>PARTICLE COLLIDERS</a:t>
            </a:r>
          </a:p>
        </p:txBody>
      </p:sp>
    </p:spTree>
  </p:cSld>
  <p:clrMapOvr>
    <a:masterClrMapping/>
  </p:clrMapOvr>
  <p:transition>
    <p:random/>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title"/>
          </p:nvPr>
        </p:nvSpPr>
        <p:spPr>
          <a:xfrm>
            <a:off x="539552" y="0"/>
            <a:ext cx="9144000" cy="1143000"/>
          </a:xfrm>
        </p:spPr>
        <p:txBody>
          <a:bodyPr/>
          <a:lstStyle/>
          <a:p>
            <a:pPr>
              <a:defRPr/>
            </a:pPr>
            <a:r>
              <a:rPr lang="en-US" sz="3600" cap="all" dirty="0" smtClean="0"/>
              <a:t>DIRECT PRODUCTION at colliders</a:t>
            </a:r>
            <a:endParaRPr lang="en-US" sz="3600" cap="all" dirty="0"/>
          </a:p>
        </p:txBody>
      </p:sp>
      <p:sp>
        <p:nvSpPr>
          <p:cNvPr id="76805" name="Rectangle 3"/>
          <p:cNvSpPr>
            <a:spLocks noChangeArrowheads="1"/>
          </p:cNvSpPr>
          <p:nvPr/>
        </p:nvSpPr>
        <p:spPr bwMode="auto">
          <a:xfrm>
            <a:off x="0" y="2132856"/>
            <a:ext cx="8415337" cy="3825875"/>
          </a:xfrm>
          <a:prstGeom prst="rect">
            <a:avLst/>
          </a:prstGeom>
          <a:noFill/>
          <a:ln w="9525">
            <a:noFill/>
            <a:miter lim="800000"/>
            <a:headEnd/>
            <a:tailEnd/>
          </a:ln>
        </p:spPr>
        <p:txBody>
          <a:bodyPr/>
          <a:lstStyle/>
          <a:p>
            <a:pPr marL="342900" indent="-342900" algn="l" eaLnBrk="1" hangingPunct="1">
              <a:spcBef>
                <a:spcPct val="20000"/>
              </a:spcBef>
              <a:buFontTx/>
              <a:buChar char="•"/>
            </a:pPr>
            <a:r>
              <a:rPr lang="en-US" sz="2400" dirty="0">
                <a:solidFill>
                  <a:srgbClr val="3333FF"/>
                </a:solidFill>
              </a:rPr>
              <a:t>Thermal relic WIMPs annihilate to SM particles, and so should be produced directly at colliders</a:t>
            </a:r>
          </a:p>
          <a:p>
            <a:pPr marL="342900" indent="-342900" algn="l" eaLnBrk="1" hangingPunct="1">
              <a:spcBef>
                <a:spcPct val="20000"/>
              </a:spcBef>
              <a:buFontTx/>
              <a:buChar char="•"/>
            </a:pPr>
            <a:endParaRPr lang="en-US" sz="2400" dirty="0">
              <a:solidFill>
                <a:srgbClr val="3333FF"/>
              </a:solidFill>
            </a:endParaRPr>
          </a:p>
          <a:p>
            <a:pPr marL="342900" lvl="1" indent="-342900" algn="l" eaLnBrk="1" hangingPunct="1">
              <a:spcBef>
                <a:spcPct val="20000"/>
              </a:spcBef>
              <a:buFontTx/>
              <a:buChar char="•"/>
            </a:pPr>
            <a:r>
              <a:rPr lang="en-US" sz="2400" dirty="0">
                <a:solidFill>
                  <a:srgbClr val="00BE00"/>
                </a:solidFill>
              </a:rPr>
              <a:t>Pair production is invisible, so consider</a:t>
            </a:r>
            <a:r>
              <a:rPr lang="en-US" sz="2400" dirty="0">
                <a:solidFill>
                  <a:srgbClr val="00BE00"/>
                </a:solidFill>
                <a:sym typeface="Wingdings" charset="2"/>
              </a:rPr>
              <a:t> photon radiation</a:t>
            </a:r>
          </a:p>
          <a:p>
            <a:pPr marL="342900" lvl="1" indent="-342900" algn="l" eaLnBrk="1" hangingPunct="1">
              <a:spcBef>
                <a:spcPct val="20000"/>
              </a:spcBef>
              <a:buFontTx/>
              <a:buChar char="•"/>
            </a:pPr>
            <a:endParaRPr lang="en-US" sz="2400" dirty="0">
              <a:solidFill>
                <a:srgbClr val="FF0000"/>
              </a:solidFill>
              <a:sym typeface="Wingdings" charset="2"/>
            </a:endParaRPr>
          </a:p>
          <a:p>
            <a:pPr marL="342900" lvl="1" indent="-342900" algn="l" eaLnBrk="1" hangingPunct="1">
              <a:spcBef>
                <a:spcPct val="20000"/>
              </a:spcBef>
              <a:buFontTx/>
              <a:buChar char="•"/>
            </a:pPr>
            <a:endParaRPr lang="en-US" sz="2400" dirty="0">
              <a:solidFill>
                <a:srgbClr val="FF0000"/>
              </a:solidFill>
              <a:sym typeface="Wingdings" charset="2"/>
            </a:endParaRPr>
          </a:p>
          <a:p>
            <a:pPr marL="342900" lvl="1" indent="-342900" algn="l" eaLnBrk="1" hangingPunct="1">
              <a:spcBef>
                <a:spcPct val="20000"/>
              </a:spcBef>
              <a:buFontTx/>
              <a:buChar char="•"/>
            </a:pPr>
            <a:endParaRPr lang="en-US" sz="2400" dirty="0">
              <a:solidFill>
                <a:srgbClr val="FF0000"/>
              </a:solidFill>
              <a:sym typeface="Wingdings" charset="2"/>
            </a:endParaRPr>
          </a:p>
          <a:p>
            <a:pPr marL="342900" lvl="1" indent="-342900" algn="l" eaLnBrk="1" hangingPunct="1">
              <a:spcBef>
                <a:spcPct val="20000"/>
              </a:spcBef>
              <a:buFontTx/>
              <a:buChar char="•"/>
            </a:pPr>
            <a:endParaRPr lang="en-US" sz="2400" dirty="0">
              <a:solidFill>
                <a:srgbClr val="FF0000"/>
              </a:solidFill>
              <a:sym typeface="Wingdings" charset="2"/>
            </a:endParaRPr>
          </a:p>
          <a:p>
            <a:pPr marL="342900" lvl="1" indent="-342900" algn="l" eaLnBrk="1" hangingPunct="1">
              <a:spcBef>
                <a:spcPct val="20000"/>
              </a:spcBef>
              <a:buFontTx/>
              <a:buChar char="•"/>
            </a:pPr>
            <a:r>
              <a:rPr lang="en-US" sz="2400" dirty="0">
                <a:solidFill>
                  <a:srgbClr val="FF0000"/>
                </a:solidFill>
                <a:sym typeface="Wingdings" charset="2"/>
              </a:rPr>
              <a:t>Also mono-jets, mono-photons at </a:t>
            </a:r>
            <a:r>
              <a:rPr lang="en-US" sz="2400" dirty="0" err="1">
                <a:solidFill>
                  <a:srgbClr val="FF0000"/>
                </a:solidFill>
                <a:sym typeface="Wingdings" charset="2"/>
              </a:rPr>
              <a:t>Tevatron</a:t>
            </a:r>
            <a:r>
              <a:rPr lang="en-US" sz="2400" dirty="0">
                <a:solidFill>
                  <a:srgbClr val="FF0000"/>
                </a:solidFill>
                <a:sym typeface="Wingdings" charset="2"/>
              </a:rPr>
              <a:t> and LHC</a:t>
            </a:r>
            <a:endParaRPr lang="en-US" sz="2400" dirty="0">
              <a:solidFill>
                <a:srgbClr val="3333FF"/>
              </a:solidFill>
            </a:endParaRPr>
          </a:p>
          <a:p>
            <a:pPr marL="342900" indent="-342900" algn="r" eaLnBrk="1" hangingPunct="1">
              <a:spcBef>
                <a:spcPct val="20000"/>
              </a:spcBef>
            </a:pPr>
            <a:r>
              <a:rPr lang="en-US" sz="2400" dirty="0">
                <a:solidFill>
                  <a:srgbClr val="FF0000"/>
                </a:solidFill>
              </a:rPr>
              <a:t> </a:t>
            </a:r>
            <a:r>
              <a:rPr lang="en-US" sz="2400" baseline="-25000" dirty="0" err="1"/>
              <a:t>Birkedal</a:t>
            </a:r>
            <a:r>
              <a:rPr lang="en-US" sz="2400" baseline="-25000" dirty="0"/>
              <a:t>, </a:t>
            </a:r>
            <a:r>
              <a:rPr lang="en-US" sz="2400" baseline="-25000" dirty="0" err="1"/>
              <a:t>Matchev</a:t>
            </a:r>
            <a:r>
              <a:rPr lang="en-US" sz="2400" baseline="-25000" dirty="0"/>
              <a:t>, </a:t>
            </a:r>
            <a:r>
              <a:rPr lang="en-US" sz="2400" baseline="-25000" dirty="0" err="1"/>
              <a:t>Perelstein</a:t>
            </a:r>
            <a:r>
              <a:rPr lang="en-US" sz="2400" baseline="-25000" dirty="0"/>
              <a:t> (2004); </a:t>
            </a:r>
            <a:r>
              <a:rPr lang="en-US" sz="2400" baseline="-25000" dirty="0" err="1"/>
              <a:t>Feng</a:t>
            </a:r>
            <a:r>
              <a:rPr lang="en-US" sz="2400" baseline="-25000" dirty="0"/>
              <a:t>, Su, </a:t>
            </a:r>
            <a:r>
              <a:rPr lang="en-US" sz="2400" baseline="-25000" dirty="0" err="1"/>
              <a:t>Takayama</a:t>
            </a:r>
            <a:r>
              <a:rPr lang="en-US" sz="2400" baseline="-25000" dirty="0"/>
              <a:t> (2005)</a:t>
            </a:r>
          </a:p>
          <a:p>
            <a:pPr marL="342900" indent="-342900" algn="r" eaLnBrk="1" hangingPunct="1">
              <a:spcBef>
                <a:spcPct val="20000"/>
              </a:spcBef>
            </a:pPr>
            <a:r>
              <a:rPr lang="en-US" sz="2400" baseline="-25000" dirty="0" err="1"/>
              <a:t>Konar</a:t>
            </a:r>
            <a:r>
              <a:rPr lang="en-US" sz="2400" baseline="-25000" dirty="0"/>
              <a:t>, Kong, </a:t>
            </a:r>
            <a:r>
              <a:rPr lang="en-US" sz="2400" baseline="-25000" dirty="0" err="1"/>
              <a:t>Matchev</a:t>
            </a:r>
            <a:r>
              <a:rPr lang="en-US" sz="2400" baseline="-25000" dirty="0"/>
              <a:t>, </a:t>
            </a:r>
            <a:r>
              <a:rPr lang="en-US" sz="2400" baseline="-25000" dirty="0" err="1"/>
              <a:t>Perelstein</a:t>
            </a:r>
            <a:r>
              <a:rPr lang="en-US" sz="2400" baseline="-25000" dirty="0"/>
              <a:t> (2009)</a:t>
            </a:r>
          </a:p>
          <a:p>
            <a:pPr marL="342900" indent="-342900" algn="l" eaLnBrk="1" hangingPunct="1">
              <a:spcBef>
                <a:spcPct val="20000"/>
              </a:spcBef>
              <a:buFontTx/>
              <a:buChar char="•"/>
            </a:pPr>
            <a:endParaRPr lang="en-US" sz="2400" baseline="-25000" dirty="0"/>
          </a:p>
        </p:txBody>
      </p:sp>
      <p:pic>
        <p:nvPicPr>
          <p:cNvPr id="76806" name="Picture 4"/>
          <p:cNvPicPr>
            <a:picLocks noChangeAspect="1" noChangeArrowheads="1"/>
          </p:cNvPicPr>
          <p:nvPr/>
        </p:nvPicPr>
        <p:blipFill>
          <a:blip r:embed="rId2" cstate="print"/>
          <a:srcRect l="10172"/>
          <a:stretch>
            <a:fillRect/>
          </a:stretch>
        </p:blipFill>
        <p:spPr bwMode="auto">
          <a:xfrm>
            <a:off x="611560" y="4077072"/>
            <a:ext cx="7888288" cy="1074737"/>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Rectangle 2"/>
          <p:cNvSpPr>
            <a:spLocks noGrp="1" noChangeArrowheads="1"/>
          </p:cNvSpPr>
          <p:nvPr>
            <p:ph type="title"/>
          </p:nvPr>
        </p:nvSpPr>
        <p:spPr>
          <a:xfrm>
            <a:off x="971600" y="0"/>
            <a:ext cx="8788400" cy="1143000"/>
          </a:xfrm>
        </p:spPr>
        <p:txBody>
          <a:bodyPr/>
          <a:lstStyle/>
          <a:p>
            <a:pPr eaLnBrk="1" hangingPunct="1"/>
            <a:r>
              <a:rPr lang="en-US" dirty="0" smtClean="0"/>
              <a:t>PRECISION DM AT COLLIDERS</a:t>
            </a:r>
          </a:p>
        </p:txBody>
      </p:sp>
      <p:sp>
        <p:nvSpPr>
          <p:cNvPr id="78853" name="Rectangle 3"/>
          <p:cNvSpPr>
            <a:spLocks noGrp="1" noChangeArrowheads="1"/>
          </p:cNvSpPr>
          <p:nvPr>
            <p:ph type="body" sz="half" idx="1"/>
          </p:nvPr>
        </p:nvSpPr>
        <p:spPr>
          <a:xfrm>
            <a:off x="685800" y="2128838"/>
            <a:ext cx="3810000" cy="1046162"/>
          </a:xfrm>
        </p:spPr>
        <p:txBody>
          <a:bodyPr/>
          <a:lstStyle/>
          <a:p>
            <a:pPr eaLnBrk="1" hangingPunct="1"/>
            <a:r>
              <a:rPr lang="en-US" sz="2000" smtClean="0">
                <a:solidFill>
                  <a:srgbClr val="00BE00"/>
                </a:solidFill>
              </a:rPr>
              <a:t>Cosmology can’t discover SUSY</a:t>
            </a:r>
          </a:p>
        </p:txBody>
      </p:sp>
      <p:sp>
        <p:nvSpPr>
          <p:cNvPr id="78854" name="Rectangle 4"/>
          <p:cNvSpPr>
            <a:spLocks noChangeArrowheads="1"/>
          </p:cNvSpPr>
          <p:nvPr/>
        </p:nvSpPr>
        <p:spPr bwMode="auto">
          <a:xfrm>
            <a:off x="4764088" y="2128838"/>
            <a:ext cx="3810000" cy="1046162"/>
          </a:xfrm>
          <a:prstGeom prst="rect">
            <a:avLst/>
          </a:prstGeom>
          <a:noFill/>
          <a:ln w="9525">
            <a:noFill/>
            <a:miter lim="800000"/>
            <a:headEnd/>
            <a:tailEnd/>
          </a:ln>
        </p:spPr>
        <p:txBody>
          <a:bodyPr/>
          <a:lstStyle/>
          <a:p>
            <a:pPr marL="342900" indent="-342900" algn="l" eaLnBrk="1" hangingPunct="1">
              <a:spcBef>
                <a:spcPct val="20000"/>
              </a:spcBef>
              <a:buFontTx/>
              <a:buChar char="•"/>
            </a:pPr>
            <a:r>
              <a:rPr lang="en-US" sz="2000">
                <a:solidFill>
                  <a:srgbClr val="FF0000"/>
                </a:solidFill>
              </a:rPr>
              <a:t>Particle colliders can’t discover DM</a:t>
            </a:r>
          </a:p>
        </p:txBody>
      </p:sp>
      <p:pic>
        <p:nvPicPr>
          <p:cNvPr id="78855" name="Picture 6" descr="Detector"/>
          <p:cNvPicPr>
            <a:picLocks noChangeAspect="1" noChangeArrowheads="1"/>
          </p:cNvPicPr>
          <p:nvPr/>
        </p:nvPicPr>
        <p:blipFill>
          <a:blip r:embed="rId2" cstate="print"/>
          <a:srcRect/>
          <a:stretch>
            <a:fillRect/>
          </a:stretch>
        </p:blipFill>
        <p:spPr bwMode="auto">
          <a:xfrm>
            <a:off x="5191125" y="3205163"/>
            <a:ext cx="2857500" cy="2695575"/>
          </a:xfrm>
          <a:prstGeom prst="rect">
            <a:avLst/>
          </a:prstGeom>
          <a:noFill/>
          <a:ln w="9525">
            <a:noFill/>
            <a:miter lim="800000"/>
            <a:headEnd/>
            <a:tailEnd/>
          </a:ln>
        </p:spPr>
      </p:pic>
      <p:sp>
        <p:nvSpPr>
          <p:cNvPr id="78856" name="Line 7"/>
          <p:cNvSpPr>
            <a:spLocks noChangeShapeType="1"/>
          </p:cNvSpPr>
          <p:nvPr/>
        </p:nvSpPr>
        <p:spPr bwMode="auto">
          <a:xfrm>
            <a:off x="6667500" y="3962400"/>
            <a:ext cx="1384300" cy="457200"/>
          </a:xfrm>
          <a:prstGeom prst="line">
            <a:avLst/>
          </a:prstGeom>
          <a:noFill/>
          <a:ln w="19050">
            <a:solidFill>
              <a:srgbClr val="FF0000"/>
            </a:solidFill>
            <a:round/>
            <a:headEnd/>
            <a:tailEnd type="triangle" w="med" len="med"/>
          </a:ln>
        </p:spPr>
        <p:txBody>
          <a:bodyPr wrap="none" anchor="ctr"/>
          <a:lstStyle/>
          <a:p>
            <a:endParaRPr lang="en-GB"/>
          </a:p>
        </p:txBody>
      </p:sp>
      <p:sp>
        <p:nvSpPr>
          <p:cNvPr id="78857" name="Text Box 8"/>
          <p:cNvSpPr txBox="1">
            <a:spLocks noChangeArrowheads="1"/>
          </p:cNvSpPr>
          <p:nvPr/>
        </p:nvSpPr>
        <p:spPr bwMode="auto">
          <a:xfrm>
            <a:off x="5245100" y="6100763"/>
            <a:ext cx="3021013" cy="366712"/>
          </a:xfrm>
          <a:prstGeom prst="rect">
            <a:avLst/>
          </a:prstGeom>
          <a:noFill/>
          <a:ln w="9525">
            <a:noFill/>
            <a:miter lim="800000"/>
            <a:headEnd/>
            <a:tailEnd/>
          </a:ln>
        </p:spPr>
        <p:txBody>
          <a:bodyPr wrap="none">
            <a:spAutoFit/>
          </a:bodyPr>
          <a:lstStyle/>
          <a:p>
            <a:r>
              <a:rPr lang="en-US">
                <a:solidFill>
                  <a:srgbClr val="3333FF"/>
                </a:solidFill>
              </a:rPr>
              <a:t>Lifetime &gt; 10</a:t>
            </a:r>
            <a:r>
              <a:rPr lang="en-US" sz="1000">
                <a:solidFill>
                  <a:srgbClr val="3333FF"/>
                </a:solidFill>
              </a:rPr>
              <a:t> </a:t>
            </a:r>
            <a:r>
              <a:rPr lang="en-US" baseline="30000">
                <a:solidFill>
                  <a:srgbClr val="3333FF"/>
                </a:solidFill>
                <a:latin typeface="Symbol" pitchFamily="18" charset="2"/>
              </a:rPr>
              <a:t>-</a:t>
            </a:r>
            <a:r>
              <a:rPr lang="en-US" baseline="30000">
                <a:solidFill>
                  <a:srgbClr val="3333FF"/>
                </a:solidFill>
              </a:rPr>
              <a:t>7</a:t>
            </a:r>
            <a:r>
              <a:rPr lang="en-US">
                <a:solidFill>
                  <a:srgbClr val="3333FF"/>
                </a:solidFill>
              </a:rPr>
              <a:t> s </a:t>
            </a:r>
            <a:r>
              <a:rPr lang="en-US">
                <a:solidFill>
                  <a:srgbClr val="3333FF"/>
                </a:solidFill>
                <a:sym typeface="Wingdings" charset="2"/>
              </a:rPr>
              <a:t> 10</a:t>
            </a:r>
            <a:r>
              <a:rPr lang="en-US" baseline="30000">
                <a:solidFill>
                  <a:srgbClr val="3333FF"/>
                </a:solidFill>
                <a:sym typeface="Wingdings" charset="2"/>
              </a:rPr>
              <a:t>17</a:t>
            </a:r>
            <a:r>
              <a:rPr lang="en-US">
                <a:solidFill>
                  <a:srgbClr val="3333FF"/>
                </a:solidFill>
                <a:sym typeface="Wingdings" charset="2"/>
              </a:rPr>
              <a:t> s ?</a:t>
            </a:r>
            <a:endParaRPr lang="en-US">
              <a:solidFill>
                <a:srgbClr val="3333FF"/>
              </a:solidFill>
            </a:endParaRPr>
          </a:p>
        </p:txBody>
      </p:sp>
      <p:sp>
        <p:nvSpPr>
          <p:cNvPr id="78858" name="Rectangle 9"/>
          <p:cNvSpPr>
            <a:spLocks noChangeArrowheads="1"/>
          </p:cNvSpPr>
          <p:nvPr/>
        </p:nvSpPr>
        <p:spPr bwMode="auto">
          <a:xfrm>
            <a:off x="1403648" y="1196752"/>
            <a:ext cx="8434387" cy="609600"/>
          </a:xfrm>
          <a:prstGeom prst="rect">
            <a:avLst/>
          </a:prstGeom>
          <a:noFill/>
          <a:ln w="9525">
            <a:noFill/>
            <a:miter lim="800000"/>
            <a:headEnd/>
            <a:tailEnd/>
          </a:ln>
        </p:spPr>
        <p:txBody>
          <a:bodyPr/>
          <a:lstStyle/>
          <a:p>
            <a:pPr marL="342900" indent="-342900" eaLnBrk="1" hangingPunct="1">
              <a:spcBef>
                <a:spcPct val="20000"/>
              </a:spcBef>
            </a:pPr>
            <a:r>
              <a:rPr lang="en-US" sz="2800" dirty="0">
                <a:solidFill>
                  <a:srgbClr val="3333FF"/>
                </a:solidFill>
                <a:sym typeface="Wingdings" charset="2"/>
              </a:rPr>
              <a:t>If there is a signal, what do we learn?</a:t>
            </a:r>
            <a:endParaRPr lang="en-US" sz="2800" baseline="-25000" dirty="0">
              <a:solidFill>
                <a:srgbClr val="FF0000"/>
              </a:solidFill>
              <a:sym typeface="Wingdings" charset="2"/>
            </a:endParaRPr>
          </a:p>
        </p:txBody>
      </p:sp>
      <p:pic>
        <p:nvPicPr>
          <p:cNvPr id="78859" name="Picture 12"/>
          <p:cNvPicPr>
            <a:picLocks noChangeAspect="1" noChangeArrowheads="1"/>
          </p:cNvPicPr>
          <p:nvPr/>
        </p:nvPicPr>
        <p:blipFill>
          <a:blip r:embed="rId3" cstate="print"/>
          <a:srcRect/>
          <a:stretch>
            <a:fillRect/>
          </a:stretch>
        </p:blipFill>
        <p:spPr bwMode="auto">
          <a:xfrm>
            <a:off x="609600" y="3235325"/>
            <a:ext cx="3962400" cy="31877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Slide Number Placeholder 6"/>
          <p:cNvSpPr>
            <a:spLocks noGrp="1"/>
          </p:cNvSpPr>
          <p:nvPr>
            <p:ph type="sldNum" sz="quarter" idx="12"/>
          </p:nvPr>
        </p:nvSpPr>
        <p:spPr>
          <a:noFill/>
        </p:spPr>
        <p:txBody>
          <a:bodyPr/>
          <a:lstStyle/>
          <a:p>
            <a:endParaRPr lang="en-US" dirty="0"/>
          </a:p>
        </p:txBody>
      </p:sp>
      <p:sp>
        <p:nvSpPr>
          <p:cNvPr id="79876" name="Rectangle 2"/>
          <p:cNvSpPr>
            <a:spLocks noGrp="1" noChangeArrowheads="1"/>
          </p:cNvSpPr>
          <p:nvPr>
            <p:ph type="title"/>
          </p:nvPr>
        </p:nvSpPr>
        <p:spPr>
          <a:xfrm>
            <a:off x="685800" y="176213"/>
            <a:ext cx="7772400" cy="1143000"/>
          </a:xfrm>
        </p:spPr>
        <p:txBody>
          <a:bodyPr/>
          <a:lstStyle/>
          <a:p>
            <a:pPr eaLnBrk="1" hangingPunct="1"/>
            <a:r>
              <a:rPr lang="en-US" smtClean="0"/>
              <a:t>DARK MATTER AT THE LHC</a:t>
            </a:r>
          </a:p>
        </p:txBody>
      </p:sp>
      <p:sp>
        <p:nvSpPr>
          <p:cNvPr id="19461" name="Rectangle 4"/>
          <p:cNvSpPr>
            <a:spLocks noChangeArrowheads="1"/>
          </p:cNvSpPr>
          <p:nvPr/>
        </p:nvSpPr>
        <p:spPr bwMode="auto">
          <a:xfrm>
            <a:off x="252413" y="1779588"/>
            <a:ext cx="4692650" cy="4327525"/>
          </a:xfrm>
          <a:prstGeom prst="rect">
            <a:avLst/>
          </a:prstGeom>
          <a:noFill/>
          <a:ln w="9525">
            <a:noFill/>
            <a:miter lim="800000"/>
            <a:headEnd/>
            <a:tailEnd/>
          </a:ln>
        </p:spPr>
        <p:txBody>
          <a:bodyPr/>
          <a:lstStyle/>
          <a:p>
            <a:pPr marL="342900" indent="-342900" algn="l" eaLnBrk="1" hangingPunct="1">
              <a:spcBef>
                <a:spcPct val="20000"/>
              </a:spcBef>
              <a:buFontTx/>
              <a:buChar char="•"/>
            </a:pPr>
            <a:r>
              <a:rPr lang="en-US" sz="2800">
                <a:solidFill>
                  <a:srgbClr val="00BE00"/>
                </a:solidFill>
              </a:rPr>
              <a:t>What LHC actually sees:</a:t>
            </a:r>
          </a:p>
          <a:p>
            <a:pPr marL="742950" lvl="1" indent="-285750" algn="l" eaLnBrk="1" hangingPunct="1">
              <a:spcBef>
                <a:spcPct val="20000"/>
              </a:spcBef>
              <a:buFontTx/>
              <a:buChar char="–"/>
            </a:pPr>
            <a:r>
              <a:rPr lang="en-US" sz="2400">
                <a:solidFill>
                  <a:srgbClr val="00BE00"/>
                </a:solidFill>
              </a:rPr>
              <a:t> E.g., q</a:t>
            </a:r>
            <a:r>
              <a:rPr lang="en-US" sz="2400">
                <a:solidFill>
                  <a:srgbClr val="00BE00"/>
                </a:solidFill>
                <a:cs typeface="Arial" charset="0"/>
              </a:rPr>
              <a:t>̃</a:t>
            </a:r>
            <a:r>
              <a:rPr lang="en-US" sz="2400">
                <a:solidFill>
                  <a:srgbClr val="00BE00"/>
                </a:solidFill>
              </a:rPr>
              <a:t>q</a:t>
            </a:r>
            <a:r>
              <a:rPr lang="en-US" sz="2400">
                <a:solidFill>
                  <a:srgbClr val="00BE00"/>
                </a:solidFill>
                <a:cs typeface="Arial" charset="0"/>
              </a:rPr>
              <a:t>̃ </a:t>
            </a:r>
            <a:r>
              <a:rPr lang="en-US" sz="2400">
                <a:solidFill>
                  <a:srgbClr val="00BE00"/>
                </a:solidFill>
              </a:rPr>
              <a:t>pair production</a:t>
            </a:r>
          </a:p>
          <a:p>
            <a:pPr marL="742950" lvl="1" indent="-285750" algn="l" eaLnBrk="1" hangingPunct="1">
              <a:spcBef>
                <a:spcPct val="20000"/>
              </a:spcBef>
              <a:buFontTx/>
              <a:buChar char="–"/>
            </a:pPr>
            <a:r>
              <a:rPr lang="en-US" sz="2400">
                <a:solidFill>
                  <a:srgbClr val="00BE00"/>
                </a:solidFill>
              </a:rPr>
              <a:t> Each q</a:t>
            </a:r>
            <a:r>
              <a:rPr lang="en-US" sz="2400">
                <a:solidFill>
                  <a:srgbClr val="00BE00"/>
                </a:solidFill>
                <a:cs typeface="Arial" charset="0"/>
              </a:rPr>
              <a:t>̃ </a:t>
            </a:r>
            <a:r>
              <a:rPr lang="en-US" sz="2400">
                <a:solidFill>
                  <a:srgbClr val="00BE00"/>
                </a:solidFill>
                <a:sym typeface="Wingdings" charset="2"/>
              </a:rPr>
              <a:t> neutralino </a:t>
            </a:r>
            <a:r>
              <a:rPr lang="en-US" sz="2400">
                <a:solidFill>
                  <a:srgbClr val="00BE00"/>
                </a:solidFill>
                <a:latin typeface="Symbol" pitchFamily="18" charset="2"/>
                <a:sym typeface="Wingdings" charset="2"/>
              </a:rPr>
              <a:t>c</a:t>
            </a:r>
          </a:p>
          <a:p>
            <a:pPr marL="742950" lvl="1" indent="-285750" algn="l" eaLnBrk="1" hangingPunct="1">
              <a:spcBef>
                <a:spcPct val="20000"/>
              </a:spcBef>
              <a:buFontTx/>
              <a:buChar char="–"/>
            </a:pPr>
            <a:r>
              <a:rPr lang="en-US" sz="2400">
                <a:solidFill>
                  <a:srgbClr val="00BE00"/>
                </a:solidFill>
                <a:sym typeface="Wingdings" charset="2"/>
              </a:rPr>
              <a:t> 2 </a:t>
            </a:r>
            <a:r>
              <a:rPr lang="en-US" sz="2400">
                <a:solidFill>
                  <a:srgbClr val="00BE00"/>
                </a:solidFill>
                <a:latin typeface="Symbol" pitchFamily="18" charset="2"/>
                <a:sym typeface="Wingdings" charset="2"/>
              </a:rPr>
              <a:t>c</a:t>
            </a:r>
            <a:r>
              <a:rPr lang="en-US" sz="2400">
                <a:solidFill>
                  <a:srgbClr val="00BE00"/>
                </a:solidFill>
                <a:sym typeface="Wingdings" charset="2"/>
              </a:rPr>
              <a:t>’s escape detector</a:t>
            </a:r>
          </a:p>
          <a:p>
            <a:pPr marL="742950" lvl="1" indent="-285750" algn="l" eaLnBrk="1" hangingPunct="1">
              <a:spcBef>
                <a:spcPct val="20000"/>
              </a:spcBef>
              <a:buFontTx/>
              <a:buChar char="–"/>
            </a:pPr>
            <a:r>
              <a:rPr lang="en-US" sz="2400">
                <a:solidFill>
                  <a:srgbClr val="00BE00"/>
                </a:solidFill>
                <a:sym typeface="Wingdings" charset="2"/>
              </a:rPr>
              <a:t> missing momentum</a:t>
            </a:r>
          </a:p>
          <a:p>
            <a:pPr marL="742950" lvl="1" indent="-285750" algn="l" eaLnBrk="1" hangingPunct="1">
              <a:spcBef>
                <a:spcPct val="20000"/>
              </a:spcBef>
              <a:buFontTx/>
              <a:buChar char="–"/>
            </a:pPr>
            <a:endParaRPr lang="en-US" sz="2400">
              <a:solidFill>
                <a:srgbClr val="00BE00"/>
              </a:solidFill>
              <a:sym typeface="Wingdings" charset="2"/>
            </a:endParaRPr>
          </a:p>
          <a:p>
            <a:pPr marL="342900" indent="-342900" algn="l" eaLnBrk="1" hangingPunct="1">
              <a:spcBef>
                <a:spcPct val="20000"/>
              </a:spcBef>
              <a:buFontTx/>
              <a:buChar char="•"/>
            </a:pPr>
            <a:r>
              <a:rPr lang="en-US" sz="2800">
                <a:solidFill>
                  <a:srgbClr val="FF0000"/>
                </a:solidFill>
                <a:sym typeface="Wingdings" charset="2"/>
              </a:rPr>
              <a:t>This is not the discovery of dark matter</a:t>
            </a:r>
          </a:p>
          <a:p>
            <a:pPr marL="742950" lvl="1" indent="-285750" algn="l" eaLnBrk="1" hangingPunct="1">
              <a:spcBef>
                <a:spcPct val="20000"/>
              </a:spcBef>
              <a:buFontTx/>
              <a:buChar char="–"/>
            </a:pPr>
            <a:r>
              <a:rPr lang="en-US" sz="2400">
                <a:solidFill>
                  <a:srgbClr val="FF0000"/>
                </a:solidFill>
                <a:sym typeface="Wingdings" charset="2"/>
              </a:rPr>
              <a:t>Lifetime &gt; 10</a:t>
            </a:r>
            <a:r>
              <a:rPr lang="en-US" sz="2400" baseline="30000">
                <a:solidFill>
                  <a:srgbClr val="FF0000"/>
                </a:solidFill>
                <a:sym typeface="Wingdings" charset="2"/>
              </a:rPr>
              <a:t>-7</a:t>
            </a:r>
            <a:r>
              <a:rPr lang="en-US" sz="2400">
                <a:solidFill>
                  <a:srgbClr val="FF0000"/>
                </a:solidFill>
                <a:sym typeface="Wingdings" charset="2"/>
              </a:rPr>
              <a:t> s  10</a:t>
            </a:r>
            <a:r>
              <a:rPr lang="en-US" sz="2400" baseline="30000">
                <a:solidFill>
                  <a:srgbClr val="FF0000"/>
                </a:solidFill>
                <a:sym typeface="Wingdings" charset="2"/>
              </a:rPr>
              <a:t>17</a:t>
            </a:r>
            <a:r>
              <a:rPr lang="en-US" sz="2400">
                <a:solidFill>
                  <a:srgbClr val="FF0000"/>
                </a:solidFill>
                <a:sym typeface="Wingdings" charset="2"/>
              </a:rPr>
              <a:t> s?</a:t>
            </a:r>
          </a:p>
        </p:txBody>
      </p:sp>
      <p:grpSp>
        <p:nvGrpSpPr>
          <p:cNvPr id="2" name="Group 12"/>
          <p:cNvGrpSpPr>
            <a:grpSpLocks/>
          </p:cNvGrpSpPr>
          <p:nvPr/>
        </p:nvGrpSpPr>
        <p:grpSpPr bwMode="auto">
          <a:xfrm>
            <a:off x="5467350" y="3568700"/>
            <a:ext cx="2886075" cy="2914650"/>
            <a:chOff x="3270" y="1647"/>
            <a:chExt cx="1818" cy="1836"/>
          </a:xfrm>
        </p:grpSpPr>
        <p:pic>
          <p:nvPicPr>
            <p:cNvPr id="79880" name="Picture 5" descr="Detector"/>
            <p:cNvPicPr>
              <a:picLocks noChangeAspect="1" noChangeArrowheads="1"/>
            </p:cNvPicPr>
            <p:nvPr/>
          </p:nvPicPr>
          <p:blipFill>
            <a:blip r:embed="rId3" cstate="print"/>
            <a:srcRect/>
            <a:stretch>
              <a:fillRect/>
            </a:stretch>
          </p:blipFill>
          <p:spPr bwMode="auto">
            <a:xfrm>
              <a:off x="3270" y="1785"/>
              <a:ext cx="1800" cy="1698"/>
            </a:xfrm>
            <a:prstGeom prst="rect">
              <a:avLst/>
            </a:prstGeom>
            <a:noFill/>
            <a:ln w="9525">
              <a:noFill/>
              <a:miter lim="800000"/>
              <a:headEnd/>
              <a:tailEnd/>
            </a:ln>
          </p:spPr>
        </p:pic>
        <p:sp>
          <p:nvSpPr>
            <p:cNvPr id="79881" name="Line 6"/>
            <p:cNvSpPr>
              <a:spLocks noChangeShapeType="1"/>
            </p:cNvSpPr>
            <p:nvPr/>
          </p:nvSpPr>
          <p:spPr bwMode="auto">
            <a:xfrm>
              <a:off x="4216" y="2551"/>
              <a:ext cx="872" cy="288"/>
            </a:xfrm>
            <a:prstGeom prst="line">
              <a:avLst/>
            </a:prstGeom>
            <a:noFill/>
            <a:ln w="19050">
              <a:solidFill>
                <a:srgbClr val="FF0000"/>
              </a:solidFill>
              <a:round/>
              <a:headEnd/>
              <a:tailEnd type="triangle" w="med" len="med"/>
            </a:ln>
          </p:spPr>
          <p:txBody>
            <a:bodyPr wrap="none" anchor="ctr"/>
            <a:lstStyle/>
            <a:p>
              <a:endParaRPr lang="en-GB"/>
            </a:p>
          </p:txBody>
        </p:sp>
        <p:sp>
          <p:nvSpPr>
            <p:cNvPr id="79882" name="Line 9"/>
            <p:cNvSpPr>
              <a:spLocks noChangeShapeType="1"/>
            </p:cNvSpPr>
            <p:nvPr/>
          </p:nvSpPr>
          <p:spPr bwMode="auto">
            <a:xfrm flipV="1">
              <a:off x="4213" y="1647"/>
              <a:ext cx="744" cy="901"/>
            </a:xfrm>
            <a:prstGeom prst="line">
              <a:avLst/>
            </a:prstGeom>
            <a:noFill/>
            <a:ln w="19050">
              <a:solidFill>
                <a:srgbClr val="FF0000"/>
              </a:solidFill>
              <a:round/>
              <a:headEnd/>
              <a:tailEnd type="triangle" w="med" len="med"/>
            </a:ln>
          </p:spPr>
          <p:txBody>
            <a:bodyPr wrap="none" anchor="ctr"/>
            <a:lstStyle/>
            <a:p>
              <a:endParaRPr lang="en-GB"/>
            </a:p>
          </p:txBody>
        </p:sp>
      </p:grpSp>
      <p:pic>
        <p:nvPicPr>
          <p:cNvPr id="79879" name="Picture 11"/>
          <p:cNvPicPr>
            <a:picLocks noChangeAspect="1" noChangeArrowheads="1"/>
          </p:cNvPicPr>
          <p:nvPr/>
        </p:nvPicPr>
        <p:blipFill>
          <a:blip r:embed="rId4" cstate="print"/>
          <a:srcRect/>
          <a:stretch>
            <a:fillRect/>
          </a:stretch>
        </p:blipFill>
        <p:spPr bwMode="auto">
          <a:xfrm>
            <a:off x="4895850" y="1827213"/>
            <a:ext cx="3543300" cy="1550987"/>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2"/>
          <p:cNvSpPr>
            <a:spLocks noGrp="1" noChangeArrowheads="1"/>
          </p:cNvSpPr>
          <p:nvPr>
            <p:ph type="title"/>
          </p:nvPr>
        </p:nvSpPr>
        <p:spPr>
          <a:xfrm>
            <a:off x="700088" y="304800"/>
            <a:ext cx="7772400" cy="950913"/>
          </a:xfrm>
          <a:noFill/>
        </p:spPr>
        <p:txBody>
          <a:bodyPr/>
          <a:lstStyle/>
          <a:p>
            <a:pPr eaLnBrk="1" hangingPunct="1"/>
            <a:r>
              <a:rPr lang="en-US" smtClean="0"/>
              <a:t>DARK MATTER ANALOGUE</a:t>
            </a:r>
          </a:p>
        </p:txBody>
      </p:sp>
      <p:sp>
        <p:nvSpPr>
          <p:cNvPr id="81925" name="Rectangle 8"/>
          <p:cNvSpPr>
            <a:spLocks noGrp="1" noChangeArrowheads="1"/>
          </p:cNvSpPr>
          <p:nvPr>
            <p:ph type="body" sz="half" idx="1"/>
          </p:nvPr>
        </p:nvSpPr>
        <p:spPr>
          <a:xfrm>
            <a:off x="4513263" y="1768475"/>
            <a:ext cx="4230687" cy="4343400"/>
          </a:xfrm>
          <a:noFill/>
        </p:spPr>
        <p:txBody>
          <a:bodyPr/>
          <a:lstStyle/>
          <a:p>
            <a:pPr eaLnBrk="1" hangingPunct="1"/>
            <a:r>
              <a:rPr lang="en-US" sz="2800" smtClean="0">
                <a:solidFill>
                  <a:srgbClr val="3333FF"/>
                </a:solidFill>
              </a:rPr>
              <a:t>Particle physics </a:t>
            </a:r>
            <a:r>
              <a:rPr lang="en-US" sz="2800" smtClean="0">
                <a:solidFill>
                  <a:srgbClr val="3333FF"/>
                </a:solidFill>
                <a:sym typeface="Wingdings" charset="2"/>
              </a:rPr>
              <a:t> dark matter abundance prediction</a:t>
            </a:r>
          </a:p>
          <a:p>
            <a:pPr eaLnBrk="1" hangingPunct="1"/>
            <a:endParaRPr lang="en-US" sz="2800" smtClean="0">
              <a:solidFill>
                <a:srgbClr val="3333FF"/>
              </a:solidFill>
            </a:endParaRPr>
          </a:p>
          <a:p>
            <a:pPr eaLnBrk="1" hangingPunct="1"/>
            <a:r>
              <a:rPr lang="en-US" sz="2800" smtClean="0">
                <a:solidFill>
                  <a:srgbClr val="00BE00"/>
                </a:solidFill>
              </a:rPr>
              <a:t>Compare to dark matter abundance observation</a:t>
            </a:r>
          </a:p>
          <a:p>
            <a:pPr eaLnBrk="1" hangingPunct="1"/>
            <a:endParaRPr lang="en-US" sz="2800" smtClean="0">
              <a:solidFill>
                <a:srgbClr val="00BE00"/>
              </a:solidFill>
            </a:endParaRPr>
          </a:p>
          <a:p>
            <a:pPr eaLnBrk="1" hangingPunct="1"/>
            <a:r>
              <a:rPr lang="en-US" sz="2800" smtClean="0">
                <a:solidFill>
                  <a:srgbClr val="FF0000"/>
                </a:solidFill>
              </a:rPr>
              <a:t>How well can we do?</a:t>
            </a:r>
          </a:p>
        </p:txBody>
      </p:sp>
      <p:pic>
        <p:nvPicPr>
          <p:cNvPr id="81926" name="Picture 25"/>
          <p:cNvPicPr>
            <a:picLocks noChangeAspect="1" noChangeArrowheads="1"/>
          </p:cNvPicPr>
          <p:nvPr/>
        </p:nvPicPr>
        <p:blipFill>
          <a:blip r:embed="rId3" cstate="print"/>
          <a:srcRect/>
          <a:stretch>
            <a:fillRect/>
          </a:stretch>
        </p:blipFill>
        <p:spPr bwMode="auto">
          <a:xfrm>
            <a:off x="211138" y="1481138"/>
            <a:ext cx="4241800" cy="4757737"/>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altLang="zh-CN" dirty="0" smtClean="0"/>
              <a:t>Sun’s Rotation Speed </a:t>
            </a:r>
            <a:r>
              <a:rPr lang="en-US" altLang="zh-CN" dirty="0"/>
              <a:t>A</a:t>
            </a:r>
            <a:r>
              <a:rPr lang="en-US" altLang="zh-CN" dirty="0" smtClean="0"/>
              <a:t>round Milky Way</a:t>
            </a:r>
            <a:endParaRPr lang="zh-CN" altLang="en-US" dirty="0"/>
          </a:p>
        </p:txBody>
      </p:sp>
      <p:sp>
        <p:nvSpPr>
          <p:cNvPr id="17411" name="Content Placeholder 2"/>
          <p:cNvSpPr>
            <a:spLocks noGrp="1"/>
          </p:cNvSpPr>
          <p:nvPr>
            <p:ph idx="1"/>
          </p:nvPr>
        </p:nvSpPr>
        <p:spPr>
          <a:xfrm>
            <a:off x="467544" y="1772816"/>
            <a:ext cx="8229600" cy="4625975"/>
          </a:xfrm>
        </p:spPr>
        <p:txBody>
          <a:bodyPr/>
          <a:lstStyle/>
          <a:p>
            <a:pPr>
              <a:defRPr/>
            </a:pPr>
            <a:r>
              <a:rPr lang="en-US" altLang="zh-CN" sz="2400" b="1" dirty="0" smtClean="0">
                <a:latin typeface="Comic Sans MS" pitchFamily="66" charset="0"/>
              </a:rPr>
              <a:t>In the milky way, all stars rotates around the center of the galaxy</a:t>
            </a:r>
          </a:p>
          <a:p>
            <a:pPr>
              <a:defRPr/>
            </a:pPr>
            <a:r>
              <a:rPr lang="en-US" altLang="zh-CN" sz="2400" b="1" dirty="0" smtClean="0">
                <a:latin typeface="Comic Sans MS" pitchFamily="66" charset="0"/>
              </a:rPr>
              <a:t>According to Newton’s gravitational theory</a:t>
            </a:r>
            <a:r>
              <a:rPr lang="zh-CN" altLang="en-US" sz="2400" b="1" dirty="0" smtClean="0">
                <a:latin typeface="Comic Sans MS" pitchFamily="66" charset="0"/>
              </a:rPr>
              <a:t>，</a:t>
            </a:r>
            <a:r>
              <a:rPr lang="en-US" altLang="zh-CN" sz="2400" b="1" dirty="0" smtClean="0">
                <a:latin typeface="Comic Sans MS" pitchFamily="66" charset="0"/>
              </a:rPr>
              <a:t>the rotation speed of the sun depends on the mass distribution and the distance to the center </a:t>
            </a:r>
          </a:p>
          <a:p>
            <a:pPr>
              <a:defRPr/>
            </a:pPr>
            <a:endParaRPr lang="en-US" altLang="zh-CN" sz="2400" b="1" dirty="0" smtClean="0">
              <a:latin typeface="Comic Sans MS" pitchFamily="66" charset="0"/>
            </a:endParaRPr>
          </a:p>
          <a:p>
            <a:pPr>
              <a:buFont typeface="Wingdings 2" pitchFamily="18" charset="2"/>
              <a:buNone/>
              <a:defRPr/>
            </a:pPr>
            <a:r>
              <a:rPr lang="zh-CN" altLang="en-US" sz="2400" b="1" dirty="0" smtClean="0">
                <a:latin typeface="Comic Sans MS" pitchFamily="66" charset="0"/>
              </a:rPr>
              <a:t>  </a:t>
            </a:r>
            <a:endParaRPr lang="en-US" altLang="zh-CN" sz="2400" b="1" dirty="0" smtClean="0">
              <a:latin typeface="Comic Sans MS" pitchFamily="66" charset="0"/>
            </a:endParaRPr>
          </a:p>
          <a:p>
            <a:pPr>
              <a:defRPr/>
            </a:pPr>
            <a:r>
              <a:rPr lang="en-US" altLang="zh-CN" sz="2400" b="1" dirty="0" smtClean="0">
                <a:solidFill>
                  <a:srgbClr val="1E02C6"/>
                </a:solidFill>
                <a:latin typeface="Comic Sans MS" pitchFamily="66" charset="0"/>
              </a:rPr>
              <a:t>According to this formula, the </a:t>
            </a:r>
          </a:p>
          <a:p>
            <a:pPr marL="119062" indent="0">
              <a:buFont typeface="Wingdings 2" pitchFamily="18" charset="2"/>
              <a:buNone/>
              <a:defRPr/>
            </a:pPr>
            <a:r>
              <a:rPr lang="en-US" altLang="zh-CN" sz="2400" b="1" dirty="0" smtClean="0">
                <a:solidFill>
                  <a:srgbClr val="1E02C6"/>
                </a:solidFill>
                <a:latin typeface="Comic Sans MS" pitchFamily="66" charset="0"/>
              </a:rPr>
              <a:t>Rotation speed of the sun</a:t>
            </a:r>
          </a:p>
          <a:p>
            <a:pPr marL="119062" indent="0">
              <a:buFont typeface="Wingdings 2" pitchFamily="18" charset="2"/>
              <a:buNone/>
              <a:defRPr/>
            </a:pPr>
            <a:r>
              <a:rPr lang="en-US" altLang="zh-CN" sz="2400" b="1" dirty="0" smtClean="0">
                <a:solidFill>
                  <a:srgbClr val="1E02C6"/>
                </a:solidFill>
                <a:latin typeface="Comic Sans MS" pitchFamily="66" charset="0"/>
              </a:rPr>
              <a:t>Shall be around 170km/s, however</a:t>
            </a:r>
          </a:p>
          <a:p>
            <a:pPr marL="119062" indent="0">
              <a:buFont typeface="Wingdings 2" pitchFamily="18" charset="2"/>
              <a:buNone/>
              <a:defRPr/>
            </a:pPr>
            <a:r>
              <a:rPr lang="en-US" altLang="zh-CN" sz="2400" b="1" dirty="0" smtClean="0">
                <a:solidFill>
                  <a:srgbClr val="1E02C6"/>
                </a:solidFill>
                <a:latin typeface="Comic Sans MS" pitchFamily="66" charset="0"/>
              </a:rPr>
              <a:t>The actual speed is about 220</a:t>
            </a:r>
          </a:p>
          <a:p>
            <a:pPr marL="119062" indent="0">
              <a:buFont typeface="Wingdings 2" pitchFamily="18" charset="2"/>
              <a:buNone/>
              <a:defRPr/>
            </a:pPr>
            <a:r>
              <a:rPr lang="en-US" altLang="zh-CN" sz="2400" b="1" dirty="0" smtClean="0">
                <a:solidFill>
                  <a:srgbClr val="1E02C6"/>
                </a:solidFill>
                <a:latin typeface="Comic Sans MS" pitchFamily="66" charset="0"/>
              </a:rPr>
              <a:t>-250km/s. </a:t>
            </a:r>
          </a:p>
          <a:p>
            <a:pPr>
              <a:buFont typeface="Wingdings 2" pitchFamily="18" charset="2"/>
              <a:buNone/>
              <a:defRPr/>
            </a:pPr>
            <a:endParaRPr lang="en-US" altLang="zh-CN" sz="2400" dirty="0" smtClean="0"/>
          </a:p>
          <a:p>
            <a:pPr>
              <a:defRPr/>
            </a:pPr>
            <a:endParaRPr lang="en-US" altLang="zh-CN" sz="2400" dirty="0" smtClean="0"/>
          </a:p>
          <a:p>
            <a:pPr>
              <a:defRPr/>
            </a:pPr>
            <a:endParaRPr lang="en-US" altLang="zh-CN" sz="2400" dirty="0" smtClean="0"/>
          </a:p>
          <a:p>
            <a:pPr>
              <a:defRPr/>
            </a:pPr>
            <a:endParaRPr lang="en-US" altLang="zh-CN" sz="2400" dirty="0" smtClean="0"/>
          </a:p>
          <a:p>
            <a:pPr>
              <a:buFont typeface="Wingdings 2" pitchFamily="18" charset="2"/>
              <a:buNone/>
              <a:defRPr/>
            </a:pPr>
            <a:endParaRPr lang="en-US" altLang="zh-CN" sz="2400" dirty="0" smtClean="0"/>
          </a:p>
          <a:p>
            <a:pPr>
              <a:buFont typeface="Wingdings 2" pitchFamily="18" charset="2"/>
              <a:buNone/>
              <a:defRPr/>
            </a:pPr>
            <a:endParaRPr lang="en-US" altLang="zh-CN" sz="2400" dirty="0" smtClean="0"/>
          </a:p>
          <a:p>
            <a:pPr>
              <a:defRPr/>
            </a:pPr>
            <a:endParaRPr lang="zh-CN" altLang="en-US" sz="2400" dirty="0" smtClean="0"/>
          </a:p>
        </p:txBody>
      </p:sp>
      <p:grpSp>
        <p:nvGrpSpPr>
          <p:cNvPr id="3" name="Group 5"/>
          <p:cNvGrpSpPr>
            <a:grpSpLocks/>
          </p:cNvGrpSpPr>
          <p:nvPr/>
        </p:nvGrpSpPr>
        <p:grpSpPr bwMode="auto">
          <a:xfrm>
            <a:off x="5940152" y="4114800"/>
            <a:ext cx="2971800" cy="2743200"/>
            <a:chOff x="1371601" y="4000994"/>
            <a:chExt cx="2438400" cy="1676400"/>
          </a:xfrm>
        </p:grpSpPr>
        <p:pic>
          <p:nvPicPr>
            <p:cNvPr id="16390" name="Picture 6"/>
            <p:cNvPicPr>
              <a:picLocks noChangeAspect="1" noChangeArrowheads="1"/>
            </p:cNvPicPr>
            <p:nvPr/>
          </p:nvPicPr>
          <p:blipFill>
            <a:blip r:embed="rId2" cstate="print"/>
            <a:srcRect/>
            <a:stretch>
              <a:fillRect/>
            </a:stretch>
          </p:blipFill>
          <p:spPr bwMode="auto">
            <a:xfrm>
              <a:off x="1371601" y="4000994"/>
              <a:ext cx="2438400" cy="1676400"/>
            </a:xfrm>
            <a:prstGeom prst="rect">
              <a:avLst/>
            </a:prstGeom>
            <a:noFill/>
            <a:ln w="9525">
              <a:noFill/>
              <a:miter lim="800000"/>
              <a:headEnd/>
              <a:tailEnd/>
            </a:ln>
          </p:spPr>
        </p:pic>
        <p:sp>
          <p:nvSpPr>
            <p:cNvPr id="16391" name="Line 5"/>
            <p:cNvSpPr>
              <a:spLocks noChangeShapeType="1"/>
            </p:cNvSpPr>
            <p:nvPr/>
          </p:nvSpPr>
          <p:spPr bwMode="auto">
            <a:xfrm rot="10800000" flipH="1">
              <a:off x="2505615" y="5373233"/>
              <a:ext cx="299793" cy="4803"/>
            </a:xfrm>
            <a:prstGeom prst="line">
              <a:avLst/>
            </a:prstGeom>
            <a:noFill/>
            <a:ln w="25400">
              <a:solidFill>
                <a:schemeClr val="bg1"/>
              </a:solidFill>
              <a:round/>
              <a:headEnd type="stealth" w="med" len="med"/>
              <a:tailEnd/>
            </a:ln>
          </p:spPr>
          <p:txBody>
            <a:bodyPr/>
            <a:lstStyle/>
            <a:p>
              <a:endParaRPr lang="en-GB"/>
            </a:p>
          </p:txBody>
        </p:sp>
        <p:sp>
          <p:nvSpPr>
            <p:cNvPr id="16392" name="Line 6"/>
            <p:cNvSpPr>
              <a:spLocks noChangeShapeType="1"/>
            </p:cNvSpPr>
            <p:nvPr/>
          </p:nvSpPr>
          <p:spPr bwMode="auto">
            <a:xfrm>
              <a:off x="2784675" y="4755597"/>
              <a:ext cx="6461" cy="616041"/>
            </a:xfrm>
            <a:prstGeom prst="line">
              <a:avLst/>
            </a:prstGeom>
            <a:noFill/>
            <a:ln w="25400">
              <a:solidFill>
                <a:schemeClr val="bg1"/>
              </a:solidFill>
              <a:round/>
              <a:headEnd/>
              <a:tailEnd/>
            </a:ln>
          </p:spPr>
          <p:txBody>
            <a:bodyPr/>
            <a:lstStyle/>
            <a:p>
              <a:endParaRPr lang="en-GB"/>
            </a:p>
          </p:txBody>
        </p:sp>
        <p:sp>
          <p:nvSpPr>
            <p:cNvPr id="16393" name="Rectangle 9"/>
            <p:cNvSpPr>
              <a:spLocks noChangeArrowheads="1"/>
            </p:cNvSpPr>
            <p:nvPr/>
          </p:nvSpPr>
          <p:spPr bwMode="auto">
            <a:xfrm flipH="1">
              <a:off x="1878091" y="5093695"/>
              <a:ext cx="546372" cy="350645"/>
            </a:xfrm>
            <a:prstGeom prst="rect">
              <a:avLst/>
            </a:prstGeom>
            <a:noFill/>
            <a:ln w="9525">
              <a:noFill/>
              <a:miter lim="800000"/>
              <a:headEnd/>
              <a:tailEnd/>
            </a:ln>
          </p:spPr>
          <p:txBody>
            <a:bodyPr lIns="0" tIns="0" rIns="0" bIns="0" anchor="ctr">
              <a:spAutoFit/>
            </a:bodyPr>
            <a:lstStyle/>
            <a:p>
              <a:pPr algn="ctr" defTabSz="822325"/>
              <a:r>
                <a:rPr lang="en-US" altLang="zh-CN" sz="2900">
                  <a:solidFill>
                    <a:schemeClr val="bg1"/>
                  </a:solidFill>
                  <a:latin typeface="Gill Sans" pitchFamily="34" charset="0"/>
                  <a:sym typeface="Gill Sans" pitchFamily="34" charset="0"/>
                </a:rPr>
                <a:t>v(r)</a:t>
              </a:r>
            </a:p>
          </p:txBody>
        </p:sp>
        <p:sp>
          <p:nvSpPr>
            <p:cNvPr id="16394" name="Rectangle 10"/>
            <p:cNvSpPr>
              <a:spLocks noChangeArrowheads="1"/>
            </p:cNvSpPr>
            <p:nvPr/>
          </p:nvSpPr>
          <p:spPr bwMode="auto">
            <a:xfrm>
              <a:off x="2496302" y="4854209"/>
              <a:ext cx="154553" cy="350645"/>
            </a:xfrm>
            <a:prstGeom prst="rect">
              <a:avLst/>
            </a:prstGeom>
            <a:noFill/>
            <a:ln w="9525">
              <a:noFill/>
              <a:miter lim="800000"/>
              <a:headEnd/>
              <a:tailEnd/>
            </a:ln>
          </p:spPr>
          <p:txBody>
            <a:bodyPr lIns="0" tIns="0" rIns="0" bIns="0" anchor="ctr">
              <a:spAutoFit/>
            </a:bodyPr>
            <a:lstStyle/>
            <a:p>
              <a:pPr algn="ctr" defTabSz="822325"/>
              <a:r>
                <a:rPr lang="en-US" altLang="zh-CN" sz="2900">
                  <a:solidFill>
                    <a:schemeClr val="bg1"/>
                  </a:solidFill>
                  <a:latin typeface="Gill Sans" pitchFamily="34" charset="0"/>
                  <a:sym typeface="Gill Sans" pitchFamily="34" charset="0"/>
                </a:rPr>
                <a:t>r</a:t>
              </a:r>
            </a:p>
          </p:txBody>
        </p:sp>
      </p:grpSp>
      <p:pic>
        <p:nvPicPr>
          <p:cNvPr id="16389" name="Picture 14"/>
          <p:cNvPicPr>
            <a:picLocks noChangeAspect="1" noChangeArrowheads="1"/>
          </p:cNvPicPr>
          <p:nvPr/>
        </p:nvPicPr>
        <p:blipFill>
          <a:blip r:embed="rId3" cstate="print"/>
          <a:srcRect/>
          <a:stretch>
            <a:fillRect/>
          </a:stretch>
        </p:blipFill>
        <p:spPr bwMode="auto">
          <a:xfrm>
            <a:off x="1676400" y="3657600"/>
            <a:ext cx="2933700" cy="5334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Rectangle 2"/>
          <p:cNvSpPr>
            <a:spLocks noGrp="1" noChangeArrowheads="1"/>
          </p:cNvSpPr>
          <p:nvPr>
            <p:ph type="title"/>
          </p:nvPr>
        </p:nvSpPr>
        <p:spPr/>
        <p:txBody>
          <a:bodyPr/>
          <a:lstStyle/>
          <a:p>
            <a:pPr eaLnBrk="1" hangingPunct="1"/>
            <a:r>
              <a:rPr lang="en-US" dirty="0" smtClean="0"/>
              <a:t>SUMMARY</a:t>
            </a:r>
          </a:p>
        </p:txBody>
      </p:sp>
      <p:sp>
        <p:nvSpPr>
          <p:cNvPr id="86021" name="Rectangle 3"/>
          <p:cNvSpPr>
            <a:spLocks noGrp="1" noChangeArrowheads="1"/>
          </p:cNvSpPr>
          <p:nvPr>
            <p:ph type="body" idx="1"/>
          </p:nvPr>
        </p:nvSpPr>
        <p:spPr>
          <a:xfrm>
            <a:off x="685800" y="1874838"/>
            <a:ext cx="7772400" cy="4319587"/>
          </a:xfrm>
        </p:spPr>
        <p:txBody>
          <a:bodyPr/>
          <a:lstStyle/>
          <a:p>
            <a:pPr eaLnBrk="1" hangingPunct="1">
              <a:lnSpc>
                <a:spcPct val="90000"/>
              </a:lnSpc>
            </a:pPr>
            <a:r>
              <a:rPr lang="en-US" sz="2400" smtClean="0">
                <a:solidFill>
                  <a:srgbClr val="3333FF"/>
                </a:solidFill>
              </a:rPr>
              <a:t>Thermal relic WIMPs can be detected directly, indirectly, and at colliders, and the thermal relic density implies significant rates</a:t>
            </a:r>
          </a:p>
          <a:p>
            <a:pPr eaLnBrk="1" hangingPunct="1">
              <a:lnSpc>
                <a:spcPct val="90000"/>
              </a:lnSpc>
            </a:pPr>
            <a:endParaRPr lang="en-US" sz="2400" smtClean="0">
              <a:solidFill>
                <a:srgbClr val="3333FF"/>
              </a:solidFill>
            </a:endParaRPr>
          </a:p>
          <a:p>
            <a:pPr eaLnBrk="1" hangingPunct="1">
              <a:lnSpc>
                <a:spcPct val="90000"/>
              </a:lnSpc>
            </a:pPr>
            <a:r>
              <a:rPr lang="en-US" sz="2400" smtClean="0">
                <a:solidFill>
                  <a:srgbClr val="00BE00"/>
                </a:solidFill>
              </a:rPr>
              <a:t>There are currently tantalizing anomalies</a:t>
            </a:r>
          </a:p>
          <a:p>
            <a:pPr eaLnBrk="1" hangingPunct="1">
              <a:lnSpc>
                <a:spcPct val="90000"/>
              </a:lnSpc>
            </a:pPr>
            <a:endParaRPr lang="en-US" sz="2400" smtClean="0">
              <a:solidFill>
                <a:srgbClr val="3333FF"/>
              </a:solidFill>
            </a:endParaRPr>
          </a:p>
          <a:p>
            <a:pPr eaLnBrk="1" hangingPunct="1">
              <a:lnSpc>
                <a:spcPct val="90000"/>
              </a:lnSpc>
            </a:pPr>
            <a:r>
              <a:rPr lang="en-US" sz="2400" smtClean="0">
                <a:solidFill>
                  <a:srgbClr val="FF0000"/>
                </a:solidFill>
              </a:rPr>
              <a:t>Definitive dark matter detection and understanding will require signals in several types of experiments</a:t>
            </a:r>
          </a:p>
        </p:txBody>
      </p:sp>
    </p:spTree>
  </p:cSld>
  <p:clrMapOvr>
    <a:masterClrMapping/>
  </p:clrMapOvr>
  <p:transition>
    <p:random/>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Next</a:t>
            </a:r>
            <a:r>
              <a:rPr lang="en-GB" dirty="0" smtClean="0"/>
              <a:t> time</a:t>
            </a:r>
            <a:r>
              <a:rPr lang="tr-TR" dirty="0" smtClean="0"/>
              <a:t> </a:t>
            </a:r>
            <a:endParaRPr lang="en-GB" dirty="0"/>
          </a:p>
        </p:txBody>
      </p:sp>
      <p:sp>
        <p:nvSpPr>
          <p:cNvPr id="3" name="Content Placeholder 2"/>
          <p:cNvSpPr>
            <a:spLocks noGrp="1"/>
          </p:cNvSpPr>
          <p:nvPr>
            <p:ph idx="1"/>
          </p:nvPr>
        </p:nvSpPr>
        <p:spPr/>
        <p:txBody>
          <a:bodyPr/>
          <a:lstStyle/>
          <a:p>
            <a:r>
              <a:rPr lang="en-US" altLang="zh-CN" dirty="0" smtClean="0">
                <a:ea typeface="宋体" charset="-122"/>
              </a:rPr>
              <a:t>f(R) Gravity and its relation to the interaction between DE and DM</a:t>
            </a:r>
            <a:endParaRPr lang="en-GB" dirty="0"/>
          </a:p>
        </p:txBody>
      </p:sp>
    </p:spTree>
  </p:cSld>
  <p:clrMapOvr>
    <a:masterClrMapping/>
  </p:clrMapOvr>
  <p:transition>
    <p:random/>
  </p:transition>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宋体"/>
        <a:cs typeface=""/>
      </a:majorFont>
      <a:minorFont>
        <a:latin typeface="Tahom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Blends</Template>
  <TotalTime>17175</TotalTime>
  <Words>3452</Words>
  <Application>Microsoft Office PowerPoint</Application>
  <PresentationFormat>On-screen Show (4:3)</PresentationFormat>
  <Paragraphs>649</Paragraphs>
  <Slides>91</Slides>
  <Notes>13</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91</vt:i4>
      </vt:variant>
    </vt:vector>
  </HeadingPairs>
  <TitlesOfParts>
    <vt:vector size="96" baseType="lpstr">
      <vt:lpstr>Blends</vt:lpstr>
      <vt:lpstr>Chart</vt:lpstr>
      <vt:lpstr>公式</vt:lpstr>
      <vt:lpstr>Bitmap Image</vt:lpstr>
      <vt:lpstr>Equation</vt:lpstr>
      <vt:lpstr>The Dark Matter</vt:lpstr>
      <vt:lpstr>Sections</vt:lpstr>
      <vt:lpstr>Slide 3</vt:lpstr>
      <vt:lpstr>Title</vt:lpstr>
      <vt:lpstr>Mass and Gravity</vt:lpstr>
      <vt:lpstr>Mass and Luminosity</vt:lpstr>
      <vt:lpstr>Dark Matter</vt:lpstr>
      <vt:lpstr>Evidence for Dark Matter</vt:lpstr>
      <vt:lpstr>Sun’s Rotation Speed Around Milky Way</vt:lpstr>
      <vt:lpstr>Examples of Rotation Curves</vt:lpstr>
      <vt:lpstr>What do we see?</vt:lpstr>
      <vt:lpstr>Rotation Curves</vt:lpstr>
      <vt:lpstr>More Galaxy Masses</vt:lpstr>
      <vt:lpstr>Evidences — galaxy scale</vt:lpstr>
      <vt:lpstr>Here’s one simple way to  mass a galaxy</vt:lpstr>
      <vt:lpstr>Galaxy Rotation</vt:lpstr>
      <vt:lpstr>Distributed Mass</vt:lpstr>
      <vt:lpstr>What should we expect?</vt:lpstr>
      <vt:lpstr>Slide 19</vt:lpstr>
      <vt:lpstr>Even More Galaxy Masses</vt:lpstr>
      <vt:lpstr>Dark Matter content in a galaxy </vt:lpstr>
      <vt:lpstr>Local Dark Matter Density</vt:lpstr>
      <vt:lpstr>Bullet Cluster</vt:lpstr>
      <vt:lpstr>Bullet Cluster </vt:lpstr>
      <vt:lpstr>DM content from clusters of galaxies </vt:lpstr>
      <vt:lpstr>Rotation of Stars around Galactic Centres</vt:lpstr>
      <vt:lpstr>21 cm Radiation as Tracer  of Gas Clouds</vt:lpstr>
      <vt:lpstr>The Correct Way to Think  about Our Galaxy</vt:lpstr>
      <vt:lpstr>Slide 29</vt:lpstr>
      <vt:lpstr>Recessional Velocities</vt:lpstr>
      <vt:lpstr>Cosmic Microwave Background</vt:lpstr>
      <vt:lpstr>Big Bang Nucleosynthesis</vt:lpstr>
      <vt:lpstr>Synthesis</vt:lpstr>
      <vt:lpstr>Question:</vt:lpstr>
      <vt:lpstr>Possible Dark-Matter Candidates</vt:lpstr>
      <vt:lpstr>What is it?</vt:lpstr>
      <vt:lpstr>Nature of the dark matter—Hot or cold</vt:lpstr>
      <vt:lpstr>What we learned</vt:lpstr>
      <vt:lpstr>What Could Constitute the Dark Matter (1)?</vt:lpstr>
      <vt:lpstr>What Could Constitute the Dark Matter (2) ?</vt:lpstr>
      <vt:lpstr>What Could Constitute the Dark Matter (3) ?</vt:lpstr>
      <vt:lpstr> DARK MATTER</vt:lpstr>
      <vt:lpstr>DARK MATTER CANDIDATES</vt:lpstr>
      <vt:lpstr>MOND</vt:lpstr>
      <vt:lpstr>Problems with MOND </vt:lpstr>
      <vt:lpstr>From particle physics </vt:lpstr>
      <vt:lpstr>Dark Matter Content </vt:lpstr>
      <vt:lpstr>Matter Formation in the Big Bang</vt:lpstr>
      <vt:lpstr>Agreement on the Numbers:</vt:lpstr>
      <vt:lpstr>WIMP hypothesis</vt:lpstr>
      <vt:lpstr>What we DO NOT know…</vt:lpstr>
      <vt:lpstr>Slide 52</vt:lpstr>
      <vt:lpstr>Dark Matter Production </vt:lpstr>
      <vt:lpstr>Slide 54</vt:lpstr>
      <vt:lpstr>Slide 55</vt:lpstr>
      <vt:lpstr>Calculations</vt:lpstr>
      <vt:lpstr>Slide 57</vt:lpstr>
      <vt:lpstr>DECOUPLING</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 Detection Promising </vt:lpstr>
      <vt:lpstr>Slide 75</vt:lpstr>
      <vt:lpstr>Title</vt:lpstr>
      <vt:lpstr>FREEZE OUT: QUALITATIVE</vt:lpstr>
      <vt:lpstr>Slide 78</vt:lpstr>
      <vt:lpstr>WIMP DETECTION</vt:lpstr>
      <vt:lpstr>DIRECT DETECTION</vt:lpstr>
      <vt:lpstr>Indirect Detection</vt:lpstr>
      <vt:lpstr>INDIRECT DETECTION</vt:lpstr>
      <vt:lpstr>Slide 83</vt:lpstr>
      <vt:lpstr>Slide 84</vt:lpstr>
      <vt:lpstr>PARTICLE COLLIDERS</vt:lpstr>
      <vt:lpstr>DIRECT PRODUCTION at colliders</vt:lpstr>
      <vt:lpstr>PRECISION DM AT COLLIDERS</vt:lpstr>
      <vt:lpstr>DARK MATTER AT THE LHC</vt:lpstr>
      <vt:lpstr>DARK MATTER ANALOGUE</vt:lpstr>
      <vt:lpstr>SUMMARY</vt:lpstr>
      <vt:lpstr>Next time </vt:lpstr>
    </vt:vector>
  </TitlesOfParts>
  <Company>Zhiru/Yang</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The Dark Matter Problem           astrophysical perspectives</dc:title>
  <dc:creator>Ali Ovgun</dc:creator>
  <cp:lastModifiedBy>University of Southampton</cp:lastModifiedBy>
  <cp:revision>229</cp:revision>
  <cp:lastPrinted>1904-01-01T00:00:00Z</cp:lastPrinted>
  <dcterms:created xsi:type="dcterms:W3CDTF">2005-06-25T09:53:05Z</dcterms:created>
  <dcterms:modified xsi:type="dcterms:W3CDTF">2012-10-22T07:56:30Z</dcterms:modified>
</cp:coreProperties>
</file>