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77"/>
  </p:notesMasterIdLst>
  <p:sldIdLst>
    <p:sldId id="541" r:id="rId2"/>
    <p:sldId id="605" r:id="rId3"/>
    <p:sldId id="546" r:id="rId4"/>
    <p:sldId id="424" r:id="rId5"/>
    <p:sldId id="542" r:id="rId6"/>
    <p:sldId id="335" r:id="rId7"/>
    <p:sldId id="568" r:id="rId8"/>
    <p:sldId id="334" r:id="rId9"/>
    <p:sldId id="374" r:id="rId10"/>
    <p:sldId id="549" r:id="rId11"/>
    <p:sldId id="573" r:id="rId12"/>
    <p:sldId id="583" r:id="rId13"/>
    <p:sldId id="585" r:id="rId14"/>
    <p:sldId id="586" r:id="rId15"/>
    <p:sldId id="577" r:id="rId16"/>
    <p:sldId id="579" r:id="rId17"/>
    <p:sldId id="580" r:id="rId18"/>
    <p:sldId id="581" r:id="rId19"/>
    <p:sldId id="571" r:id="rId20"/>
    <p:sldId id="359" r:id="rId21"/>
    <p:sldId id="358" r:id="rId22"/>
    <p:sldId id="306" r:id="rId23"/>
    <p:sldId id="362" r:id="rId24"/>
    <p:sldId id="363" r:id="rId25"/>
    <p:sldId id="364" r:id="rId26"/>
    <p:sldId id="566" r:id="rId27"/>
    <p:sldId id="567" r:id="rId28"/>
    <p:sldId id="372" r:id="rId29"/>
    <p:sldId id="373" r:id="rId30"/>
    <p:sldId id="550" r:id="rId31"/>
    <p:sldId id="386" r:id="rId32"/>
    <p:sldId id="387" r:id="rId33"/>
    <p:sldId id="556" r:id="rId34"/>
    <p:sldId id="588" r:id="rId35"/>
    <p:sldId id="589" r:id="rId36"/>
    <p:sldId id="591" r:id="rId37"/>
    <p:sldId id="590" r:id="rId38"/>
    <p:sldId id="592" r:id="rId39"/>
    <p:sldId id="593" r:id="rId40"/>
    <p:sldId id="594" r:id="rId41"/>
    <p:sldId id="595" r:id="rId42"/>
    <p:sldId id="596" r:id="rId43"/>
    <p:sldId id="597" r:id="rId44"/>
    <p:sldId id="598" r:id="rId45"/>
    <p:sldId id="599" r:id="rId46"/>
    <p:sldId id="600" r:id="rId47"/>
    <p:sldId id="601" r:id="rId48"/>
    <p:sldId id="602" r:id="rId49"/>
    <p:sldId id="603" r:id="rId50"/>
    <p:sldId id="604" r:id="rId51"/>
    <p:sldId id="404" r:id="rId52"/>
    <p:sldId id="405" r:id="rId53"/>
    <p:sldId id="406" r:id="rId54"/>
    <p:sldId id="407" r:id="rId55"/>
    <p:sldId id="408" r:id="rId56"/>
    <p:sldId id="565" r:id="rId57"/>
    <p:sldId id="409" r:id="rId58"/>
    <p:sldId id="410" r:id="rId59"/>
    <p:sldId id="411" r:id="rId60"/>
    <p:sldId id="412" r:id="rId61"/>
    <p:sldId id="413" r:id="rId62"/>
    <p:sldId id="414" r:id="rId63"/>
    <p:sldId id="415" r:id="rId64"/>
    <p:sldId id="416" r:id="rId65"/>
    <p:sldId id="417" r:id="rId66"/>
    <p:sldId id="418" r:id="rId67"/>
    <p:sldId id="419" r:id="rId68"/>
    <p:sldId id="420" r:id="rId69"/>
    <p:sldId id="421" r:id="rId70"/>
    <p:sldId id="422" r:id="rId71"/>
    <p:sldId id="559" r:id="rId72"/>
    <p:sldId id="460" r:id="rId73"/>
    <p:sldId id="465" r:id="rId74"/>
    <p:sldId id="512" r:id="rId75"/>
    <p:sldId id="516" r:id="rId7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kern="1200">
        <a:solidFill>
          <a:schemeClr val="tx1"/>
        </a:solidFill>
        <a:latin typeface="Tahoma" pitchFamily="34" charset="0"/>
        <a:ea typeface="宋体" pitchFamily="2" charset="-122"/>
        <a:cs typeface="+mn-cs"/>
      </a:defRPr>
    </a:lvl5pPr>
    <a:lvl6pPr marL="2286000" algn="l" defTabSz="914400" rtl="0" eaLnBrk="1" latinLnBrk="0" hangingPunct="1">
      <a:defRPr kern="1200">
        <a:solidFill>
          <a:schemeClr val="tx1"/>
        </a:solidFill>
        <a:latin typeface="Tahoma" pitchFamily="34" charset="0"/>
        <a:ea typeface="宋体" pitchFamily="2" charset="-122"/>
        <a:cs typeface="+mn-cs"/>
      </a:defRPr>
    </a:lvl6pPr>
    <a:lvl7pPr marL="2743200" algn="l" defTabSz="914400" rtl="0" eaLnBrk="1" latinLnBrk="0" hangingPunct="1">
      <a:defRPr kern="1200">
        <a:solidFill>
          <a:schemeClr val="tx1"/>
        </a:solidFill>
        <a:latin typeface="Tahoma" pitchFamily="34" charset="0"/>
        <a:ea typeface="宋体" pitchFamily="2" charset="-122"/>
        <a:cs typeface="+mn-cs"/>
      </a:defRPr>
    </a:lvl7pPr>
    <a:lvl8pPr marL="3200400" algn="l" defTabSz="914400" rtl="0" eaLnBrk="1" latinLnBrk="0" hangingPunct="1">
      <a:defRPr kern="1200">
        <a:solidFill>
          <a:schemeClr val="tx1"/>
        </a:solidFill>
        <a:latin typeface="Tahoma" pitchFamily="34" charset="0"/>
        <a:ea typeface="宋体" pitchFamily="2" charset="-122"/>
        <a:cs typeface="+mn-cs"/>
      </a:defRPr>
    </a:lvl8pPr>
    <a:lvl9pPr marL="3657600" algn="l" defTabSz="914400" rtl="0" eaLnBrk="1" latinLnBrk="0" hangingPunct="1">
      <a:defRPr kern="1200">
        <a:solidFill>
          <a:schemeClr val="tx1"/>
        </a:solidFill>
        <a:latin typeface="Tahoma"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67"/>
    <a:srgbClr val="FFFFFF"/>
    <a:srgbClr val="000000"/>
    <a:srgbClr val="FABD2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4" autoAdjust="0"/>
    <p:restoredTop sz="95660" autoAdjust="0"/>
  </p:normalViewPr>
  <p:slideViewPr>
    <p:cSldViewPr>
      <p:cViewPr varScale="1">
        <p:scale>
          <a:sx n="65" d="100"/>
          <a:sy n="65" d="100"/>
        </p:scale>
        <p:origin x="-955" y="-67"/>
      </p:cViewPr>
      <p:guideLst>
        <p:guide orient="horz" pos="2160"/>
        <p:guide pos="2880"/>
      </p:guideLst>
    </p:cSldViewPr>
  </p:slideViewPr>
  <p:outlineViewPr>
    <p:cViewPr>
      <p:scale>
        <a:sx n="33" d="100"/>
        <a:sy n="33" d="100"/>
      </p:scale>
      <p:origin x="0" y="64728"/>
    </p:cViewPr>
    <p:sldLst>
      <p:sld r:id="rId1" collapse="1"/>
    </p:sldLst>
  </p:outlineViewPr>
  <p:notesTextViewPr>
    <p:cViewPr>
      <p:scale>
        <a:sx n="100" d="100"/>
        <a:sy n="100" d="100"/>
      </p:scale>
      <p:origin x="0" y="0"/>
    </p:cViewPr>
  </p:notesTextViewPr>
  <p:sorterViewPr>
    <p:cViewPr>
      <p:scale>
        <a:sx n="80" d="100"/>
        <a:sy n="80" d="100"/>
      </p:scale>
      <p:origin x="0" y="1434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1" Type="http://schemas.openxmlformats.org/officeDocument/2006/relationships/slide" Target="slides/slide7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Chalkboard" pitchFamily="44" charset="0"/>
                <a:ea typeface="MS Pゴシック" pitchFamily="-92" charset="-128"/>
              </a:defRPr>
            </a:lvl1pPr>
          </a:lstStyle>
          <a:p>
            <a:endParaRPr lang="zh-CN" altLang="en-US"/>
          </a:p>
        </p:txBody>
      </p:sp>
      <p:sp>
        <p:nvSpPr>
          <p:cNvPr id="389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Chalkboard" pitchFamily="44" charset="0"/>
                <a:ea typeface="MS Pゴシック" pitchFamily="-92" charset="-128"/>
              </a:defRPr>
            </a:lvl1pPr>
          </a:lstStyle>
          <a:p>
            <a:endParaRPr lang="en-US" altLang="zh-CN"/>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89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Chalkboard" pitchFamily="44" charset="0"/>
                <a:ea typeface="MS Pゴシック" pitchFamily="-92" charset="-128"/>
              </a:defRPr>
            </a:lvl1pPr>
          </a:lstStyle>
          <a:p>
            <a:endParaRPr lang="en-US" altLang="zh-CN"/>
          </a:p>
        </p:txBody>
      </p:sp>
      <p:sp>
        <p:nvSpPr>
          <p:cNvPr id="389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Chalkboard" pitchFamily="44" charset="0"/>
                <a:ea typeface="MS Pゴシック" pitchFamily="-92" charset="-128"/>
              </a:defRPr>
            </a:lvl1pPr>
          </a:lstStyle>
          <a:p>
            <a:fld id="{C7629B54-15E7-4F4B-8F8F-580822B00583}" type="slidenum">
              <a:rPr lang="zh-CN" altLang="en-US"/>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itchFamily="34" charset="0"/>
        <a:ea typeface="宋体" pitchFamily="2" charset="-122"/>
        <a:cs typeface="+mn-cs"/>
      </a:defRPr>
    </a:lvl1pPr>
    <a:lvl2pPr marL="457200" algn="l" rtl="0" fontAlgn="base">
      <a:spcBef>
        <a:spcPct val="30000"/>
      </a:spcBef>
      <a:spcAft>
        <a:spcPct val="0"/>
      </a:spcAft>
      <a:defRPr sz="1200" kern="1200">
        <a:solidFill>
          <a:schemeClr val="tx1"/>
        </a:solidFill>
        <a:latin typeface="Tahoma" pitchFamily="34" charset="0"/>
        <a:ea typeface="宋体" pitchFamily="2" charset="-122"/>
        <a:cs typeface="+mn-cs"/>
      </a:defRPr>
    </a:lvl2pPr>
    <a:lvl3pPr marL="914400" algn="l" rtl="0" fontAlgn="base">
      <a:spcBef>
        <a:spcPct val="30000"/>
      </a:spcBef>
      <a:spcAft>
        <a:spcPct val="0"/>
      </a:spcAft>
      <a:defRPr sz="1200" kern="1200">
        <a:solidFill>
          <a:schemeClr val="tx1"/>
        </a:solidFill>
        <a:latin typeface="Tahoma" pitchFamily="34" charset="0"/>
        <a:ea typeface="宋体" pitchFamily="2" charset="-122"/>
        <a:cs typeface="+mn-cs"/>
      </a:defRPr>
    </a:lvl3pPr>
    <a:lvl4pPr marL="1371600" algn="l" rtl="0" fontAlgn="base">
      <a:spcBef>
        <a:spcPct val="30000"/>
      </a:spcBef>
      <a:spcAft>
        <a:spcPct val="0"/>
      </a:spcAft>
      <a:defRPr sz="1200" kern="1200">
        <a:solidFill>
          <a:schemeClr val="tx1"/>
        </a:solidFill>
        <a:latin typeface="Tahoma" pitchFamily="34" charset="0"/>
        <a:ea typeface="宋体" pitchFamily="2" charset="-122"/>
        <a:cs typeface="+mn-cs"/>
      </a:defRPr>
    </a:lvl4pPr>
    <a:lvl5pPr marL="1828800" algn="l" rtl="0" fontAlgn="base">
      <a:spcBef>
        <a:spcPct val="30000"/>
      </a:spcBef>
      <a:spcAft>
        <a:spcPct val="0"/>
      </a:spcAft>
      <a:defRPr sz="1200" kern="1200">
        <a:solidFill>
          <a:schemeClr val="tx1"/>
        </a:solidFill>
        <a:latin typeface="Tahoma"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FA3FA3-CAC1-45BB-A9B0-10FB4D6173CF}" type="slidenum">
              <a:rPr lang="zh-CN" altLang="en-US"/>
              <a:pPr/>
              <a:t>1</a:t>
            </a:fld>
            <a:endParaRPr lang="en-US" altLang="zh-CN"/>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DAAD67-23A0-47D8-9FCB-1D50324CBB02}" type="slidenum">
              <a:rPr lang="en-US"/>
              <a:pPr/>
              <a:t>10</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B89239-9FC7-497B-8CD2-76027FF942AB}" type="slidenum">
              <a:rPr lang="en-US"/>
              <a:pPr/>
              <a:t>19</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A798E-D162-4880-BB5A-472006413621}" type="slidenum">
              <a:rPr lang="en-US"/>
              <a:pPr/>
              <a:t>21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smtClean="0"/>
          </a:p>
        </p:txBody>
      </p:sp>
      <p:sp>
        <p:nvSpPr>
          <p:cNvPr id="114692" name="Slide Number Placeholder 3"/>
          <p:cNvSpPr>
            <a:spLocks noGrp="1"/>
          </p:cNvSpPr>
          <p:nvPr>
            <p:ph type="sldNum" sz="quarter" idx="5"/>
          </p:nvPr>
        </p:nvSpPr>
        <p:spPr>
          <a:noFill/>
        </p:spPr>
        <p:txBody>
          <a:bodyPr/>
          <a:lstStyle/>
          <a:p>
            <a:fld id="{FF8206BC-4386-42CD-BBEC-599F56947CFF}" type="slidenum">
              <a:rPr lang="en-US"/>
              <a:pPr/>
              <a:t>26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p>
        </p:txBody>
      </p:sp>
      <p:sp>
        <p:nvSpPr>
          <p:cNvPr id="115716" name="Slide Number Placeholder 3"/>
          <p:cNvSpPr>
            <a:spLocks noGrp="1"/>
          </p:cNvSpPr>
          <p:nvPr>
            <p:ph type="sldNum" sz="quarter" idx="5"/>
          </p:nvPr>
        </p:nvSpPr>
        <p:spPr>
          <a:noFill/>
        </p:spPr>
        <p:txBody>
          <a:bodyPr/>
          <a:lstStyle/>
          <a:p>
            <a:fld id="{1FE2646F-7E2F-47F8-9ED2-5600F6D4B03B}" type="slidenum">
              <a:rPr lang="en-US"/>
              <a:pPr/>
              <a:t>27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en-US" smtClean="0"/>
          </a:p>
        </p:txBody>
      </p:sp>
      <p:sp>
        <p:nvSpPr>
          <p:cNvPr id="138244" name="Slide Number Placeholder 3"/>
          <p:cNvSpPr>
            <a:spLocks noGrp="1"/>
          </p:cNvSpPr>
          <p:nvPr>
            <p:ph type="sldNum" sz="quarter" idx="5"/>
          </p:nvPr>
        </p:nvSpPr>
        <p:spPr>
          <a:noFill/>
        </p:spPr>
        <p:txBody>
          <a:bodyPr/>
          <a:lstStyle/>
          <a:p>
            <a:fld id="{19F0E692-1581-4288-8D97-B02B52462FE1}" type="slidenum">
              <a:rPr lang="en-US"/>
              <a:pPr/>
              <a:t>74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5474" name="Group 2"/>
          <p:cNvGrpSpPr>
            <a:grpSpLocks/>
          </p:cNvGrpSpPr>
          <p:nvPr/>
        </p:nvGrpSpPr>
        <p:grpSpPr bwMode="auto">
          <a:xfrm>
            <a:off x="0" y="2438400"/>
            <a:ext cx="9009063" cy="1052513"/>
            <a:chOff x="0" y="1536"/>
            <a:chExt cx="5675" cy="663"/>
          </a:xfrm>
        </p:grpSpPr>
        <p:grpSp>
          <p:nvGrpSpPr>
            <p:cNvPr id="105475" name="Group 3"/>
            <p:cNvGrpSpPr>
              <a:grpSpLocks/>
            </p:cNvGrpSpPr>
            <p:nvPr/>
          </p:nvGrpSpPr>
          <p:grpSpPr bwMode="auto">
            <a:xfrm>
              <a:off x="183" y="1604"/>
              <a:ext cx="448" cy="299"/>
              <a:chOff x="720" y="336"/>
              <a:chExt cx="624" cy="432"/>
            </a:xfrm>
          </p:grpSpPr>
          <p:sp>
            <p:nvSpPr>
              <p:cNvPr id="105476"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GB"/>
              </a:p>
            </p:txBody>
          </p:sp>
          <p:sp>
            <p:nvSpPr>
              <p:cNvPr id="105477"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GB"/>
              </a:p>
            </p:txBody>
          </p:sp>
        </p:grpSp>
        <p:grpSp>
          <p:nvGrpSpPr>
            <p:cNvPr id="105478" name="Group 6"/>
            <p:cNvGrpSpPr>
              <a:grpSpLocks/>
            </p:cNvGrpSpPr>
            <p:nvPr/>
          </p:nvGrpSpPr>
          <p:grpSpPr bwMode="auto">
            <a:xfrm>
              <a:off x="261" y="1870"/>
              <a:ext cx="465" cy="299"/>
              <a:chOff x="912" y="2640"/>
              <a:chExt cx="672" cy="432"/>
            </a:xfrm>
          </p:grpSpPr>
          <p:sp>
            <p:nvSpPr>
              <p:cNvPr id="105479"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GB"/>
              </a:p>
            </p:txBody>
          </p:sp>
          <p:sp>
            <p:nvSpPr>
              <p:cNvPr id="105480"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GB"/>
              </a:p>
            </p:txBody>
          </p:sp>
        </p:grpSp>
        <p:sp>
          <p:nvSpPr>
            <p:cNvPr id="105481"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GB"/>
            </a:p>
          </p:txBody>
        </p:sp>
        <p:sp>
          <p:nvSpPr>
            <p:cNvPr id="105482"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GB"/>
            </a:p>
          </p:txBody>
        </p:sp>
        <p:sp>
          <p:nvSpPr>
            <p:cNvPr id="105483"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GB"/>
            </a:p>
          </p:txBody>
        </p:sp>
      </p:grpSp>
      <p:sp>
        <p:nvSpPr>
          <p:cNvPr id="105484"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10548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05486"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zh-CN"/>
          </a:p>
        </p:txBody>
      </p:sp>
      <p:sp>
        <p:nvSpPr>
          <p:cNvPr id="105487"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zh-CN"/>
          </a:p>
        </p:txBody>
      </p:sp>
      <p:sp>
        <p:nvSpPr>
          <p:cNvPr id="105488"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855353F-ABBA-42FE-9FDC-963330A34293}" type="slidenum">
              <a:rPr lang="zh-CN" altLang="en-US"/>
              <a:pPr/>
              <a:t>‹#›</a:t>
            </a:fld>
            <a:endParaRPr lang="en-US" altLang="zh-CN"/>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862F1865-9634-44A5-ABEB-E1E30EDCBFB5}" type="slidenum">
              <a:rPr lang="zh-CN" altLang="en-US"/>
              <a:pPr/>
              <a:t>‹#›</a:t>
            </a:fld>
            <a:endParaRPr lang="en-US" altLang="zh-CN"/>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AE99BF5F-43B2-4D5A-9389-2BBA8F9DF803}" type="slidenum">
              <a:rPr lang="zh-CN" altLang="en-US"/>
              <a:pPr/>
              <a:t>‹#›</a:t>
            </a:fld>
            <a:endParaRPr lang="en-US" altLang="zh-CN"/>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162050" y="6243638"/>
            <a:ext cx="1905000" cy="457200"/>
          </a:xfrm>
        </p:spPr>
        <p:txBody>
          <a:bodyPr/>
          <a:lstStyle>
            <a:lvl1pPr>
              <a:defRPr/>
            </a:lvl1pPr>
          </a:lstStyle>
          <a:p>
            <a:endParaRPr lang="en-US" altLang="zh-CN"/>
          </a:p>
        </p:txBody>
      </p:sp>
      <p:sp>
        <p:nvSpPr>
          <p:cNvPr id="6" name="Footer Placeholder 5"/>
          <p:cNvSpPr>
            <a:spLocks noGrp="1"/>
          </p:cNvSpPr>
          <p:nvPr>
            <p:ph type="ftr" sz="quarter" idx="11"/>
          </p:nvPr>
        </p:nvSpPr>
        <p:spPr>
          <a:xfrm>
            <a:off x="3657600" y="6243638"/>
            <a:ext cx="2895600" cy="457200"/>
          </a:xfrm>
        </p:spPr>
        <p:txBody>
          <a:bodyPr/>
          <a:lstStyle>
            <a:lvl1pPr>
              <a:defRPr/>
            </a:lvl1pPr>
          </a:lstStyle>
          <a:p>
            <a:endParaRPr lang="en-US" altLang="zh-CN"/>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B4A7A24A-8A52-4C4F-BDBF-2C5FDA62D736}" type="slidenum">
              <a:rPr lang="zh-CN" altLang="en-US"/>
              <a:pPr/>
              <a:t>‹#›</a:t>
            </a:fld>
            <a:endParaRPr lang="en-US" altLang="zh-CN"/>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50938" y="214313"/>
            <a:ext cx="7793037" cy="1462087"/>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1826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1826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1162050" y="6243638"/>
            <a:ext cx="1905000" cy="457200"/>
          </a:xfrm>
        </p:spPr>
        <p:txBody>
          <a:bodyPr/>
          <a:lstStyle>
            <a:lvl1pPr>
              <a:defRPr/>
            </a:lvl1pPr>
          </a:lstStyle>
          <a:p>
            <a:endParaRPr lang="en-US" altLang="zh-CN"/>
          </a:p>
        </p:txBody>
      </p:sp>
      <p:sp>
        <p:nvSpPr>
          <p:cNvPr id="8" name="Footer Placeholder 7"/>
          <p:cNvSpPr>
            <a:spLocks noGrp="1"/>
          </p:cNvSpPr>
          <p:nvPr>
            <p:ph type="ftr" sz="quarter" idx="11"/>
          </p:nvPr>
        </p:nvSpPr>
        <p:spPr>
          <a:xfrm>
            <a:off x="3657600" y="6243638"/>
            <a:ext cx="2895600" cy="457200"/>
          </a:xfrm>
        </p:spPr>
        <p:txBody>
          <a:bodyPr/>
          <a:lstStyle>
            <a:lvl1pPr>
              <a:defRPr/>
            </a:lvl1pPr>
          </a:lstStyle>
          <a:p>
            <a:endParaRPr lang="en-US" altLang="zh-CN"/>
          </a:p>
        </p:txBody>
      </p:sp>
      <p:sp>
        <p:nvSpPr>
          <p:cNvPr id="9" name="Slide Number Placeholder 8"/>
          <p:cNvSpPr>
            <a:spLocks noGrp="1"/>
          </p:cNvSpPr>
          <p:nvPr>
            <p:ph type="sldNum" sz="quarter" idx="12"/>
          </p:nvPr>
        </p:nvSpPr>
        <p:spPr>
          <a:xfrm>
            <a:off x="7042150" y="6243638"/>
            <a:ext cx="1905000" cy="457200"/>
          </a:xfrm>
        </p:spPr>
        <p:txBody>
          <a:bodyPr/>
          <a:lstStyle>
            <a:lvl1pPr>
              <a:defRPr/>
            </a:lvl1pPr>
          </a:lstStyle>
          <a:p>
            <a:fld id="{271D0BF5-2736-4187-9BBC-5961E08F05EC}" type="slidenum">
              <a:rPr lang="zh-CN" altLang="en-US"/>
              <a:pPr/>
              <a:t>‹#›</a:t>
            </a:fld>
            <a:endParaRPr lang="en-US" altLang="zh-CN"/>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700213"/>
            <a:ext cx="3810000" cy="4494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700213"/>
            <a:ext cx="3810000" cy="4494212"/>
          </a:xfrm>
        </p:spPr>
        <p:txBody>
          <a:bodyPr/>
          <a:lstStyle/>
          <a:p>
            <a:endParaRPr lang="en-GB"/>
          </a:p>
        </p:txBody>
      </p:sp>
      <p:sp>
        <p:nvSpPr>
          <p:cNvPr id="5" name="Date Placeholder 4"/>
          <p:cNvSpPr>
            <a:spLocks noGrp="1"/>
          </p:cNvSpPr>
          <p:nvPr>
            <p:ph type="dt" sz="half" idx="10"/>
          </p:nvPr>
        </p:nvSpPr>
        <p:spPr>
          <a:xfrm>
            <a:off x="117475" y="6505575"/>
            <a:ext cx="1905000" cy="352425"/>
          </a:xfrm>
        </p:spPr>
        <p:txBody>
          <a:bodyPr/>
          <a:lstStyle>
            <a:lvl1pPr>
              <a:defRPr/>
            </a:lvl1pPr>
          </a:lstStyle>
          <a:p>
            <a:r>
              <a:rPr lang="en-US"/>
              <a:t>17 May 2004</a:t>
            </a:r>
          </a:p>
        </p:txBody>
      </p:sp>
      <p:sp>
        <p:nvSpPr>
          <p:cNvPr id="6" name="Footer Placeholder 5"/>
          <p:cNvSpPr>
            <a:spLocks noGrp="1"/>
          </p:cNvSpPr>
          <p:nvPr>
            <p:ph type="ftr" sz="quarter" idx="11"/>
          </p:nvPr>
        </p:nvSpPr>
        <p:spPr>
          <a:xfrm>
            <a:off x="2514600" y="6505575"/>
            <a:ext cx="4191000" cy="352425"/>
          </a:xfrm>
        </p:spPr>
        <p:txBody>
          <a:bodyPr/>
          <a:lstStyle>
            <a:lvl1pPr>
              <a:defRPr/>
            </a:lvl1pPr>
          </a:lstStyle>
          <a:p>
            <a:r>
              <a:rPr lang="en-US"/>
              <a:t>FNAL</a:t>
            </a:r>
          </a:p>
        </p:txBody>
      </p:sp>
      <p:sp>
        <p:nvSpPr>
          <p:cNvPr id="7" name="Slide Number Placeholder 6"/>
          <p:cNvSpPr>
            <a:spLocks noGrp="1"/>
          </p:cNvSpPr>
          <p:nvPr>
            <p:ph type="sldNum" sz="quarter" idx="12"/>
          </p:nvPr>
        </p:nvSpPr>
        <p:spPr>
          <a:xfrm>
            <a:off x="6816725" y="6505575"/>
            <a:ext cx="2209800" cy="352425"/>
          </a:xfrm>
        </p:spPr>
        <p:txBody>
          <a:bodyPr/>
          <a:lstStyle>
            <a:lvl1pPr>
              <a:defRPr/>
            </a:lvl1pPr>
          </a:lstStyle>
          <a:p>
            <a:r>
              <a:rPr lang="en-US"/>
              <a:t>Feng    </a:t>
            </a:r>
            <a:fld id="{14255D86-F5ED-40BD-9FBF-D5384C8003B5}"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5894705E-23B8-4C9B-AD5A-B4F9E27D602F}" type="slidenum">
              <a:rPr lang="zh-CN" altLang="en-US"/>
              <a:pPr/>
              <a:t>‹#›</a:t>
            </a:fld>
            <a:endParaRPr lang="en-US" altLang="zh-CN"/>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E01EE904-632B-4AC7-BFAB-CCDE23A8A3B7}" type="slidenum">
              <a:rPr lang="zh-CN" altLang="en-US"/>
              <a:pPr/>
              <a:t>‹#›</a:t>
            </a:fld>
            <a:endParaRPr lang="en-US" altLang="zh-CN"/>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FA9538CC-EAE4-45D5-913C-AF25483DCE11}" type="slidenum">
              <a:rPr lang="zh-CN" altLang="en-US"/>
              <a:pPr/>
              <a:t>‹#›</a:t>
            </a:fld>
            <a:endParaRPr lang="en-US" altLang="zh-CN"/>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076DC5AB-30DD-454C-B474-E481F9D18736}" type="slidenum">
              <a:rPr lang="zh-CN" altLang="en-US"/>
              <a:pPr/>
              <a:t>‹#›</a:t>
            </a:fld>
            <a:endParaRPr lang="en-US" altLang="zh-CN"/>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2DAC2EF6-7CCA-4179-9FC5-EA303E5836C8}" type="slidenum">
              <a:rPr lang="zh-CN" altLang="en-US"/>
              <a:pPr/>
              <a:t>‹#›</a:t>
            </a:fld>
            <a:endParaRPr lang="en-US" altLang="zh-CN"/>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3580768D-EE51-4E21-8494-9CF6F996ADD8}" type="slidenum">
              <a:rPr lang="zh-CN" altLang="en-US"/>
              <a:pPr/>
              <a:t>‹#›</a:t>
            </a:fld>
            <a:endParaRPr lang="en-US" altLang="zh-CN"/>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CA547BEC-42CB-4139-A57C-3BF96830B698}" type="slidenum">
              <a:rPr lang="zh-CN" altLang="en-US"/>
              <a:pPr/>
              <a:t>‹#›</a:t>
            </a:fld>
            <a:endParaRPr lang="en-US" altLang="zh-CN"/>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8265C00E-D5D6-400E-A454-37384736C1FF}" type="slidenum">
              <a:rPr lang="zh-CN" altLang="en-US"/>
              <a:pPr/>
              <a:t>‹#›</a:t>
            </a:fld>
            <a:endParaRPr lang="en-US" altLang="zh-CN"/>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endParaRPr kumimoji="1" lang="zh-CN" altLang="en-US" sz="2400"/>
          </a:p>
        </p:txBody>
      </p:sp>
      <p:sp>
        <p:nvSpPr>
          <p:cNvPr id="10445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zh-CN" altLang="en-US" sz="2400"/>
          </a:p>
        </p:txBody>
      </p:sp>
      <p:sp>
        <p:nvSpPr>
          <p:cNvPr id="104452"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zh-CN" altLang="en-US" sz="2400"/>
          </a:p>
        </p:txBody>
      </p:sp>
      <p:sp>
        <p:nvSpPr>
          <p:cNvPr id="10445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zh-CN" altLang="en-US" sz="2400"/>
          </a:p>
        </p:txBody>
      </p:sp>
      <p:sp>
        <p:nvSpPr>
          <p:cNvPr id="10445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zh-CN" altLang="en-US" sz="2400"/>
          </a:p>
        </p:txBody>
      </p:sp>
      <p:sp>
        <p:nvSpPr>
          <p:cNvPr id="104455"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endParaRPr kumimoji="1" lang="zh-CN" altLang="en-US" sz="2400"/>
          </a:p>
        </p:txBody>
      </p:sp>
      <p:sp>
        <p:nvSpPr>
          <p:cNvPr id="10445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zh-CN" altLang="en-US" sz="2400"/>
          </a:p>
        </p:txBody>
      </p:sp>
      <p:sp>
        <p:nvSpPr>
          <p:cNvPr id="104457"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zh-CN" altLang="en-US" smtClean="0"/>
              <a:t>单击此处编辑母版标题样式</a:t>
            </a:r>
          </a:p>
        </p:txBody>
      </p:sp>
      <p:sp>
        <p:nvSpPr>
          <p:cNvPr id="10445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445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ltLang="zh-CN"/>
          </a:p>
        </p:txBody>
      </p:sp>
      <p:sp>
        <p:nvSpPr>
          <p:cNvPr id="10446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ltLang="zh-CN"/>
          </a:p>
        </p:txBody>
      </p:sp>
      <p:sp>
        <p:nvSpPr>
          <p:cNvPr id="10446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93B25AAA-4169-4BA7-9BF7-73066F8BE9FF}"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9" r:id="rId14"/>
  </p:sldLayoutIdLst>
  <p:transition>
    <p:random/>
  </p:transition>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ea typeface="宋体" pitchFamily="2" charset="-122"/>
        </a:defRPr>
      </a:lvl2pPr>
      <a:lvl3pPr algn="l" rtl="0" fontAlgn="base">
        <a:spcBef>
          <a:spcPct val="0"/>
        </a:spcBef>
        <a:spcAft>
          <a:spcPct val="0"/>
        </a:spcAft>
        <a:defRPr sz="4400">
          <a:solidFill>
            <a:schemeClr val="tx2"/>
          </a:solidFill>
          <a:latin typeface="Tahoma" pitchFamily="34" charset="0"/>
          <a:ea typeface="宋体" pitchFamily="2" charset="-122"/>
        </a:defRPr>
      </a:lvl3pPr>
      <a:lvl4pPr algn="l" rtl="0" fontAlgn="base">
        <a:spcBef>
          <a:spcPct val="0"/>
        </a:spcBef>
        <a:spcAft>
          <a:spcPct val="0"/>
        </a:spcAft>
        <a:defRPr sz="4400">
          <a:solidFill>
            <a:schemeClr val="tx2"/>
          </a:solidFill>
          <a:latin typeface="Tahoma" pitchFamily="34" charset="0"/>
          <a:ea typeface="宋体" pitchFamily="2" charset="-122"/>
        </a:defRPr>
      </a:lvl4pPr>
      <a:lvl5pPr algn="l" rtl="0" fontAlgn="base">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esamultimedia.esa.int/images/Science/1e0657_H1.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sciencecartoonsplus.com/contact.htm" TargetMode="Externa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arxiv.org/abs/1010.1840v1"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2.xml"/><Relationship Id="rId5" Type="http://schemas.openxmlformats.org/officeDocument/2006/relationships/image" Target="../media/image80.png"/><Relationship Id="rId4" Type="http://schemas.openxmlformats.org/officeDocument/2006/relationships/image" Target="../media/image79.png"/></Relationships>
</file>

<file path=ppt/slides/_rels/slide5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5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5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6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6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58775" y="1484784"/>
            <a:ext cx="8785225" cy="1143000"/>
          </a:xfrm>
        </p:spPr>
        <p:txBody>
          <a:bodyPr/>
          <a:lstStyle/>
          <a:p>
            <a:pPr algn="ctr"/>
            <a:r>
              <a:rPr lang="en-GB" dirty="0" smtClean="0"/>
              <a:t>Dark Matter; Modification of F(R) or Wimps Miracle</a:t>
            </a:r>
            <a:endParaRPr lang="en-US" altLang="zh-CN" sz="3200" dirty="0">
              <a:solidFill>
                <a:schemeClr val="tx1"/>
              </a:solidFill>
            </a:endParaRPr>
          </a:p>
        </p:txBody>
      </p:sp>
      <p:sp>
        <p:nvSpPr>
          <p:cNvPr id="7171" name="Rectangle 3"/>
          <p:cNvSpPr>
            <a:spLocks noGrp="1" noChangeArrowheads="1"/>
          </p:cNvSpPr>
          <p:nvPr>
            <p:ph type="subTitle" idx="1"/>
          </p:nvPr>
        </p:nvSpPr>
        <p:spPr>
          <a:xfrm>
            <a:off x="0" y="3429000"/>
            <a:ext cx="9144000" cy="3429000"/>
          </a:xfrm>
        </p:spPr>
        <p:txBody>
          <a:bodyPr/>
          <a:lstStyle/>
          <a:p>
            <a:r>
              <a:rPr lang="en-GB" altLang="zh-CN" dirty="0" smtClean="0">
                <a:ea typeface="华文楷体" pitchFamily="44" charset="-122"/>
              </a:rPr>
              <a:t>Master’s Thesis </a:t>
            </a:r>
            <a:r>
              <a:rPr lang="en-GB" altLang="zh-CN" dirty="0" err="1" smtClean="0">
                <a:ea typeface="华文楷体" pitchFamily="44" charset="-122"/>
              </a:rPr>
              <a:t>Defense</a:t>
            </a:r>
            <a:r>
              <a:rPr lang="en-GB" altLang="zh-CN" dirty="0" smtClean="0">
                <a:ea typeface="华文楷体" pitchFamily="44" charset="-122"/>
              </a:rPr>
              <a:t> Presentation</a:t>
            </a:r>
          </a:p>
          <a:p>
            <a:r>
              <a:rPr lang="en-GB" altLang="zh-CN" sz="1800" dirty="0" smtClean="0">
                <a:ea typeface="华文楷体" pitchFamily="44" charset="-122"/>
              </a:rPr>
              <a:t>2013 Jan 15</a:t>
            </a:r>
          </a:p>
          <a:p>
            <a:r>
              <a:rPr lang="en-GB" altLang="zh-CN" sz="3600" dirty="0" smtClean="0">
                <a:ea typeface="华文楷体" pitchFamily="44" charset="-122"/>
              </a:rPr>
              <a:t>Ali</a:t>
            </a:r>
            <a:r>
              <a:rPr lang="tr-TR" altLang="zh-CN" sz="3600" dirty="0" smtClean="0">
                <a:ea typeface="华文楷体" pitchFamily="44" charset="-122"/>
              </a:rPr>
              <a:t> ÖVGÜN</a:t>
            </a:r>
            <a:endParaRPr lang="en-GB" altLang="zh-CN" sz="3600" dirty="0" smtClean="0">
              <a:ea typeface="华文楷体" pitchFamily="44" charset="-122"/>
            </a:endParaRPr>
          </a:p>
          <a:p>
            <a:r>
              <a:rPr lang="en-GB" sz="3600" dirty="0" smtClean="0"/>
              <a:t>Supervisor: Prof. Dr. Mustafa </a:t>
            </a:r>
            <a:r>
              <a:rPr lang="en-GB" sz="3600" dirty="0" err="1" smtClean="0"/>
              <a:t>Halilsoy</a:t>
            </a:r>
            <a:endParaRPr lang="en-GB" altLang="zh-CN" sz="3600" dirty="0" smtClean="0">
              <a:ea typeface="华文楷体" pitchFamily="44" charset="-122"/>
            </a:endParaRPr>
          </a:p>
          <a:p>
            <a:endParaRPr lang="zh-CN" altLang="en-US" sz="1800" dirty="0" smtClean="0">
              <a:ea typeface="华文楷体" pitchFamily="44" charset="-122"/>
            </a:endParaRPr>
          </a:p>
          <a:p>
            <a:endParaRPr lang="en-GB" altLang="zh-CN" dirty="0" smtClean="0">
              <a:ea typeface="华文楷体" pitchFamily="44" charset="-122"/>
            </a:endParaRPr>
          </a:p>
        </p:txBody>
      </p:sp>
      <p:pic>
        <p:nvPicPr>
          <p:cNvPr id="320514" name="Picture 2" descr="C:\Users\phys2015\Pictures\EMUPHYICS.jpg"/>
          <p:cNvPicPr>
            <a:picLocks noChangeAspect="1" noChangeArrowheads="1"/>
          </p:cNvPicPr>
          <p:nvPr/>
        </p:nvPicPr>
        <p:blipFill>
          <a:blip r:embed="rId3" cstate="print"/>
          <a:srcRect/>
          <a:stretch>
            <a:fillRect/>
          </a:stretch>
        </p:blipFill>
        <p:spPr bwMode="auto">
          <a:xfrm>
            <a:off x="7653535" y="5733860"/>
            <a:ext cx="1490465" cy="1124140"/>
          </a:xfrm>
          <a:prstGeom prst="rect">
            <a:avLst/>
          </a:prstGeom>
          <a:noFill/>
        </p:spPr>
      </p:pic>
      <p:pic>
        <p:nvPicPr>
          <p:cNvPr id="4" name="Picture 3" descr="emu_logo (1).gif"/>
          <p:cNvPicPr>
            <a:picLocks noChangeAspect="1"/>
          </p:cNvPicPr>
          <p:nvPr/>
        </p:nvPicPr>
        <p:blipFill>
          <a:blip r:embed="rId4" cstate="print"/>
          <a:stretch>
            <a:fillRect/>
          </a:stretch>
        </p:blipFill>
        <p:spPr>
          <a:xfrm>
            <a:off x="2915816" y="0"/>
            <a:ext cx="3168352" cy="1175678"/>
          </a:xfrm>
          <a:prstGeom prst="rect">
            <a:avLst/>
          </a:prstGeom>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381000" y="152400"/>
            <a:ext cx="8229600" cy="788988"/>
          </a:xfrm>
        </p:spPr>
        <p:txBody>
          <a:bodyPr/>
          <a:lstStyle/>
          <a:p>
            <a:r>
              <a:rPr lang="en-US"/>
              <a:t>Examples of Rotation Curves</a:t>
            </a:r>
          </a:p>
        </p:txBody>
      </p:sp>
      <p:pic>
        <p:nvPicPr>
          <p:cNvPr id="47109" name="Picture 5" descr="rotation-curve-examples"/>
          <p:cNvPicPr>
            <a:picLocks noChangeAspect="1" noChangeArrowheads="1"/>
          </p:cNvPicPr>
          <p:nvPr/>
        </p:nvPicPr>
        <p:blipFill>
          <a:blip r:embed="rId3" cstate="print"/>
          <a:srcRect/>
          <a:stretch>
            <a:fillRect/>
          </a:stretch>
        </p:blipFill>
        <p:spPr bwMode="auto">
          <a:xfrm>
            <a:off x="762000" y="990600"/>
            <a:ext cx="2819400" cy="5638800"/>
          </a:xfrm>
          <a:prstGeom prst="rect">
            <a:avLst/>
          </a:prstGeom>
          <a:noFill/>
        </p:spPr>
      </p:pic>
      <p:pic>
        <p:nvPicPr>
          <p:cNvPr id="47110" name="Picture 6" descr="merry-go-round1"/>
          <p:cNvPicPr>
            <a:picLocks noChangeAspect="1" noChangeArrowheads="1"/>
          </p:cNvPicPr>
          <p:nvPr/>
        </p:nvPicPr>
        <p:blipFill>
          <a:blip r:embed="rId4" cstate="print"/>
          <a:srcRect/>
          <a:stretch>
            <a:fillRect/>
          </a:stretch>
        </p:blipFill>
        <p:spPr bwMode="auto">
          <a:xfrm>
            <a:off x="4343400" y="1066800"/>
            <a:ext cx="2590800" cy="1460500"/>
          </a:xfrm>
          <a:prstGeom prst="rect">
            <a:avLst/>
          </a:prstGeom>
          <a:noFill/>
          <a:ln w="9525">
            <a:solidFill>
              <a:schemeClr val="tx1"/>
            </a:solidFill>
            <a:miter lim="800000"/>
            <a:headEnd/>
            <a:tailEnd/>
          </a:ln>
        </p:spPr>
      </p:pic>
      <p:pic>
        <p:nvPicPr>
          <p:cNvPr id="47111" name="Picture 7" descr="solar-system"/>
          <p:cNvPicPr>
            <a:picLocks noChangeAspect="1" noChangeArrowheads="1"/>
          </p:cNvPicPr>
          <p:nvPr/>
        </p:nvPicPr>
        <p:blipFill>
          <a:blip r:embed="rId5" cstate="print"/>
          <a:srcRect/>
          <a:stretch>
            <a:fillRect/>
          </a:stretch>
        </p:blipFill>
        <p:spPr bwMode="auto">
          <a:xfrm>
            <a:off x="4191000" y="2743200"/>
            <a:ext cx="2667000" cy="1778000"/>
          </a:xfrm>
          <a:prstGeom prst="rect">
            <a:avLst/>
          </a:prstGeom>
          <a:noFill/>
        </p:spPr>
      </p:pic>
      <p:pic>
        <p:nvPicPr>
          <p:cNvPr id="47112" name="Picture 8" descr="spiral-edge-on"/>
          <p:cNvPicPr>
            <a:picLocks noChangeAspect="1" noChangeArrowheads="1"/>
          </p:cNvPicPr>
          <p:nvPr/>
        </p:nvPicPr>
        <p:blipFill>
          <a:blip r:embed="rId6" cstate="print"/>
          <a:srcRect/>
          <a:stretch>
            <a:fillRect/>
          </a:stretch>
        </p:blipFill>
        <p:spPr bwMode="auto">
          <a:xfrm>
            <a:off x="4267200" y="4648200"/>
            <a:ext cx="2667000" cy="2014538"/>
          </a:xfrm>
          <a:prstGeom prst="rect">
            <a:avLst/>
          </a:prstGeom>
          <a:noFill/>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827584" y="-387424"/>
            <a:ext cx="7772400" cy="1143000"/>
          </a:xfrm>
        </p:spPr>
        <p:txBody>
          <a:bodyPr/>
          <a:lstStyle/>
          <a:p>
            <a:r>
              <a:rPr lang="en-US" dirty="0"/>
              <a:t>What do we see?</a:t>
            </a:r>
          </a:p>
        </p:txBody>
      </p:sp>
      <p:sp>
        <p:nvSpPr>
          <p:cNvPr id="81923" name="Rectangle 3"/>
          <p:cNvSpPr>
            <a:spLocks noGrp="1" noChangeArrowheads="1"/>
          </p:cNvSpPr>
          <p:nvPr>
            <p:ph type="body" idx="1"/>
          </p:nvPr>
        </p:nvSpPr>
        <p:spPr>
          <a:xfrm>
            <a:off x="1187624" y="620688"/>
            <a:ext cx="8153400" cy="5410200"/>
          </a:xfrm>
        </p:spPr>
        <p:txBody>
          <a:bodyPr/>
          <a:lstStyle/>
          <a:p>
            <a:r>
              <a:rPr lang="en-US" dirty="0"/>
              <a:t>From variable stars we know </a:t>
            </a:r>
            <a:r>
              <a:rPr lang="en-US" dirty="0">
                <a:solidFill>
                  <a:schemeClr val="accent1"/>
                </a:solidFill>
              </a:rPr>
              <a:t>distances</a:t>
            </a:r>
            <a:r>
              <a:rPr lang="en-US" dirty="0"/>
              <a:t>.</a:t>
            </a:r>
          </a:p>
          <a:p>
            <a:r>
              <a:rPr lang="en-US" dirty="0"/>
              <a:t>From Doppler shift we know rotation </a:t>
            </a:r>
            <a:r>
              <a:rPr lang="en-US" dirty="0">
                <a:solidFill>
                  <a:schemeClr val="accent1"/>
                </a:solidFill>
              </a:rPr>
              <a:t>velocity</a:t>
            </a:r>
            <a:r>
              <a:rPr lang="en-US" dirty="0"/>
              <a:t>.</a:t>
            </a:r>
          </a:p>
          <a:p>
            <a:endParaRPr lang="en-US" dirty="0"/>
          </a:p>
          <a:p>
            <a:endParaRPr lang="en-US" dirty="0"/>
          </a:p>
          <a:p>
            <a:endParaRPr lang="en-US" dirty="0"/>
          </a:p>
          <a:p>
            <a:endParaRPr lang="en-US" dirty="0"/>
          </a:p>
          <a:p>
            <a:endParaRPr lang="en-US" dirty="0"/>
          </a:p>
          <a:p>
            <a:r>
              <a:rPr lang="en-US" dirty="0" smtClean="0"/>
              <a:t>Edges </a:t>
            </a:r>
            <a:r>
              <a:rPr lang="en-US" dirty="0"/>
              <a:t>of Milky Way go too fast.</a:t>
            </a:r>
          </a:p>
          <a:p>
            <a:r>
              <a:rPr lang="en-US" dirty="0"/>
              <a:t>Must be extra mass near edges of galaxy.</a:t>
            </a:r>
          </a:p>
        </p:txBody>
      </p:sp>
      <p:pic>
        <p:nvPicPr>
          <p:cNvPr id="81927" name="Picture 7" descr="AAAKLBS0"/>
          <p:cNvPicPr>
            <a:picLocks noChangeAspect="1" noChangeArrowheads="1"/>
          </p:cNvPicPr>
          <p:nvPr/>
        </p:nvPicPr>
        <p:blipFill>
          <a:blip r:embed="rId2" cstate="print"/>
          <a:srcRect/>
          <a:stretch>
            <a:fillRect/>
          </a:stretch>
        </p:blipFill>
        <p:spPr bwMode="auto">
          <a:xfrm>
            <a:off x="381000" y="2286000"/>
            <a:ext cx="5562600" cy="2878138"/>
          </a:xfrm>
          <a:prstGeom prst="rect">
            <a:avLst/>
          </a:prstGeom>
          <a:noFill/>
        </p:spPr>
      </p:pic>
      <p:pic>
        <p:nvPicPr>
          <p:cNvPr id="81947" name="Picture 27" descr="1322_2101"/>
          <p:cNvPicPr>
            <a:picLocks noChangeAspect="1" noChangeArrowheads="1"/>
          </p:cNvPicPr>
          <p:nvPr/>
        </p:nvPicPr>
        <p:blipFill>
          <a:blip r:embed="rId3" cstate="print"/>
          <a:srcRect/>
          <a:stretch>
            <a:fillRect/>
          </a:stretch>
        </p:blipFill>
        <p:spPr bwMode="auto">
          <a:xfrm>
            <a:off x="4876800" y="2514600"/>
            <a:ext cx="4267200" cy="4267200"/>
          </a:xfrm>
          <a:prstGeom prst="rect">
            <a:avLst/>
          </a:prstGeom>
          <a:noFill/>
          <a:ln w="9525">
            <a:solidFill>
              <a:srgbClr val="FF0000"/>
            </a:solid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1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150938" y="214313"/>
            <a:ext cx="7793037" cy="911225"/>
          </a:xfrm>
        </p:spPr>
        <p:txBody>
          <a:bodyPr/>
          <a:lstStyle/>
          <a:p>
            <a:r>
              <a:rPr lang="en-US" altLang="zh-CN"/>
              <a:t>Evidences </a:t>
            </a:r>
            <a:r>
              <a:rPr lang="en-US" altLang="zh-CN">
                <a:latin typeface="Arial"/>
              </a:rPr>
              <a:t>—</a:t>
            </a:r>
            <a:r>
              <a:rPr lang="en-US" altLang="zh-CN"/>
              <a:t> galaxy scale</a:t>
            </a:r>
          </a:p>
        </p:txBody>
      </p:sp>
      <p:sp>
        <p:nvSpPr>
          <p:cNvPr id="106499" name="Rectangle 3"/>
          <p:cNvSpPr>
            <a:spLocks noGrp="1" noChangeArrowheads="1"/>
          </p:cNvSpPr>
          <p:nvPr>
            <p:ph type="body" sz="half" idx="1"/>
          </p:nvPr>
        </p:nvSpPr>
        <p:spPr>
          <a:xfrm>
            <a:off x="838200" y="1772816"/>
            <a:ext cx="8305800" cy="1219200"/>
          </a:xfrm>
        </p:spPr>
        <p:txBody>
          <a:bodyPr/>
          <a:lstStyle/>
          <a:p>
            <a:pPr>
              <a:lnSpc>
                <a:spcPct val="90000"/>
              </a:lnSpc>
            </a:pPr>
            <a:r>
              <a:rPr lang="en-US" altLang="zh-CN" sz="2400" dirty="0"/>
              <a:t>From the </a:t>
            </a:r>
            <a:r>
              <a:rPr lang="en-US" altLang="zh-CN" sz="2400" dirty="0" err="1"/>
              <a:t>Kepler</a:t>
            </a:r>
            <a:r>
              <a:rPr lang="en-US" altLang="zh-CN" sz="2400" dirty="0" err="1">
                <a:latin typeface="Arial"/>
              </a:rPr>
              <a:t>’</a:t>
            </a:r>
            <a:r>
              <a:rPr lang="en-US" altLang="zh-CN" sz="2400" dirty="0" err="1"/>
              <a:t>s</a:t>
            </a:r>
            <a:r>
              <a:rPr lang="en-US" altLang="zh-CN" sz="2400" dirty="0"/>
              <a:t> law,                           for r much larger than the luminous terms, you should have v∝r</a:t>
            </a:r>
            <a:r>
              <a:rPr lang="en-US" altLang="zh-CN" sz="2400" baseline="30000" dirty="0"/>
              <a:t>-1/2</a:t>
            </a:r>
            <a:r>
              <a:rPr lang="en-US" altLang="zh-CN" sz="2400" dirty="0"/>
              <a:t> However, it is flat or rises slightly.</a:t>
            </a:r>
          </a:p>
        </p:txBody>
      </p:sp>
      <p:pic>
        <p:nvPicPr>
          <p:cNvPr id="106500" name="Picture 4"/>
          <p:cNvPicPr>
            <a:picLocks noChangeAspect="1" noChangeArrowheads="1"/>
          </p:cNvPicPr>
          <p:nvPr/>
        </p:nvPicPr>
        <p:blipFill>
          <a:blip r:embed="rId3" cstate="print"/>
          <a:srcRect/>
          <a:stretch>
            <a:fillRect/>
          </a:stretch>
        </p:blipFill>
        <p:spPr bwMode="auto">
          <a:xfrm>
            <a:off x="4038600" y="2819400"/>
            <a:ext cx="5105400" cy="3868738"/>
          </a:xfrm>
          <a:prstGeom prst="rect">
            <a:avLst/>
          </a:prstGeom>
          <a:noFill/>
        </p:spPr>
      </p:pic>
      <p:graphicFrame>
        <p:nvGraphicFramePr>
          <p:cNvPr id="106501" name="Object 5"/>
          <p:cNvGraphicFramePr>
            <a:graphicFrameLocks noChangeAspect="1"/>
          </p:cNvGraphicFramePr>
          <p:nvPr>
            <p:ph sz="half" idx="2"/>
          </p:nvPr>
        </p:nvGraphicFramePr>
        <p:xfrm>
          <a:off x="4495800" y="1371600"/>
          <a:ext cx="1752600" cy="787400"/>
        </p:xfrm>
        <a:graphic>
          <a:graphicData uri="http://schemas.openxmlformats.org/presentationml/2006/ole">
            <p:oleObj spid="_x0000_s402434" name="公式" r:id="rId4" imgW="990360" imgH="444240" progId="Equation.3">
              <p:embed/>
            </p:oleObj>
          </a:graphicData>
        </a:graphic>
      </p:graphicFrame>
      <p:sp>
        <p:nvSpPr>
          <p:cNvPr id="106502" name="Text Box 6"/>
          <p:cNvSpPr txBox="1">
            <a:spLocks noChangeArrowheads="1"/>
          </p:cNvSpPr>
          <p:nvPr/>
        </p:nvSpPr>
        <p:spPr bwMode="auto">
          <a:xfrm>
            <a:off x="533400" y="3124200"/>
            <a:ext cx="3352800" cy="1552575"/>
          </a:xfrm>
          <a:prstGeom prst="rect">
            <a:avLst/>
          </a:prstGeom>
          <a:noFill/>
          <a:ln w="9525">
            <a:noFill/>
            <a:miter lim="800000"/>
            <a:headEnd/>
            <a:tailEnd/>
          </a:ln>
          <a:effectLst/>
        </p:spPr>
        <p:txBody>
          <a:bodyPr>
            <a:spAutoFit/>
          </a:bodyPr>
          <a:lstStyle/>
          <a:p>
            <a:pPr>
              <a:spcBef>
                <a:spcPct val="50000"/>
              </a:spcBef>
              <a:buClr>
                <a:schemeClr val="accent1"/>
              </a:buClr>
              <a:buSzPct val="70000"/>
              <a:buFont typeface="Wingdings" pitchFamily="2" charset="2"/>
              <a:buChar char="n"/>
            </a:pPr>
            <a:r>
              <a:rPr lang="zh-CN" altLang="en-US" sz="2400" dirty="0">
                <a:latin typeface="Arial" charset="0"/>
              </a:rPr>
              <a:t> </a:t>
            </a:r>
            <a:r>
              <a:rPr lang="en-US" altLang="zh-CN" sz="2400" dirty="0">
                <a:latin typeface="Arial" charset="0"/>
              </a:rPr>
              <a:t>The most direct    evidence of the  existence of dark matter.</a:t>
            </a:r>
          </a:p>
        </p:txBody>
      </p:sp>
      <p:sp>
        <p:nvSpPr>
          <p:cNvPr id="106503" name="Text Box 7"/>
          <p:cNvSpPr txBox="1">
            <a:spLocks noChangeArrowheads="1"/>
          </p:cNvSpPr>
          <p:nvPr/>
        </p:nvSpPr>
        <p:spPr bwMode="auto">
          <a:xfrm>
            <a:off x="1066800" y="5486400"/>
            <a:ext cx="2895600" cy="641350"/>
          </a:xfrm>
          <a:prstGeom prst="rect">
            <a:avLst/>
          </a:prstGeom>
          <a:noFill/>
          <a:ln w="9525">
            <a:noFill/>
            <a:miter lim="800000"/>
            <a:headEnd/>
            <a:tailEnd/>
          </a:ln>
          <a:effectLst/>
        </p:spPr>
        <p:txBody>
          <a:bodyPr>
            <a:spAutoFit/>
          </a:bodyPr>
          <a:lstStyle/>
          <a:p>
            <a:pPr>
              <a:spcBef>
                <a:spcPct val="50000"/>
              </a:spcBef>
            </a:pPr>
            <a:r>
              <a:rPr lang="en-US" altLang="zh-CN">
                <a:solidFill>
                  <a:srgbClr val="3399FF"/>
                </a:solidFill>
                <a:latin typeface="Arial" charset="0"/>
              </a:rPr>
              <a:t>Corbelli &amp; Salucci (2000); Bergstrom (2000)</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Galaxy Rotation</a:t>
            </a:r>
          </a:p>
        </p:txBody>
      </p:sp>
      <p:sp>
        <p:nvSpPr>
          <p:cNvPr id="80899" name="Rectangle 3"/>
          <p:cNvSpPr>
            <a:spLocks noGrp="1" noChangeArrowheads="1"/>
          </p:cNvSpPr>
          <p:nvPr>
            <p:ph type="body" idx="1"/>
          </p:nvPr>
        </p:nvSpPr>
        <p:spPr>
          <a:xfrm>
            <a:off x="395536" y="1981200"/>
            <a:ext cx="4267200" cy="4876800"/>
          </a:xfrm>
        </p:spPr>
        <p:txBody>
          <a:bodyPr/>
          <a:lstStyle/>
          <a:p>
            <a:r>
              <a:rPr lang="en-US" dirty="0"/>
              <a:t>Objects in the disk, orbit in the disk.</a:t>
            </a:r>
          </a:p>
          <a:p>
            <a:r>
              <a:rPr lang="en-US" dirty="0" err="1"/>
              <a:t>Kepler’s</a:t>
            </a:r>
            <a:r>
              <a:rPr lang="en-US" dirty="0"/>
              <a:t> Third Law gives the total mass in orbits</a:t>
            </a:r>
            <a:r>
              <a:rPr lang="en-US" dirty="0" smtClean="0"/>
              <a:t>.</a:t>
            </a:r>
            <a:r>
              <a:rPr lang="en-GB" b="1" dirty="0" smtClean="0"/>
              <a:t> </a:t>
            </a:r>
          </a:p>
          <a:p>
            <a:endParaRPr lang="en-GB" sz="1400" b="1" dirty="0" smtClean="0"/>
          </a:p>
          <a:p>
            <a:endParaRPr lang="en-GB" sz="1400" b="1" dirty="0" smtClean="0"/>
          </a:p>
          <a:p>
            <a:endParaRPr lang="en-GB" sz="1400" b="1" dirty="0" smtClean="0"/>
          </a:p>
          <a:p>
            <a:endParaRPr lang="en-GB" sz="1400" b="1" dirty="0" smtClean="0"/>
          </a:p>
          <a:p>
            <a:endParaRPr lang="en-GB" sz="1400" b="1" dirty="0" smtClean="0"/>
          </a:p>
          <a:p>
            <a:r>
              <a:rPr lang="en-GB" sz="1400" b="1" dirty="0" smtClean="0"/>
              <a:t>Basically, it states that the square of the time of one orbital period (T</a:t>
            </a:r>
            <a:r>
              <a:rPr lang="en-GB" sz="1400" b="1" baseline="30000" dirty="0" smtClean="0"/>
              <a:t>2</a:t>
            </a:r>
            <a:r>
              <a:rPr lang="en-GB" sz="1400" b="1" dirty="0" smtClean="0"/>
              <a:t>) is equal to the cube of its average orbital radius (R</a:t>
            </a:r>
            <a:r>
              <a:rPr lang="en-GB" sz="1400" b="1" baseline="30000" dirty="0" smtClean="0"/>
              <a:t>3</a:t>
            </a:r>
            <a:r>
              <a:rPr lang="en-GB" sz="1400" b="1" dirty="0" smtClean="0"/>
              <a:t>).    (1 AU = 150,000,000 km) </a:t>
            </a:r>
            <a:endParaRPr lang="en-GB" b="1" dirty="0" smtClean="0"/>
          </a:p>
          <a:p>
            <a:endParaRPr lang="en-US" dirty="0"/>
          </a:p>
        </p:txBody>
      </p:sp>
      <p:pic>
        <p:nvPicPr>
          <p:cNvPr id="80900" name="Picture 4" descr="AAAKLBK0"/>
          <p:cNvPicPr>
            <a:picLocks noChangeAspect="1" noChangeArrowheads="1"/>
          </p:cNvPicPr>
          <p:nvPr/>
        </p:nvPicPr>
        <p:blipFill>
          <a:blip r:embed="rId3" cstate="print"/>
          <a:srcRect/>
          <a:stretch>
            <a:fillRect/>
          </a:stretch>
        </p:blipFill>
        <p:spPr bwMode="auto">
          <a:xfrm>
            <a:off x="4991100" y="1988840"/>
            <a:ext cx="4152900" cy="4165600"/>
          </a:xfrm>
          <a:prstGeom prst="rect">
            <a:avLst/>
          </a:prstGeom>
          <a:noFill/>
        </p:spPr>
      </p:pic>
      <p:graphicFrame>
        <p:nvGraphicFramePr>
          <p:cNvPr id="100352" name="Object 0"/>
          <p:cNvGraphicFramePr>
            <a:graphicFrameLocks noChangeAspect="1"/>
          </p:cNvGraphicFramePr>
          <p:nvPr/>
        </p:nvGraphicFramePr>
        <p:xfrm>
          <a:off x="323528" y="4653136"/>
          <a:ext cx="4365625" cy="890588"/>
        </p:xfrm>
        <a:graphic>
          <a:graphicData uri="http://schemas.openxmlformats.org/presentationml/2006/ole">
            <p:oleObj spid="_x0000_s404482" name="Equation" r:id="rId4" imgW="2057400" imgH="419040" progId="Equation.3">
              <p:embed/>
            </p:oleObj>
          </a:graphicData>
        </a:graphic>
      </p:graphicFrame>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24" name="Picture 1036" descr="ngc3184_kelly_henden_big"/>
          <p:cNvPicPr>
            <a:picLocks noChangeAspect="1" noChangeArrowheads="1"/>
          </p:cNvPicPr>
          <p:nvPr/>
        </p:nvPicPr>
        <p:blipFill>
          <a:blip r:embed="rId2" cstate="print"/>
          <a:srcRect/>
          <a:stretch>
            <a:fillRect/>
          </a:stretch>
        </p:blipFill>
        <p:spPr bwMode="auto">
          <a:xfrm>
            <a:off x="2590800" y="2286000"/>
            <a:ext cx="4419600" cy="4413250"/>
          </a:xfrm>
          <a:prstGeom prst="rect">
            <a:avLst/>
          </a:prstGeom>
          <a:noFill/>
        </p:spPr>
      </p:pic>
      <p:sp>
        <p:nvSpPr>
          <p:cNvPr id="90114" name="Rectangle 1026"/>
          <p:cNvSpPr>
            <a:spLocks noGrp="1" noChangeArrowheads="1"/>
          </p:cNvSpPr>
          <p:nvPr>
            <p:ph type="title"/>
          </p:nvPr>
        </p:nvSpPr>
        <p:spPr>
          <a:xfrm>
            <a:off x="1350963" y="-171400"/>
            <a:ext cx="7793037" cy="1462087"/>
          </a:xfrm>
        </p:spPr>
        <p:txBody>
          <a:bodyPr/>
          <a:lstStyle/>
          <a:p>
            <a:r>
              <a:rPr lang="en-US" dirty="0"/>
              <a:t>Distributed Mass</a:t>
            </a:r>
          </a:p>
        </p:txBody>
      </p:sp>
      <p:sp>
        <p:nvSpPr>
          <p:cNvPr id="90115" name="Rectangle 1027"/>
          <p:cNvSpPr>
            <a:spLocks noGrp="1" noChangeArrowheads="1"/>
          </p:cNvSpPr>
          <p:nvPr>
            <p:ph type="body" idx="1"/>
          </p:nvPr>
        </p:nvSpPr>
        <p:spPr>
          <a:xfrm>
            <a:off x="685800" y="1295400"/>
            <a:ext cx="7772400" cy="4572000"/>
          </a:xfrm>
        </p:spPr>
        <p:txBody>
          <a:bodyPr/>
          <a:lstStyle/>
          <a:p>
            <a:r>
              <a:rPr lang="en-US" dirty="0"/>
              <a:t>In </a:t>
            </a:r>
            <a:r>
              <a:rPr lang="en-US" dirty="0" err="1"/>
              <a:t>Kepler’s</a:t>
            </a:r>
            <a:r>
              <a:rPr lang="en-US" dirty="0"/>
              <a:t> Law, the total mass is the mass “inside” the orbit.</a:t>
            </a:r>
          </a:p>
        </p:txBody>
      </p:sp>
      <p:grpSp>
        <p:nvGrpSpPr>
          <p:cNvPr id="2" name="Group 1043"/>
          <p:cNvGrpSpPr>
            <a:grpSpLocks/>
          </p:cNvGrpSpPr>
          <p:nvPr/>
        </p:nvGrpSpPr>
        <p:grpSpPr bwMode="auto">
          <a:xfrm>
            <a:off x="4343400" y="3886200"/>
            <a:ext cx="1066800" cy="1143000"/>
            <a:chOff x="2736" y="2448"/>
            <a:chExt cx="672" cy="720"/>
          </a:xfrm>
        </p:grpSpPr>
        <p:sp>
          <p:nvSpPr>
            <p:cNvPr id="90121" name="Oval 1033" descr="Wide upward diagonal"/>
            <p:cNvSpPr>
              <a:spLocks noChangeArrowheads="1"/>
            </p:cNvSpPr>
            <p:nvPr/>
          </p:nvSpPr>
          <p:spPr bwMode="auto">
            <a:xfrm>
              <a:off x="2736" y="2496"/>
              <a:ext cx="672" cy="672"/>
            </a:xfrm>
            <a:prstGeom prst="ellipse">
              <a:avLst/>
            </a:prstGeom>
            <a:noFill/>
            <a:ln w="28575">
              <a:solidFill>
                <a:schemeClr val="accent1"/>
              </a:solidFill>
              <a:round/>
              <a:headEnd/>
              <a:tailEnd/>
            </a:ln>
            <a:effectLst/>
          </p:spPr>
          <p:txBody>
            <a:bodyPr wrap="none" anchor="ctr"/>
            <a:lstStyle/>
            <a:p>
              <a:endParaRPr lang="en-GB"/>
            </a:p>
          </p:txBody>
        </p:sp>
        <p:sp>
          <p:nvSpPr>
            <p:cNvPr id="90120" name="Oval 1032"/>
            <p:cNvSpPr>
              <a:spLocks noChangeArrowheads="1"/>
            </p:cNvSpPr>
            <p:nvPr/>
          </p:nvSpPr>
          <p:spPr bwMode="auto">
            <a:xfrm>
              <a:off x="2976" y="2448"/>
              <a:ext cx="144" cy="144"/>
            </a:xfrm>
            <a:prstGeom prst="ellipse">
              <a:avLst/>
            </a:prstGeom>
            <a:solidFill>
              <a:schemeClr val="accent1"/>
            </a:solidFill>
            <a:ln w="9525">
              <a:solidFill>
                <a:schemeClr val="tx1"/>
              </a:solidFill>
              <a:round/>
              <a:headEnd/>
              <a:tailEnd/>
            </a:ln>
            <a:effectLst/>
          </p:spPr>
          <p:txBody>
            <a:bodyPr wrap="none" anchor="ctr"/>
            <a:lstStyle/>
            <a:p>
              <a:endParaRPr lang="en-GB"/>
            </a:p>
          </p:txBody>
        </p:sp>
      </p:grpSp>
      <p:grpSp>
        <p:nvGrpSpPr>
          <p:cNvPr id="3" name="Group 1046"/>
          <p:cNvGrpSpPr>
            <a:grpSpLocks/>
          </p:cNvGrpSpPr>
          <p:nvPr/>
        </p:nvGrpSpPr>
        <p:grpSpPr bwMode="auto">
          <a:xfrm>
            <a:off x="3048000" y="2667000"/>
            <a:ext cx="3657600" cy="3657600"/>
            <a:chOff x="1920" y="1680"/>
            <a:chExt cx="2304" cy="2304"/>
          </a:xfrm>
        </p:grpSpPr>
        <p:sp>
          <p:nvSpPr>
            <p:cNvPr id="90123" name="Oval 1035" descr="Wide upward diagonal"/>
            <p:cNvSpPr>
              <a:spLocks noChangeArrowheads="1"/>
            </p:cNvSpPr>
            <p:nvPr/>
          </p:nvSpPr>
          <p:spPr bwMode="auto">
            <a:xfrm>
              <a:off x="1920" y="1680"/>
              <a:ext cx="2304" cy="2304"/>
            </a:xfrm>
            <a:prstGeom prst="ellipse">
              <a:avLst/>
            </a:prstGeom>
            <a:noFill/>
            <a:ln w="28575">
              <a:solidFill>
                <a:schemeClr val="hlink"/>
              </a:solidFill>
              <a:round/>
              <a:headEnd/>
              <a:tailEnd/>
            </a:ln>
            <a:effectLst/>
          </p:spPr>
          <p:txBody>
            <a:bodyPr wrap="none" anchor="ctr"/>
            <a:lstStyle/>
            <a:p>
              <a:endParaRPr lang="en-GB"/>
            </a:p>
          </p:txBody>
        </p:sp>
        <p:sp>
          <p:nvSpPr>
            <p:cNvPr id="90122" name="Oval 1034"/>
            <p:cNvSpPr>
              <a:spLocks noChangeArrowheads="1"/>
            </p:cNvSpPr>
            <p:nvPr/>
          </p:nvSpPr>
          <p:spPr bwMode="auto">
            <a:xfrm>
              <a:off x="3984" y="3360"/>
              <a:ext cx="144" cy="144"/>
            </a:xfrm>
            <a:prstGeom prst="ellipse">
              <a:avLst/>
            </a:prstGeom>
            <a:solidFill>
              <a:schemeClr val="hlink"/>
            </a:solidFill>
            <a:ln w="9525">
              <a:solidFill>
                <a:schemeClr val="tx1"/>
              </a:solidFill>
              <a:round/>
              <a:headEnd/>
              <a:tailEnd/>
            </a:ln>
            <a:effectLst/>
          </p:spPr>
          <p:txBody>
            <a:bodyPr wrap="none" anchor="ctr"/>
            <a:lstStyle/>
            <a:p>
              <a:endParaRPr lang="en-GB"/>
            </a:p>
          </p:txBody>
        </p:sp>
      </p:grpSp>
      <p:grpSp>
        <p:nvGrpSpPr>
          <p:cNvPr id="4" name="Group 1044"/>
          <p:cNvGrpSpPr>
            <a:grpSpLocks/>
          </p:cNvGrpSpPr>
          <p:nvPr/>
        </p:nvGrpSpPr>
        <p:grpSpPr bwMode="auto">
          <a:xfrm>
            <a:off x="4114800" y="3733800"/>
            <a:ext cx="1524000" cy="1524000"/>
            <a:chOff x="2592" y="2352"/>
            <a:chExt cx="960" cy="960"/>
          </a:xfrm>
        </p:grpSpPr>
        <p:sp>
          <p:nvSpPr>
            <p:cNvPr id="90125" name="Oval 1037" descr="Wide upward diagonal"/>
            <p:cNvSpPr>
              <a:spLocks noChangeArrowheads="1"/>
            </p:cNvSpPr>
            <p:nvPr/>
          </p:nvSpPr>
          <p:spPr bwMode="auto">
            <a:xfrm>
              <a:off x="2592" y="2352"/>
              <a:ext cx="960" cy="960"/>
            </a:xfrm>
            <a:prstGeom prst="ellipse">
              <a:avLst/>
            </a:prstGeom>
            <a:noFill/>
            <a:ln w="28575">
              <a:solidFill>
                <a:srgbClr val="FFFF00"/>
              </a:solidFill>
              <a:round/>
              <a:headEnd/>
              <a:tailEnd/>
            </a:ln>
            <a:effectLst/>
          </p:spPr>
          <p:txBody>
            <a:bodyPr wrap="none" anchor="ctr"/>
            <a:lstStyle/>
            <a:p>
              <a:endParaRPr lang="en-GB"/>
            </a:p>
          </p:txBody>
        </p:sp>
        <p:sp>
          <p:nvSpPr>
            <p:cNvPr id="90126" name="Oval 1038"/>
            <p:cNvSpPr>
              <a:spLocks noChangeArrowheads="1"/>
            </p:cNvSpPr>
            <p:nvPr/>
          </p:nvSpPr>
          <p:spPr bwMode="auto">
            <a:xfrm>
              <a:off x="3360" y="2448"/>
              <a:ext cx="144" cy="144"/>
            </a:xfrm>
            <a:prstGeom prst="ellipse">
              <a:avLst/>
            </a:prstGeom>
            <a:solidFill>
              <a:srgbClr val="FFFF00"/>
            </a:solidFill>
            <a:ln w="9525">
              <a:solidFill>
                <a:schemeClr val="tx1"/>
              </a:solidFill>
              <a:round/>
              <a:headEnd/>
              <a:tailEnd/>
            </a:ln>
            <a:effectLst/>
          </p:spPr>
          <p:txBody>
            <a:bodyPr wrap="none" anchor="ctr"/>
            <a:lstStyle/>
            <a:p>
              <a:endParaRPr lang="en-GB"/>
            </a:p>
          </p:txBody>
        </p:sp>
      </p:grpSp>
      <p:grpSp>
        <p:nvGrpSpPr>
          <p:cNvPr id="5" name="Group 1045"/>
          <p:cNvGrpSpPr>
            <a:grpSpLocks/>
          </p:cNvGrpSpPr>
          <p:nvPr/>
        </p:nvGrpSpPr>
        <p:grpSpPr bwMode="auto">
          <a:xfrm>
            <a:off x="3740150" y="3276600"/>
            <a:ext cx="2355850" cy="2362200"/>
            <a:chOff x="2356" y="2064"/>
            <a:chExt cx="1484" cy="1488"/>
          </a:xfrm>
        </p:grpSpPr>
        <p:sp>
          <p:nvSpPr>
            <p:cNvPr id="90127" name="Oval 1039" descr="Wide upward diagonal"/>
            <p:cNvSpPr>
              <a:spLocks noChangeArrowheads="1"/>
            </p:cNvSpPr>
            <p:nvPr/>
          </p:nvSpPr>
          <p:spPr bwMode="auto">
            <a:xfrm>
              <a:off x="2356" y="2064"/>
              <a:ext cx="1436" cy="1488"/>
            </a:xfrm>
            <a:prstGeom prst="ellipse">
              <a:avLst/>
            </a:prstGeom>
            <a:noFill/>
            <a:ln w="28575">
              <a:solidFill>
                <a:srgbClr val="FF9900"/>
              </a:solidFill>
              <a:round/>
              <a:headEnd/>
              <a:tailEnd/>
            </a:ln>
            <a:effectLst/>
          </p:spPr>
          <p:txBody>
            <a:bodyPr wrap="none" anchor="ctr"/>
            <a:lstStyle/>
            <a:p>
              <a:endParaRPr lang="en-GB"/>
            </a:p>
          </p:txBody>
        </p:sp>
        <p:sp>
          <p:nvSpPr>
            <p:cNvPr id="90128" name="Oval 1040"/>
            <p:cNvSpPr>
              <a:spLocks noChangeArrowheads="1"/>
            </p:cNvSpPr>
            <p:nvPr/>
          </p:nvSpPr>
          <p:spPr bwMode="auto">
            <a:xfrm>
              <a:off x="3696" y="2880"/>
              <a:ext cx="144" cy="144"/>
            </a:xfrm>
            <a:prstGeom prst="ellipse">
              <a:avLst/>
            </a:prstGeom>
            <a:solidFill>
              <a:srgbClr val="FF9900"/>
            </a:solidFill>
            <a:ln w="9525">
              <a:solidFill>
                <a:schemeClr val="tx1"/>
              </a:solidFill>
              <a:round/>
              <a:headEnd/>
              <a:tailEnd/>
            </a:ln>
            <a:effectLst/>
          </p:spPr>
          <p:txBody>
            <a:bodyPr wrap="none" anchor="ctr"/>
            <a:lstStyle/>
            <a:p>
              <a:endParaRPr lang="en-GB"/>
            </a:p>
          </p:txBody>
        </p:sp>
      </p:grpSp>
      <p:grpSp>
        <p:nvGrpSpPr>
          <p:cNvPr id="6" name="Group 1047"/>
          <p:cNvGrpSpPr>
            <a:grpSpLocks/>
          </p:cNvGrpSpPr>
          <p:nvPr/>
        </p:nvGrpSpPr>
        <p:grpSpPr bwMode="auto">
          <a:xfrm>
            <a:off x="2514600" y="2133600"/>
            <a:ext cx="4724400" cy="4724400"/>
            <a:chOff x="1584" y="1344"/>
            <a:chExt cx="2976" cy="2976"/>
          </a:xfrm>
        </p:grpSpPr>
        <p:sp>
          <p:nvSpPr>
            <p:cNvPr id="90129" name="Oval 1041" descr="Wide upward diagonal"/>
            <p:cNvSpPr>
              <a:spLocks noChangeArrowheads="1"/>
            </p:cNvSpPr>
            <p:nvPr/>
          </p:nvSpPr>
          <p:spPr bwMode="auto">
            <a:xfrm>
              <a:off x="1584" y="1344"/>
              <a:ext cx="2976" cy="2976"/>
            </a:xfrm>
            <a:prstGeom prst="ellipse">
              <a:avLst/>
            </a:prstGeom>
            <a:noFill/>
            <a:ln w="28575">
              <a:solidFill>
                <a:srgbClr val="FF0000"/>
              </a:solidFill>
              <a:round/>
              <a:headEnd/>
              <a:tailEnd/>
            </a:ln>
            <a:effectLst/>
          </p:spPr>
          <p:txBody>
            <a:bodyPr wrap="none" anchor="ctr"/>
            <a:lstStyle/>
            <a:p>
              <a:endParaRPr lang="en-GB"/>
            </a:p>
          </p:txBody>
        </p:sp>
        <p:sp>
          <p:nvSpPr>
            <p:cNvPr id="90130" name="Oval 1042"/>
            <p:cNvSpPr>
              <a:spLocks noChangeArrowheads="1"/>
            </p:cNvSpPr>
            <p:nvPr/>
          </p:nvSpPr>
          <p:spPr bwMode="auto">
            <a:xfrm>
              <a:off x="3840" y="3984"/>
              <a:ext cx="144" cy="144"/>
            </a:xfrm>
            <a:prstGeom prst="ellipse">
              <a:avLst/>
            </a:prstGeom>
            <a:solidFill>
              <a:srgbClr val="FF0000"/>
            </a:solidFill>
            <a:ln w="9525">
              <a:solidFill>
                <a:srgbClr val="FF0000"/>
              </a:solidFill>
              <a:round/>
              <a:headEnd/>
              <a:tailEnd/>
            </a:ln>
            <a:effectLst/>
          </p:spPr>
          <p:txBody>
            <a:bodyPr wrap="none" anchor="ctr"/>
            <a:lstStyle/>
            <a:p>
              <a:endParaRPr lang="en-GB"/>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04800" y="0"/>
            <a:ext cx="8382000" cy="1524000"/>
          </a:xfrm>
        </p:spPr>
        <p:txBody>
          <a:bodyPr/>
          <a:lstStyle/>
          <a:p>
            <a:r>
              <a:rPr lang="en-US"/>
              <a:t>Even More Galaxy Masses</a:t>
            </a:r>
          </a:p>
        </p:txBody>
      </p:sp>
      <p:sp>
        <p:nvSpPr>
          <p:cNvPr id="91139" name="Rectangle 3"/>
          <p:cNvSpPr>
            <a:spLocks noGrp="1" noChangeArrowheads="1"/>
          </p:cNvSpPr>
          <p:nvPr>
            <p:ph type="body" idx="1"/>
          </p:nvPr>
        </p:nvSpPr>
        <p:spPr>
          <a:xfrm>
            <a:off x="467544" y="1851992"/>
            <a:ext cx="8077200" cy="5105400"/>
          </a:xfrm>
        </p:spPr>
        <p:txBody>
          <a:bodyPr/>
          <a:lstStyle/>
          <a:p>
            <a:r>
              <a:rPr lang="en-US" sz="2400" dirty="0"/>
              <a:t>Look for gravitational lenses near galaxy clusters.</a:t>
            </a:r>
          </a:p>
          <a:p>
            <a:r>
              <a:rPr lang="en-US" sz="2400" dirty="0"/>
              <a:t>More </a:t>
            </a:r>
            <a:r>
              <a:rPr lang="en-US" sz="2400" dirty="0" err="1"/>
              <a:t>lensing</a:t>
            </a:r>
            <a:r>
              <a:rPr lang="en-US" sz="2400" dirty="0"/>
              <a:t> means more mass.</a:t>
            </a:r>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Compare mass from </a:t>
            </a:r>
            <a:r>
              <a:rPr lang="en-US" sz="2400" dirty="0" err="1"/>
              <a:t>lensing</a:t>
            </a:r>
            <a:r>
              <a:rPr lang="en-US" sz="2400" dirty="0"/>
              <a:t> to luminosity.</a:t>
            </a:r>
          </a:p>
        </p:txBody>
      </p:sp>
      <p:grpSp>
        <p:nvGrpSpPr>
          <p:cNvPr id="2" name="Group 25"/>
          <p:cNvGrpSpPr>
            <a:grpSpLocks/>
          </p:cNvGrpSpPr>
          <p:nvPr/>
        </p:nvGrpSpPr>
        <p:grpSpPr bwMode="auto">
          <a:xfrm>
            <a:off x="1828800" y="2286000"/>
            <a:ext cx="6019800" cy="3502025"/>
            <a:chOff x="672" y="1488"/>
            <a:chExt cx="4704" cy="2736"/>
          </a:xfrm>
        </p:grpSpPr>
        <p:sp>
          <p:nvSpPr>
            <p:cNvPr id="91141" name="Oval 5"/>
            <p:cNvSpPr>
              <a:spLocks noChangeArrowheads="1"/>
            </p:cNvSpPr>
            <p:nvPr/>
          </p:nvSpPr>
          <p:spPr bwMode="auto">
            <a:xfrm rot="-3179612">
              <a:off x="2520" y="2712"/>
              <a:ext cx="672" cy="336"/>
            </a:xfrm>
            <a:prstGeom prst="ellipse">
              <a:avLst/>
            </a:prstGeom>
            <a:solidFill>
              <a:srgbClr val="FF3300"/>
            </a:solidFill>
            <a:ln w="9525">
              <a:solidFill>
                <a:schemeClr val="tx1"/>
              </a:solidFill>
              <a:round/>
              <a:headEnd/>
              <a:tailEnd/>
            </a:ln>
            <a:effectLst/>
          </p:spPr>
          <p:txBody>
            <a:bodyPr wrap="none" anchor="ctr"/>
            <a:lstStyle/>
            <a:p>
              <a:endParaRPr lang="en-GB"/>
            </a:p>
          </p:txBody>
        </p:sp>
        <p:sp>
          <p:nvSpPr>
            <p:cNvPr id="91142" name="AutoShape 6"/>
            <p:cNvSpPr>
              <a:spLocks noChangeArrowheads="1"/>
            </p:cNvSpPr>
            <p:nvPr/>
          </p:nvSpPr>
          <p:spPr bwMode="auto">
            <a:xfrm>
              <a:off x="4800" y="2688"/>
              <a:ext cx="384" cy="432"/>
            </a:xfrm>
            <a:prstGeom prst="irregularSeal2">
              <a:avLst/>
            </a:prstGeom>
            <a:solidFill>
              <a:srgbClr val="66FFFF"/>
            </a:solidFill>
            <a:ln w="9525">
              <a:solidFill>
                <a:schemeClr val="tx1"/>
              </a:solidFill>
              <a:miter lim="800000"/>
              <a:headEnd/>
              <a:tailEnd/>
            </a:ln>
            <a:effectLst/>
          </p:spPr>
          <p:txBody>
            <a:bodyPr wrap="none" anchor="ctr"/>
            <a:lstStyle/>
            <a:p>
              <a:endParaRPr lang="en-GB"/>
            </a:p>
          </p:txBody>
        </p:sp>
        <p:grpSp>
          <p:nvGrpSpPr>
            <p:cNvPr id="3" name="Group 7"/>
            <p:cNvGrpSpPr>
              <a:grpSpLocks/>
            </p:cNvGrpSpPr>
            <p:nvPr/>
          </p:nvGrpSpPr>
          <p:grpSpPr bwMode="auto">
            <a:xfrm>
              <a:off x="672" y="2784"/>
              <a:ext cx="384" cy="240"/>
              <a:chOff x="1488" y="2208"/>
              <a:chExt cx="384" cy="240"/>
            </a:xfrm>
          </p:grpSpPr>
          <p:sp>
            <p:nvSpPr>
              <p:cNvPr id="91144" name="Oval 8"/>
              <p:cNvSpPr>
                <a:spLocks noChangeArrowheads="1"/>
              </p:cNvSpPr>
              <p:nvPr/>
            </p:nvSpPr>
            <p:spPr bwMode="auto">
              <a:xfrm>
                <a:off x="1488" y="2208"/>
                <a:ext cx="384" cy="240"/>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91145" name="Oval 9"/>
              <p:cNvSpPr>
                <a:spLocks noChangeArrowheads="1"/>
              </p:cNvSpPr>
              <p:nvPr/>
            </p:nvSpPr>
            <p:spPr bwMode="auto">
              <a:xfrm>
                <a:off x="1680" y="2256"/>
                <a:ext cx="144" cy="144"/>
              </a:xfrm>
              <a:prstGeom prst="ellipse">
                <a:avLst/>
              </a:prstGeom>
              <a:solidFill>
                <a:srgbClr val="000000"/>
              </a:solidFill>
              <a:ln w="76200">
                <a:solidFill>
                  <a:schemeClr val="accent2"/>
                </a:solidFill>
                <a:round/>
                <a:headEnd/>
                <a:tailEnd/>
              </a:ln>
              <a:effectLst/>
            </p:spPr>
            <p:txBody>
              <a:bodyPr wrap="none" anchor="ctr"/>
              <a:lstStyle/>
              <a:p>
                <a:endParaRPr lang="en-GB"/>
              </a:p>
            </p:txBody>
          </p:sp>
        </p:grpSp>
        <p:grpSp>
          <p:nvGrpSpPr>
            <p:cNvPr id="4" name="Group 10"/>
            <p:cNvGrpSpPr>
              <a:grpSpLocks/>
            </p:cNvGrpSpPr>
            <p:nvPr/>
          </p:nvGrpSpPr>
          <p:grpSpPr bwMode="auto">
            <a:xfrm>
              <a:off x="1056" y="2432"/>
              <a:ext cx="3936" cy="888"/>
              <a:chOff x="1056" y="2432"/>
              <a:chExt cx="3936" cy="888"/>
            </a:xfrm>
          </p:grpSpPr>
          <p:sp>
            <p:nvSpPr>
              <p:cNvPr id="91147" name="Freeform 11"/>
              <p:cNvSpPr>
                <a:spLocks/>
              </p:cNvSpPr>
              <p:nvPr/>
            </p:nvSpPr>
            <p:spPr bwMode="auto">
              <a:xfrm>
                <a:off x="1056" y="2432"/>
                <a:ext cx="3936" cy="448"/>
              </a:xfrm>
              <a:custGeom>
                <a:avLst/>
                <a:gdLst/>
                <a:ahLst/>
                <a:cxnLst>
                  <a:cxn ang="0">
                    <a:pos x="3936" y="448"/>
                  </a:cxn>
                  <a:cxn ang="0">
                    <a:pos x="1968" y="16"/>
                  </a:cxn>
                  <a:cxn ang="0">
                    <a:pos x="0" y="352"/>
                  </a:cxn>
                </a:cxnLst>
                <a:rect l="0" t="0" r="r" b="b"/>
                <a:pathLst>
                  <a:path w="3936" h="448">
                    <a:moveTo>
                      <a:pt x="3936" y="448"/>
                    </a:moveTo>
                    <a:cubicBezTo>
                      <a:pt x="3280" y="240"/>
                      <a:pt x="2624" y="32"/>
                      <a:pt x="1968" y="16"/>
                    </a:cubicBezTo>
                    <a:cubicBezTo>
                      <a:pt x="1312" y="0"/>
                      <a:pt x="656" y="176"/>
                      <a:pt x="0" y="352"/>
                    </a:cubicBezTo>
                  </a:path>
                </a:pathLst>
              </a:custGeom>
              <a:noFill/>
              <a:ln w="38100" cmpd="sng">
                <a:solidFill>
                  <a:srgbClr val="FFFF00"/>
                </a:solidFill>
                <a:round/>
                <a:headEnd type="none" w="med" len="med"/>
                <a:tailEnd type="triangle" w="med" len="med"/>
              </a:ln>
              <a:effectLst/>
            </p:spPr>
            <p:txBody>
              <a:bodyPr/>
              <a:lstStyle/>
              <a:p>
                <a:endParaRPr lang="en-GB"/>
              </a:p>
            </p:txBody>
          </p:sp>
          <p:sp>
            <p:nvSpPr>
              <p:cNvPr id="91148" name="Freeform 12"/>
              <p:cNvSpPr>
                <a:spLocks/>
              </p:cNvSpPr>
              <p:nvPr/>
            </p:nvSpPr>
            <p:spPr bwMode="auto">
              <a:xfrm>
                <a:off x="1104" y="2928"/>
                <a:ext cx="3840" cy="392"/>
              </a:xfrm>
              <a:custGeom>
                <a:avLst/>
                <a:gdLst/>
                <a:ahLst/>
                <a:cxnLst>
                  <a:cxn ang="0">
                    <a:pos x="3840" y="0"/>
                  </a:cxn>
                  <a:cxn ang="0">
                    <a:pos x="1776" y="384"/>
                  </a:cxn>
                  <a:cxn ang="0">
                    <a:pos x="0" y="48"/>
                  </a:cxn>
                </a:cxnLst>
                <a:rect l="0" t="0" r="r" b="b"/>
                <a:pathLst>
                  <a:path w="3840" h="392">
                    <a:moveTo>
                      <a:pt x="3840" y="0"/>
                    </a:moveTo>
                    <a:cubicBezTo>
                      <a:pt x="3128" y="188"/>
                      <a:pt x="2416" y="376"/>
                      <a:pt x="1776" y="384"/>
                    </a:cubicBezTo>
                    <a:cubicBezTo>
                      <a:pt x="1136" y="392"/>
                      <a:pt x="568" y="220"/>
                      <a:pt x="0" y="48"/>
                    </a:cubicBezTo>
                  </a:path>
                </a:pathLst>
              </a:custGeom>
              <a:noFill/>
              <a:ln w="38100" cmpd="sng">
                <a:solidFill>
                  <a:srgbClr val="FFFF00"/>
                </a:solidFill>
                <a:round/>
                <a:headEnd type="none" w="med" len="med"/>
                <a:tailEnd type="triangle" w="med" len="med"/>
              </a:ln>
              <a:effectLst/>
            </p:spPr>
            <p:txBody>
              <a:bodyPr/>
              <a:lstStyle/>
              <a:p>
                <a:endParaRPr lang="en-GB"/>
              </a:p>
            </p:txBody>
          </p:sp>
        </p:grpSp>
        <p:sp>
          <p:nvSpPr>
            <p:cNvPr id="91149" name="Line 13"/>
            <p:cNvSpPr>
              <a:spLocks noChangeShapeType="1"/>
            </p:cNvSpPr>
            <p:nvPr/>
          </p:nvSpPr>
          <p:spPr bwMode="auto">
            <a:xfrm flipH="1">
              <a:off x="4416" y="2976"/>
              <a:ext cx="528" cy="480"/>
            </a:xfrm>
            <a:prstGeom prst="line">
              <a:avLst/>
            </a:prstGeom>
            <a:noFill/>
            <a:ln w="38100">
              <a:solidFill>
                <a:srgbClr val="FFFF00"/>
              </a:solidFill>
              <a:round/>
              <a:headEnd/>
              <a:tailEnd type="triangle" w="med" len="med"/>
            </a:ln>
            <a:effectLst/>
          </p:spPr>
          <p:txBody>
            <a:bodyPr/>
            <a:lstStyle/>
            <a:p>
              <a:endParaRPr lang="en-GB"/>
            </a:p>
          </p:txBody>
        </p:sp>
        <p:sp>
          <p:nvSpPr>
            <p:cNvPr id="91150" name="Line 14"/>
            <p:cNvSpPr>
              <a:spLocks noChangeShapeType="1"/>
            </p:cNvSpPr>
            <p:nvPr/>
          </p:nvSpPr>
          <p:spPr bwMode="auto">
            <a:xfrm flipH="1" flipV="1">
              <a:off x="4464" y="2304"/>
              <a:ext cx="528" cy="576"/>
            </a:xfrm>
            <a:prstGeom prst="line">
              <a:avLst/>
            </a:prstGeom>
            <a:noFill/>
            <a:ln w="38100">
              <a:solidFill>
                <a:srgbClr val="FFFF00"/>
              </a:solidFill>
              <a:round/>
              <a:headEnd/>
              <a:tailEnd type="triangle" w="med" len="med"/>
            </a:ln>
            <a:effectLst/>
          </p:spPr>
          <p:txBody>
            <a:bodyPr/>
            <a:lstStyle/>
            <a:p>
              <a:endParaRPr lang="en-GB"/>
            </a:p>
          </p:txBody>
        </p:sp>
        <p:sp>
          <p:nvSpPr>
            <p:cNvPr id="91151" name="Line 15"/>
            <p:cNvSpPr>
              <a:spLocks noChangeShapeType="1"/>
            </p:cNvSpPr>
            <p:nvPr/>
          </p:nvSpPr>
          <p:spPr bwMode="auto">
            <a:xfrm flipV="1">
              <a:off x="4992" y="2352"/>
              <a:ext cx="96" cy="528"/>
            </a:xfrm>
            <a:prstGeom prst="line">
              <a:avLst/>
            </a:prstGeom>
            <a:noFill/>
            <a:ln w="38100">
              <a:solidFill>
                <a:srgbClr val="FFFF00"/>
              </a:solidFill>
              <a:round/>
              <a:headEnd/>
              <a:tailEnd type="triangle" w="med" len="med"/>
            </a:ln>
            <a:effectLst/>
          </p:spPr>
          <p:txBody>
            <a:bodyPr/>
            <a:lstStyle/>
            <a:p>
              <a:endParaRPr lang="en-GB"/>
            </a:p>
          </p:txBody>
        </p:sp>
        <p:sp>
          <p:nvSpPr>
            <p:cNvPr id="91152" name="Line 16"/>
            <p:cNvSpPr>
              <a:spLocks noChangeShapeType="1"/>
            </p:cNvSpPr>
            <p:nvPr/>
          </p:nvSpPr>
          <p:spPr bwMode="auto">
            <a:xfrm>
              <a:off x="4992" y="2928"/>
              <a:ext cx="384" cy="336"/>
            </a:xfrm>
            <a:prstGeom prst="line">
              <a:avLst/>
            </a:prstGeom>
            <a:noFill/>
            <a:ln w="38100">
              <a:solidFill>
                <a:srgbClr val="FFFF00"/>
              </a:solidFill>
              <a:round/>
              <a:headEnd/>
              <a:tailEnd type="triangle" w="med" len="med"/>
            </a:ln>
            <a:effectLst/>
          </p:spPr>
          <p:txBody>
            <a:bodyPr/>
            <a:lstStyle/>
            <a:p>
              <a:endParaRPr lang="en-GB"/>
            </a:p>
          </p:txBody>
        </p:sp>
        <p:sp>
          <p:nvSpPr>
            <p:cNvPr id="91153" name="Line 17"/>
            <p:cNvSpPr>
              <a:spLocks noChangeShapeType="1"/>
            </p:cNvSpPr>
            <p:nvPr/>
          </p:nvSpPr>
          <p:spPr bwMode="auto">
            <a:xfrm flipH="1" flipV="1">
              <a:off x="4320" y="2832"/>
              <a:ext cx="576" cy="96"/>
            </a:xfrm>
            <a:prstGeom prst="line">
              <a:avLst/>
            </a:prstGeom>
            <a:noFill/>
            <a:ln w="38100">
              <a:solidFill>
                <a:srgbClr val="FFFF00"/>
              </a:solidFill>
              <a:round/>
              <a:headEnd/>
              <a:tailEnd type="triangle" w="med" len="med"/>
            </a:ln>
            <a:effectLst/>
          </p:spPr>
          <p:txBody>
            <a:bodyPr/>
            <a:lstStyle/>
            <a:p>
              <a:endParaRPr lang="en-GB"/>
            </a:p>
          </p:txBody>
        </p:sp>
        <p:sp>
          <p:nvSpPr>
            <p:cNvPr id="91154" name="Litebulb"/>
            <p:cNvSpPr>
              <a:spLocks noEditPoints="1" noChangeArrowheads="1"/>
            </p:cNvSpPr>
            <p:nvPr/>
          </p:nvSpPr>
          <p:spPr bwMode="auto">
            <a:xfrm>
              <a:off x="4656" y="2592"/>
              <a:ext cx="585" cy="783"/>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00"/>
            </a:solidFill>
            <a:ln w="57150">
              <a:solidFill>
                <a:srgbClr val="000000"/>
              </a:solidFill>
              <a:miter lim="800000"/>
              <a:headEnd/>
              <a:tailEnd/>
            </a:ln>
          </p:spPr>
          <p:txBody>
            <a:bodyPr/>
            <a:lstStyle/>
            <a:p>
              <a:endParaRPr lang="en-GB"/>
            </a:p>
          </p:txBody>
        </p:sp>
        <p:grpSp>
          <p:nvGrpSpPr>
            <p:cNvPr id="5" name="Group 19"/>
            <p:cNvGrpSpPr>
              <a:grpSpLocks/>
            </p:cNvGrpSpPr>
            <p:nvPr/>
          </p:nvGrpSpPr>
          <p:grpSpPr bwMode="auto">
            <a:xfrm>
              <a:off x="1200" y="1488"/>
              <a:ext cx="4089" cy="2736"/>
              <a:chOff x="1200" y="1488"/>
              <a:chExt cx="4089" cy="2736"/>
            </a:xfrm>
          </p:grpSpPr>
          <p:sp>
            <p:nvSpPr>
              <p:cNvPr id="91156" name="Line 20"/>
              <p:cNvSpPr>
                <a:spLocks noChangeShapeType="1"/>
              </p:cNvSpPr>
              <p:nvPr/>
            </p:nvSpPr>
            <p:spPr bwMode="auto">
              <a:xfrm flipV="1">
                <a:off x="1200" y="1776"/>
                <a:ext cx="3696" cy="960"/>
              </a:xfrm>
              <a:prstGeom prst="line">
                <a:avLst/>
              </a:prstGeom>
              <a:noFill/>
              <a:ln w="9525">
                <a:solidFill>
                  <a:srgbClr val="FFFF00"/>
                </a:solidFill>
                <a:prstDash val="dash"/>
                <a:round/>
                <a:headEnd/>
                <a:tailEnd/>
              </a:ln>
              <a:effectLst/>
            </p:spPr>
            <p:txBody>
              <a:bodyPr/>
              <a:lstStyle/>
              <a:p>
                <a:endParaRPr lang="en-GB"/>
              </a:p>
            </p:txBody>
          </p:sp>
          <p:grpSp>
            <p:nvGrpSpPr>
              <p:cNvPr id="6" name="Group 21"/>
              <p:cNvGrpSpPr>
                <a:grpSpLocks/>
              </p:cNvGrpSpPr>
              <p:nvPr/>
            </p:nvGrpSpPr>
            <p:grpSpPr bwMode="auto">
              <a:xfrm>
                <a:off x="1248" y="1488"/>
                <a:ext cx="4041" cy="2736"/>
                <a:chOff x="1248" y="1488"/>
                <a:chExt cx="4041" cy="2736"/>
              </a:xfrm>
            </p:grpSpPr>
            <p:sp>
              <p:nvSpPr>
                <p:cNvPr id="91158" name="Line 22"/>
                <p:cNvSpPr>
                  <a:spLocks noChangeShapeType="1"/>
                </p:cNvSpPr>
                <p:nvPr/>
              </p:nvSpPr>
              <p:spPr bwMode="auto">
                <a:xfrm>
                  <a:off x="1248" y="3024"/>
                  <a:ext cx="3744" cy="960"/>
                </a:xfrm>
                <a:prstGeom prst="line">
                  <a:avLst/>
                </a:prstGeom>
                <a:noFill/>
                <a:ln w="9525">
                  <a:solidFill>
                    <a:srgbClr val="FFFF00"/>
                  </a:solidFill>
                  <a:prstDash val="dash"/>
                  <a:round/>
                  <a:headEnd/>
                  <a:tailEnd/>
                </a:ln>
                <a:effectLst/>
              </p:spPr>
              <p:txBody>
                <a:bodyPr/>
                <a:lstStyle/>
                <a:p>
                  <a:endParaRPr lang="en-GB"/>
                </a:p>
              </p:txBody>
            </p:sp>
            <p:sp>
              <p:nvSpPr>
                <p:cNvPr id="91159" name="Litebulb"/>
                <p:cNvSpPr>
                  <a:spLocks noEditPoints="1" noChangeArrowheads="1"/>
                </p:cNvSpPr>
                <p:nvPr/>
              </p:nvSpPr>
              <p:spPr bwMode="auto">
                <a:xfrm>
                  <a:off x="4800" y="1488"/>
                  <a:ext cx="489" cy="576"/>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00"/>
                </a:solidFill>
                <a:ln w="57150">
                  <a:solidFill>
                    <a:srgbClr val="000000"/>
                  </a:solidFill>
                  <a:miter lim="800000"/>
                  <a:headEnd/>
                  <a:tailEnd/>
                </a:ln>
              </p:spPr>
              <p:txBody>
                <a:bodyPr/>
                <a:lstStyle/>
                <a:p>
                  <a:endParaRPr lang="en-GB"/>
                </a:p>
              </p:txBody>
            </p:sp>
            <p:sp>
              <p:nvSpPr>
                <p:cNvPr id="91160" name="Litebulb"/>
                <p:cNvSpPr>
                  <a:spLocks noEditPoints="1" noChangeArrowheads="1"/>
                </p:cNvSpPr>
                <p:nvPr/>
              </p:nvSpPr>
              <p:spPr bwMode="auto">
                <a:xfrm>
                  <a:off x="4752" y="3648"/>
                  <a:ext cx="489" cy="576"/>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00"/>
                </a:solidFill>
                <a:ln w="57150">
                  <a:solidFill>
                    <a:srgbClr val="000000"/>
                  </a:solidFill>
                  <a:miter lim="800000"/>
                  <a:headEnd/>
                  <a:tailEnd/>
                </a:ln>
              </p:spPr>
              <p:txBody>
                <a:bodyPr/>
                <a:lstStyle/>
                <a:p>
                  <a:endParaRPr lang="en-GB"/>
                </a:p>
              </p:txBody>
            </p:sp>
          </p:grpSp>
        </p:grpSp>
      </p:gr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063"/>
            <a:ext cx="8229600" cy="1252537"/>
          </a:xfrm>
        </p:spPr>
        <p:txBody>
          <a:bodyPr/>
          <a:lstStyle/>
          <a:p>
            <a:pPr>
              <a:defRPr/>
            </a:pPr>
            <a:r>
              <a:rPr lang="en-US" dirty="0" smtClean="0"/>
              <a:t>Local Dark Matter Density</a:t>
            </a:r>
            <a:endParaRPr lang="en-US" dirty="0"/>
          </a:p>
        </p:txBody>
      </p:sp>
      <p:sp>
        <p:nvSpPr>
          <p:cNvPr id="34819" name="Content Placeholder 2"/>
          <p:cNvSpPr>
            <a:spLocks noGrp="1"/>
          </p:cNvSpPr>
          <p:nvPr>
            <p:ph idx="1"/>
          </p:nvPr>
        </p:nvSpPr>
        <p:spPr>
          <a:xfrm>
            <a:off x="467544" y="1844824"/>
            <a:ext cx="8229600" cy="4625975"/>
          </a:xfrm>
        </p:spPr>
        <p:txBody>
          <a:bodyPr/>
          <a:lstStyle/>
          <a:p>
            <a:pPr>
              <a:defRPr/>
            </a:pPr>
            <a:r>
              <a:rPr lang="en-US" sz="2400" dirty="0" smtClean="0">
                <a:latin typeface="Comic Sans MS" pitchFamily="66" charset="0"/>
              </a:rPr>
              <a:t>The DM density in the “neighborhood” of our solar system was first estimated as early as 1922 by J.H. Jeans, who analyzed the motion of nearby stars transverse to the galactic plane. He concluded that in our galactic neighborhood, the average density of DM must be  roughly equal to that of luminous matter (stars, gas, dust). </a:t>
            </a:r>
          </a:p>
          <a:p>
            <a:pPr>
              <a:defRPr/>
            </a:pPr>
            <a:r>
              <a:rPr lang="en-US" sz="2400" dirty="0" smtClean="0">
                <a:solidFill>
                  <a:srgbClr val="1E02C6"/>
                </a:solidFill>
                <a:latin typeface="Comic Sans MS" pitchFamily="66" charset="0"/>
              </a:rPr>
              <a:t>Remarkably enough, the most recent estimates, based on a  detailed model of our galaxy, find quite similar results </a:t>
            </a:r>
          </a:p>
          <a:p>
            <a:pPr marL="119062" indent="0">
              <a:buFont typeface="Wingdings 2" pitchFamily="18" charset="2"/>
              <a:buNone/>
              <a:defRPr/>
            </a:pPr>
            <a:r>
              <a:rPr lang="en-US" sz="2400" i="1" dirty="0" smtClean="0">
                <a:solidFill>
                  <a:srgbClr val="1E02C6"/>
                </a:solidFill>
                <a:latin typeface="Comic Sans MS" pitchFamily="66" charset="0"/>
              </a:rPr>
              <a:t>                           </a:t>
            </a:r>
            <a:r>
              <a:rPr lang="el-GR" sz="2400" i="1" dirty="0" smtClean="0">
                <a:solidFill>
                  <a:srgbClr val="1E02C6"/>
                </a:solidFill>
                <a:latin typeface="Comic Sans MS" pitchFamily="66" charset="0"/>
              </a:rPr>
              <a:t>ρ</a:t>
            </a:r>
            <a:r>
              <a:rPr lang="en-US" sz="2400" baseline="-25000" dirty="0" smtClean="0">
                <a:solidFill>
                  <a:srgbClr val="1E02C6"/>
                </a:solidFill>
                <a:latin typeface="Comic Sans MS" pitchFamily="66" charset="0"/>
              </a:rPr>
              <a:t>local DM  </a:t>
            </a:r>
            <a:r>
              <a:rPr lang="en-US" sz="2400" dirty="0" smtClean="0">
                <a:solidFill>
                  <a:srgbClr val="1E02C6"/>
                </a:solidFill>
                <a:latin typeface="Comic Sans MS" pitchFamily="66" charset="0"/>
              </a:rPr>
              <a:t>= 0</a:t>
            </a:r>
            <a:r>
              <a:rPr lang="en-US" sz="2400" i="1" dirty="0" smtClean="0">
                <a:solidFill>
                  <a:srgbClr val="1E02C6"/>
                </a:solidFill>
                <a:latin typeface="Comic Sans MS" pitchFamily="66" charset="0"/>
              </a:rPr>
              <a:t>.</a:t>
            </a:r>
            <a:r>
              <a:rPr lang="en-US" sz="2400" dirty="0" smtClean="0">
                <a:solidFill>
                  <a:srgbClr val="1E02C6"/>
                </a:solidFill>
                <a:latin typeface="Comic Sans MS" pitchFamily="66" charset="0"/>
              </a:rPr>
              <a:t>3 </a:t>
            </a:r>
            <a:r>
              <a:rPr lang="en-US" sz="2400" dirty="0" err="1" smtClean="0">
                <a:solidFill>
                  <a:srgbClr val="1E02C6"/>
                </a:solidFill>
                <a:latin typeface="Comic Sans MS" pitchFamily="66" charset="0"/>
              </a:rPr>
              <a:t>GeV</a:t>
            </a:r>
            <a:r>
              <a:rPr lang="en-US" sz="2400" dirty="0" smtClean="0">
                <a:solidFill>
                  <a:srgbClr val="1E02C6"/>
                </a:solidFill>
                <a:latin typeface="Comic Sans MS" pitchFamily="66" charset="0"/>
              </a:rPr>
              <a:t>/cm</a:t>
            </a:r>
            <a:r>
              <a:rPr lang="en-US" sz="2400" baseline="30000" dirty="0" smtClean="0">
                <a:solidFill>
                  <a:srgbClr val="1E02C6"/>
                </a:solidFill>
                <a:latin typeface="Comic Sans MS" pitchFamily="66" charset="0"/>
              </a:rPr>
              <a:t>3</a:t>
            </a:r>
            <a:r>
              <a:rPr lang="en-US" sz="2400" dirty="0" smtClean="0">
                <a:solidFill>
                  <a:srgbClr val="1E02C6"/>
                </a:solidFill>
                <a:latin typeface="Comic Sans MS" pitchFamily="66" charset="0"/>
              </a:rPr>
              <a:t>; </a:t>
            </a:r>
          </a:p>
          <a:p>
            <a:pPr marL="119062" indent="0">
              <a:buFont typeface="Wingdings 2" pitchFamily="18" charset="2"/>
              <a:buNone/>
              <a:defRPr/>
            </a:pPr>
            <a:r>
              <a:rPr lang="en-US" sz="2400" dirty="0">
                <a:solidFill>
                  <a:srgbClr val="1E02C6"/>
                </a:solidFill>
                <a:latin typeface="Comic Sans MS" pitchFamily="66" charset="0"/>
              </a:rPr>
              <a:t> T</a:t>
            </a:r>
            <a:r>
              <a:rPr lang="en-US" sz="2400" dirty="0" smtClean="0">
                <a:solidFill>
                  <a:srgbClr val="1E02C6"/>
                </a:solidFill>
                <a:latin typeface="Comic Sans MS" pitchFamily="66" charset="0"/>
              </a:rPr>
              <a:t>his value is known to within a factor of two or so.</a:t>
            </a:r>
          </a:p>
          <a:p>
            <a:pPr marL="119062" indent="0">
              <a:buFont typeface="Wingdings 2" pitchFamily="18" charset="2"/>
              <a:buNone/>
              <a:defRPr/>
            </a:pPr>
            <a:endParaRPr lang="en-US" sz="2400" dirty="0" smtClean="0">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zh-CN" dirty="0" smtClean="0"/>
              <a:t>Bullet Cluster</a:t>
            </a:r>
            <a:endParaRPr lang="zh-CN" altLang="en-US" dirty="0"/>
          </a:p>
        </p:txBody>
      </p:sp>
      <p:sp>
        <p:nvSpPr>
          <p:cNvPr id="22531" name="Content Placeholder 2"/>
          <p:cNvSpPr>
            <a:spLocks noGrp="1"/>
          </p:cNvSpPr>
          <p:nvPr>
            <p:ph idx="1"/>
          </p:nvPr>
        </p:nvSpPr>
        <p:spPr>
          <a:xfrm>
            <a:off x="457200" y="1622425"/>
            <a:ext cx="8229600" cy="4625975"/>
          </a:xfrm>
        </p:spPr>
        <p:txBody>
          <a:bodyPr/>
          <a:lstStyle/>
          <a:p>
            <a:endParaRPr lang="zh-CN" altLang="en-US" smtClean="0"/>
          </a:p>
        </p:txBody>
      </p:sp>
      <p:pic>
        <p:nvPicPr>
          <p:cNvPr id="22532" name="Picture 7" descr="http://www.astro.lsa.umich.edu/~rdupke/projects_files/image010.jpg"/>
          <p:cNvPicPr>
            <a:picLocks noChangeAspect="1" noChangeArrowheads="1"/>
          </p:cNvPicPr>
          <p:nvPr/>
        </p:nvPicPr>
        <p:blipFill>
          <a:blip r:embed="rId2" cstate="print"/>
          <a:srcRect/>
          <a:stretch>
            <a:fillRect/>
          </a:stretch>
        </p:blipFill>
        <p:spPr bwMode="auto">
          <a:xfrm>
            <a:off x="990600" y="1752600"/>
            <a:ext cx="6858000" cy="468471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963" y="0"/>
            <a:ext cx="7793037" cy="1462087"/>
          </a:xfrm>
        </p:spPr>
        <p:txBody>
          <a:bodyPr/>
          <a:lstStyle/>
          <a:p>
            <a:pPr>
              <a:defRPr/>
            </a:pPr>
            <a:r>
              <a:rPr lang="en-US" altLang="zh-CN" dirty="0" smtClean="0"/>
              <a:t>Bullet Cluster </a:t>
            </a:r>
            <a:endParaRPr lang="zh-CN" altLang="en-US" dirty="0"/>
          </a:p>
        </p:txBody>
      </p:sp>
      <p:sp>
        <p:nvSpPr>
          <p:cNvPr id="23555" name="Content Placeholder 2"/>
          <p:cNvSpPr>
            <a:spLocks noGrp="1"/>
          </p:cNvSpPr>
          <p:nvPr>
            <p:ph idx="1"/>
          </p:nvPr>
        </p:nvSpPr>
        <p:spPr>
          <a:xfrm>
            <a:off x="457200" y="1622425"/>
            <a:ext cx="8229600" cy="4625975"/>
          </a:xfrm>
        </p:spPr>
        <p:txBody>
          <a:bodyPr/>
          <a:lstStyle/>
          <a:p>
            <a:endParaRPr lang="zh-CN" altLang="en-US" dirty="0" smtClean="0"/>
          </a:p>
        </p:txBody>
      </p:sp>
      <p:pic>
        <p:nvPicPr>
          <p:cNvPr id="23556" name="Picture 5" descr="http://www.scientificblogging.com/files/Chandra%20Bullet%20Cluster.jpg">
            <a:hlinkClick r:id="rId2"/>
          </p:cNvPr>
          <p:cNvPicPr>
            <a:picLocks noChangeAspect="1" noChangeArrowheads="1"/>
          </p:cNvPicPr>
          <p:nvPr/>
        </p:nvPicPr>
        <p:blipFill>
          <a:blip r:embed="rId3" cstate="print"/>
          <a:srcRect/>
          <a:stretch>
            <a:fillRect/>
          </a:stretch>
        </p:blipFill>
        <p:spPr bwMode="auto">
          <a:xfrm>
            <a:off x="1371600" y="1524000"/>
            <a:ext cx="6854825" cy="4953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4000"/>
              <a:t>The Correct Way to Think </a:t>
            </a:r>
            <a:br>
              <a:rPr lang="en-US" sz="4000"/>
            </a:br>
            <a:r>
              <a:rPr lang="en-US" sz="4000"/>
              <a:t>about Our Galaxy</a:t>
            </a:r>
          </a:p>
        </p:txBody>
      </p:sp>
      <p:pic>
        <p:nvPicPr>
          <p:cNvPr id="52228" name="Picture 4" descr="dark-matter-halo"/>
          <p:cNvPicPr>
            <a:picLocks noChangeAspect="1" noChangeArrowheads="1"/>
          </p:cNvPicPr>
          <p:nvPr/>
        </p:nvPicPr>
        <p:blipFill>
          <a:blip r:embed="rId3" cstate="print"/>
          <a:srcRect/>
          <a:stretch>
            <a:fillRect/>
          </a:stretch>
        </p:blipFill>
        <p:spPr bwMode="auto">
          <a:xfrm>
            <a:off x="1676400" y="1676400"/>
            <a:ext cx="5562600" cy="4953000"/>
          </a:xfrm>
          <a:prstGeom prst="rect">
            <a:avLst/>
          </a:prstGeom>
          <a:noFill/>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a:t>
            </a:r>
            <a:endParaRPr lang="en-GB" dirty="0"/>
          </a:p>
        </p:txBody>
      </p:sp>
      <p:sp>
        <p:nvSpPr>
          <p:cNvPr id="3" name="Content Placeholder 2"/>
          <p:cNvSpPr>
            <a:spLocks noGrp="1"/>
          </p:cNvSpPr>
          <p:nvPr>
            <p:ph idx="1"/>
          </p:nvPr>
        </p:nvSpPr>
        <p:spPr>
          <a:xfrm>
            <a:off x="1182688" y="2017712"/>
            <a:ext cx="7772400" cy="4840288"/>
          </a:xfrm>
        </p:spPr>
        <p:txBody>
          <a:bodyPr/>
          <a:lstStyle/>
          <a:p>
            <a:r>
              <a:rPr lang="en-GB" sz="2000" dirty="0" smtClean="0"/>
              <a:t>I would like to express my deep gratitude to </a:t>
            </a:r>
          </a:p>
          <a:p>
            <a:pPr>
              <a:buNone/>
            </a:pPr>
            <a:r>
              <a:rPr lang="en-GB" sz="2000" b="1" dirty="0" smtClean="0"/>
              <a:t>     Prof.</a:t>
            </a:r>
            <a:r>
              <a:rPr lang="en-GB" sz="2000" b="1" dirty="0" smtClean="0"/>
              <a:t> Mustafa </a:t>
            </a:r>
            <a:r>
              <a:rPr lang="en-GB" sz="2000" b="1" dirty="0" err="1" smtClean="0"/>
              <a:t>Halilsoy</a:t>
            </a:r>
            <a:r>
              <a:rPr lang="en-GB" sz="2000" b="1" dirty="0" smtClean="0"/>
              <a:t> </a:t>
            </a:r>
            <a:r>
              <a:rPr lang="en-GB" sz="2000" dirty="0" smtClean="0"/>
              <a:t>, my supervisor, for his patient guidance, enthusiastic encouragement and useful critiques of this research work.</a:t>
            </a:r>
          </a:p>
          <a:p>
            <a:endParaRPr lang="en-GB" sz="2000" dirty="0" smtClean="0"/>
          </a:p>
          <a:p>
            <a:r>
              <a:rPr lang="en-GB" sz="2000" dirty="0" smtClean="0"/>
              <a:t> I would also like to thank </a:t>
            </a:r>
            <a:r>
              <a:rPr lang="en-GB" sz="2000" b="1" dirty="0" err="1" smtClean="0"/>
              <a:t>Assoc.Prof</a:t>
            </a:r>
            <a:r>
              <a:rPr lang="en-GB" sz="2000" b="1" dirty="0" smtClean="0"/>
              <a:t>.</a:t>
            </a:r>
            <a:r>
              <a:rPr lang="en-GB" sz="2000" b="1" dirty="0" smtClean="0"/>
              <a:t> </a:t>
            </a:r>
            <a:r>
              <a:rPr lang="en-GB" sz="2000" b="1" dirty="0" err="1" smtClean="0"/>
              <a:t>Izzet</a:t>
            </a:r>
            <a:r>
              <a:rPr lang="en-GB" sz="2000" b="1" dirty="0" smtClean="0"/>
              <a:t> </a:t>
            </a:r>
            <a:r>
              <a:rPr lang="en-GB" sz="2000" b="1" dirty="0" err="1" smtClean="0"/>
              <a:t>Sakalli</a:t>
            </a:r>
            <a:r>
              <a:rPr lang="en-GB" sz="2000" dirty="0" smtClean="0"/>
              <a:t>, for his advice and assistance in keeping my progress on schedule. </a:t>
            </a:r>
          </a:p>
          <a:p>
            <a:r>
              <a:rPr lang="en-GB" sz="2000" dirty="0" smtClean="0"/>
              <a:t>My grateful thanks are also extended to </a:t>
            </a:r>
          </a:p>
          <a:p>
            <a:pPr>
              <a:buNone/>
            </a:pPr>
            <a:r>
              <a:rPr lang="en-GB" sz="2000" b="1" dirty="0" smtClean="0"/>
              <a:t>     Prof.</a:t>
            </a:r>
            <a:r>
              <a:rPr lang="en-GB" sz="2000" b="1" dirty="0" smtClean="0"/>
              <a:t> </a:t>
            </a:r>
            <a:r>
              <a:rPr lang="en-GB" sz="2000" b="1" dirty="0" err="1" smtClean="0"/>
              <a:t>Ozay</a:t>
            </a:r>
            <a:r>
              <a:rPr lang="en-GB" sz="2000" b="1" dirty="0" smtClean="0"/>
              <a:t> </a:t>
            </a:r>
            <a:r>
              <a:rPr lang="en-GB" sz="2000" b="1" dirty="0" err="1" smtClean="0"/>
              <a:t>Gurtug</a:t>
            </a:r>
            <a:r>
              <a:rPr lang="en-GB" sz="2000" b="1" dirty="0" smtClean="0"/>
              <a:t>, </a:t>
            </a:r>
            <a:r>
              <a:rPr lang="en-GB" sz="2000" b="1" dirty="0" smtClean="0"/>
              <a:t>Asst. Prof. </a:t>
            </a:r>
            <a:r>
              <a:rPr lang="en-GB" sz="2000" b="1" dirty="0" err="1" smtClean="0"/>
              <a:t>Habib</a:t>
            </a:r>
            <a:r>
              <a:rPr lang="en-GB" sz="2000" b="1" dirty="0" smtClean="0"/>
              <a:t> </a:t>
            </a:r>
            <a:r>
              <a:rPr lang="en-GB" sz="2000" b="1" dirty="0" err="1" smtClean="0"/>
              <a:t>Mazharimousavi</a:t>
            </a:r>
            <a:r>
              <a:rPr lang="en-GB" sz="2000" b="1" dirty="0" smtClean="0"/>
              <a:t> </a:t>
            </a:r>
            <a:r>
              <a:rPr lang="en-GB" sz="2000" dirty="0" smtClean="0"/>
              <a:t>and  </a:t>
            </a:r>
            <a:r>
              <a:rPr lang="en-GB" sz="2000" b="1" dirty="0" smtClean="0"/>
              <a:t>Asst. Prof. Mustafa </a:t>
            </a:r>
            <a:r>
              <a:rPr lang="en-GB" sz="2000" b="1" dirty="0" err="1" smtClean="0"/>
              <a:t>Riza</a:t>
            </a:r>
            <a:r>
              <a:rPr lang="en-GB" sz="2000" dirty="0" smtClean="0"/>
              <a:t>.</a:t>
            </a:r>
          </a:p>
          <a:p>
            <a:endParaRPr lang="en-GB" sz="2000" dirty="0" smtClean="0"/>
          </a:p>
          <a:p>
            <a:r>
              <a:rPr lang="en-GB" sz="2000" dirty="0" smtClean="0"/>
              <a:t>Finally,  I wish to thank my officemates and friends for their support and encouragement throughout my study.</a:t>
            </a:r>
          </a:p>
          <a:p>
            <a:endParaRPr lang="en-GB" sz="2000"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762000" y="228600"/>
            <a:ext cx="7772400" cy="533400"/>
          </a:xfrm>
        </p:spPr>
        <p:txBody>
          <a:bodyPr/>
          <a:lstStyle/>
          <a:p>
            <a:pPr eaLnBrk="1" hangingPunct="1"/>
            <a:r>
              <a:rPr lang="en-US" smtClean="0">
                <a:solidFill>
                  <a:srgbClr val="590407"/>
                </a:solidFill>
                <a:latin typeface="Courier" charset="0"/>
              </a:rPr>
              <a:t>Question:</a:t>
            </a:r>
          </a:p>
        </p:txBody>
      </p:sp>
      <p:sp>
        <p:nvSpPr>
          <p:cNvPr id="17411" name="Rectangle 3"/>
          <p:cNvSpPr>
            <a:spLocks noChangeArrowheads="1"/>
          </p:cNvSpPr>
          <p:nvPr/>
        </p:nvSpPr>
        <p:spPr bwMode="auto">
          <a:xfrm>
            <a:off x="1187624" y="836712"/>
            <a:ext cx="7662863" cy="822325"/>
          </a:xfrm>
          <a:prstGeom prst="rect">
            <a:avLst/>
          </a:prstGeom>
          <a:noFill/>
          <a:ln w="9525">
            <a:noFill/>
            <a:miter lim="800000"/>
            <a:headEnd/>
            <a:tailEnd/>
          </a:ln>
        </p:spPr>
        <p:txBody>
          <a:bodyPr wrap="none">
            <a:spAutoFit/>
          </a:bodyPr>
          <a:lstStyle/>
          <a:p>
            <a:r>
              <a:rPr lang="en-US" dirty="0"/>
              <a:t>Is the mass in the universe all observable through</a:t>
            </a:r>
          </a:p>
          <a:p>
            <a:r>
              <a:rPr lang="en-US" dirty="0" err="1"/>
              <a:t>emmission</a:t>
            </a:r>
            <a:r>
              <a:rPr lang="en-US" dirty="0"/>
              <a:t> or </a:t>
            </a:r>
            <a:r>
              <a:rPr lang="en-US" dirty="0" err="1"/>
              <a:t>absorbsion</a:t>
            </a:r>
            <a:r>
              <a:rPr lang="en-US" dirty="0"/>
              <a:t> of electromagnetic radiation ?</a:t>
            </a:r>
          </a:p>
        </p:txBody>
      </p:sp>
      <p:sp>
        <p:nvSpPr>
          <p:cNvPr id="17412" name="Rectangle 6"/>
          <p:cNvSpPr>
            <a:spLocks noChangeArrowheads="1"/>
          </p:cNvSpPr>
          <p:nvPr/>
        </p:nvSpPr>
        <p:spPr bwMode="auto">
          <a:xfrm>
            <a:off x="2743200" y="2133600"/>
            <a:ext cx="3103563" cy="762000"/>
          </a:xfrm>
          <a:prstGeom prst="rect">
            <a:avLst/>
          </a:prstGeom>
          <a:noFill/>
          <a:ln w="9525">
            <a:noFill/>
            <a:miter lim="800000"/>
            <a:headEnd/>
            <a:tailEnd/>
          </a:ln>
        </p:spPr>
        <p:txBody>
          <a:bodyPr wrap="none">
            <a:spAutoFit/>
          </a:bodyPr>
          <a:lstStyle/>
          <a:p>
            <a:r>
              <a:rPr lang="en-US" sz="4400">
                <a:solidFill>
                  <a:srgbClr val="080269"/>
                </a:solidFill>
              </a:rPr>
              <a:t>Dark Matter</a:t>
            </a:r>
          </a:p>
        </p:txBody>
      </p:sp>
      <p:sp>
        <p:nvSpPr>
          <p:cNvPr id="17413" name="Rectangle 7"/>
          <p:cNvSpPr>
            <a:spLocks noChangeArrowheads="1"/>
          </p:cNvSpPr>
          <p:nvPr/>
        </p:nvSpPr>
        <p:spPr bwMode="auto">
          <a:xfrm>
            <a:off x="381000" y="3276600"/>
            <a:ext cx="8421688" cy="1187450"/>
          </a:xfrm>
          <a:prstGeom prst="rect">
            <a:avLst/>
          </a:prstGeom>
          <a:noFill/>
          <a:ln w="9525">
            <a:noFill/>
            <a:miter lim="800000"/>
            <a:headEnd/>
            <a:tailEnd/>
          </a:ln>
        </p:spPr>
        <p:txBody>
          <a:bodyPr wrap="none">
            <a:spAutoFit/>
          </a:bodyPr>
          <a:lstStyle/>
          <a:p>
            <a:r>
              <a:rPr lang="en-US"/>
              <a:t>...is matter that does not shine or absorb light, and has </a:t>
            </a:r>
          </a:p>
          <a:p>
            <a:r>
              <a:rPr lang="en-US"/>
              <a:t>therefore escaped  direct detection by electromagnetic</a:t>
            </a:r>
          </a:p>
          <a:p>
            <a:r>
              <a:rPr lang="en-US"/>
              <a:t>transducers like telescopes, radio antennas, x-ray satellites...</a:t>
            </a:r>
          </a:p>
        </p:txBody>
      </p:sp>
      <p:sp>
        <p:nvSpPr>
          <p:cNvPr id="17414" name="Rectangle 8"/>
          <p:cNvSpPr>
            <a:spLocks noChangeArrowheads="1"/>
          </p:cNvSpPr>
          <p:nvPr/>
        </p:nvSpPr>
        <p:spPr bwMode="auto">
          <a:xfrm>
            <a:off x="247650" y="4568825"/>
            <a:ext cx="8896350" cy="2289175"/>
          </a:xfrm>
          <a:prstGeom prst="rect">
            <a:avLst/>
          </a:prstGeom>
          <a:noFill/>
          <a:ln w="9525">
            <a:noFill/>
            <a:miter lim="800000"/>
            <a:headEnd/>
            <a:tailEnd/>
          </a:ln>
        </p:spPr>
        <p:txBody>
          <a:bodyPr wrap="none">
            <a:spAutoFit/>
          </a:bodyPr>
          <a:lstStyle/>
          <a:p>
            <a:r>
              <a:rPr lang="en-US" sz="3600">
                <a:solidFill>
                  <a:srgbClr val="044E15"/>
                </a:solidFill>
              </a:rPr>
              <a:t>It turns out that there is strong</a:t>
            </a:r>
          </a:p>
          <a:p>
            <a:r>
              <a:rPr lang="en-US" sz="3600">
                <a:solidFill>
                  <a:srgbClr val="044E15"/>
                </a:solidFill>
              </a:rPr>
              <a:t>experimental evidence that there is more</a:t>
            </a:r>
          </a:p>
          <a:p>
            <a:r>
              <a:rPr lang="en-US" sz="3600">
                <a:solidFill>
                  <a:srgbClr val="044E15"/>
                </a:solidFill>
              </a:rPr>
              <a:t>than 4 times as much dark matter as</a:t>
            </a:r>
          </a:p>
          <a:p>
            <a:r>
              <a:rPr lang="en-US" sz="3600">
                <a:solidFill>
                  <a:srgbClr val="044E15"/>
                </a:solidFill>
              </a:rPr>
              <a:t>luminous matter in the observable universe</a:t>
            </a: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Grp="1" noChangeArrowheads="1"/>
          </p:cNvSpPr>
          <p:nvPr>
            <p:ph type="title"/>
          </p:nvPr>
        </p:nvSpPr>
        <p:spPr>
          <a:xfrm>
            <a:off x="1350963" y="0"/>
            <a:ext cx="7793037" cy="1462087"/>
          </a:xfrm>
        </p:spPr>
        <p:txBody>
          <a:bodyPr/>
          <a:lstStyle/>
          <a:p>
            <a:r>
              <a:rPr lang="en-US" sz="4000" dirty="0"/>
              <a:t>Possible Dark-Matter Candidates</a:t>
            </a:r>
          </a:p>
        </p:txBody>
      </p:sp>
      <p:pic>
        <p:nvPicPr>
          <p:cNvPr id="97285" name="Picture 5" descr="baryonic_dm"/>
          <p:cNvPicPr>
            <a:picLocks noChangeAspect="1" noChangeArrowheads="1"/>
          </p:cNvPicPr>
          <p:nvPr/>
        </p:nvPicPr>
        <p:blipFill>
          <a:blip r:embed="rId3" cstate="print"/>
          <a:srcRect/>
          <a:stretch>
            <a:fillRect/>
          </a:stretch>
        </p:blipFill>
        <p:spPr bwMode="auto">
          <a:xfrm>
            <a:off x="533400" y="1447800"/>
            <a:ext cx="4057650" cy="5105400"/>
          </a:xfrm>
          <a:prstGeom prst="rect">
            <a:avLst/>
          </a:prstGeom>
          <a:noFill/>
        </p:spPr>
      </p:pic>
      <p:pic>
        <p:nvPicPr>
          <p:cNvPr id="97286" name="Picture 6" descr="nonbaryonic_dm"/>
          <p:cNvPicPr>
            <a:picLocks noChangeAspect="1" noChangeArrowheads="1"/>
          </p:cNvPicPr>
          <p:nvPr/>
        </p:nvPicPr>
        <p:blipFill>
          <a:blip r:embed="rId4" cstate="print"/>
          <a:srcRect/>
          <a:stretch>
            <a:fillRect/>
          </a:stretch>
        </p:blipFill>
        <p:spPr bwMode="auto">
          <a:xfrm>
            <a:off x="4876800" y="1752600"/>
            <a:ext cx="3951288" cy="3962400"/>
          </a:xfrm>
          <a:prstGeom prst="rect">
            <a:avLst/>
          </a:prstGeom>
          <a:noFill/>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zh-CN"/>
              <a:t>What we learned</a:t>
            </a:r>
          </a:p>
        </p:txBody>
      </p:sp>
      <p:sp>
        <p:nvSpPr>
          <p:cNvPr id="112643" name="Rectangle 3"/>
          <p:cNvSpPr>
            <a:spLocks noGrp="1" noChangeArrowheads="1"/>
          </p:cNvSpPr>
          <p:nvPr>
            <p:ph type="body" idx="1"/>
          </p:nvPr>
        </p:nvSpPr>
        <p:spPr>
          <a:xfrm>
            <a:off x="539750" y="2420938"/>
            <a:ext cx="8353425" cy="3827462"/>
          </a:xfrm>
        </p:spPr>
        <p:txBody>
          <a:bodyPr/>
          <a:lstStyle/>
          <a:p>
            <a:pPr>
              <a:buFont typeface="Wingdings" pitchFamily="2" charset="2"/>
              <a:buNone/>
            </a:pPr>
            <a:r>
              <a:rPr lang="en-US" altLang="zh-CN" sz="4000"/>
              <a:t>In the universe there exists non-baryonic, non-hot, dark matter</a:t>
            </a: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461963" y="311150"/>
            <a:ext cx="8280400" cy="650875"/>
          </a:xfrm>
        </p:spPr>
        <p:txBody>
          <a:bodyPr/>
          <a:lstStyle/>
          <a:p>
            <a:pPr eaLnBrk="1" hangingPunct="1"/>
            <a:r>
              <a:rPr lang="en-US" sz="3200" smtClean="0">
                <a:latin typeface="Helvetica" charset="0"/>
              </a:rPr>
              <a:t>What Could Constitute the Dark Matter (1)?</a:t>
            </a:r>
          </a:p>
        </p:txBody>
      </p:sp>
      <p:sp>
        <p:nvSpPr>
          <p:cNvPr id="27651" name="Rectangle 3"/>
          <p:cNvSpPr>
            <a:spLocks noChangeArrowheads="1"/>
          </p:cNvSpPr>
          <p:nvPr/>
        </p:nvSpPr>
        <p:spPr bwMode="auto">
          <a:xfrm>
            <a:off x="623888" y="1204913"/>
            <a:ext cx="184150" cy="457200"/>
          </a:xfrm>
          <a:prstGeom prst="rect">
            <a:avLst/>
          </a:prstGeom>
          <a:noFill/>
          <a:ln w="9525">
            <a:noFill/>
            <a:miter lim="800000"/>
            <a:headEnd/>
            <a:tailEnd/>
          </a:ln>
        </p:spPr>
        <p:txBody>
          <a:bodyPr wrap="none">
            <a:spAutoFit/>
          </a:bodyPr>
          <a:lstStyle/>
          <a:p>
            <a:endParaRPr lang="en-US">
              <a:latin typeface="Times" charset="0"/>
            </a:endParaRPr>
          </a:p>
        </p:txBody>
      </p:sp>
      <p:sp>
        <p:nvSpPr>
          <p:cNvPr id="27652" name="Rectangle 4"/>
          <p:cNvSpPr>
            <a:spLocks noChangeArrowheads="1"/>
          </p:cNvSpPr>
          <p:nvPr/>
        </p:nvSpPr>
        <p:spPr bwMode="auto">
          <a:xfrm>
            <a:off x="712788" y="1196975"/>
            <a:ext cx="2352675" cy="457200"/>
          </a:xfrm>
          <a:prstGeom prst="rect">
            <a:avLst/>
          </a:prstGeom>
          <a:noFill/>
          <a:ln w="9525">
            <a:noFill/>
            <a:miter lim="800000"/>
            <a:headEnd/>
            <a:tailEnd/>
          </a:ln>
        </p:spPr>
        <p:txBody>
          <a:bodyPr wrap="none">
            <a:spAutoFit/>
          </a:bodyPr>
          <a:lstStyle/>
          <a:p>
            <a:r>
              <a:rPr lang="en-US" b="1">
                <a:solidFill>
                  <a:srgbClr val="01027B"/>
                </a:solidFill>
              </a:rPr>
              <a:t>IDEA 1 : Rocks</a:t>
            </a:r>
          </a:p>
        </p:txBody>
      </p:sp>
      <p:sp>
        <p:nvSpPr>
          <p:cNvPr id="27653" name="Rectangle 5"/>
          <p:cNvSpPr>
            <a:spLocks noChangeArrowheads="1"/>
          </p:cNvSpPr>
          <p:nvPr/>
        </p:nvSpPr>
        <p:spPr bwMode="auto">
          <a:xfrm>
            <a:off x="1671638" y="1719263"/>
            <a:ext cx="6249987" cy="1187450"/>
          </a:xfrm>
          <a:prstGeom prst="rect">
            <a:avLst/>
          </a:prstGeom>
          <a:noFill/>
          <a:ln w="9525">
            <a:noFill/>
            <a:miter lim="800000"/>
            <a:headEnd/>
            <a:tailEnd/>
          </a:ln>
        </p:spPr>
        <p:txBody>
          <a:bodyPr wrap="none">
            <a:spAutoFit/>
          </a:bodyPr>
          <a:lstStyle/>
          <a:p>
            <a:pPr>
              <a:buFontTx/>
              <a:buChar char="-"/>
            </a:pPr>
            <a:r>
              <a:rPr lang="en-US"/>
              <a:t>from pebbles to giant planets like Jupiter.</a:t>
            </a:r>
          </a:p>
          <a:p>
            <a:r>
              <a:rPr lang="en-US"/>
              <a:t>If there are enough of them, they could make</a:t>
            </a:r>
          </a:p>
          <a:p>
            <a:r>
              <a:rPr lang="en-US"/>
              <a:t>up the dark matter.</a:t>
            </a:r>
          </a:p>
        </p:txBody>
      </p:sp>
      <p:sp>
        <p:nvSpPr>
          <p:cNvPr id="27654" name="Rectangle 8"/>
          <p:cNvSpPr>
            <a:spLocks noChangeArrowheads="1"/>
          </p:cNvSpPr>
          <p:nvPr/>
        </p:nvSpPr>
        <p:spPr bwMode="auto">
          <a:xfrm>
            <a:off x="657225" y="3048000"/>
            <a:ext cx="7696200" cy="1187450"/>
          </a:xfrm>
          <a:prstGeom prst="rect">
            <a:avLst/>
          </a:prstGeom>
          <a:noFill/>
          <a:ln w="9525">
            <a:noFill/>
            <a:miter lim="800000"/>
            <a:headEnd/>
            <a:tailEnd/>
          </a:ln>
        </p:spPr>
        <p:txBody>
          <a:bodyPr wrap="none">
            <a:spAutoFit/>
          </a:bodyPr>
          <a:lstStyle/>
          <a:p>
            <a:r>
              <a:rPr lang="en-US"/>
              <a:t>Jupiter-size and above planets are a serious contender,</a:t>
            </a:r>
          </a:p>
          <a:p>
            <a:r>
              <a:rPr lang="en-US"/>
              <a:t>and are called MACHOs by the community - MAssive</a:t>
            </a:r>
          </a:p>
          <a:p>
            <a:r>
              <a:rPr lang="en-US"/>
              <a:t>Compact Halo Objects.</a:t>
            </a:r>
          </a:p>
        </p:txBody>
      </p:sp>
      <p:sp>
        <p:nvSpPr>
          <p:cNvPr id="27655" name="Rectangle 10"/>
          <p:cNvSpPr>
            <a:spLocks noChangeArrowheads="1"/>
          </p:cNvSpPr>
          <p:nvPr/>
        </p:nvSpPr>
        <p:spPr bwMode="auto">
          <a:xfrm>
            <a:off x="742950" y="4484688"/>
            <a:ext cx="2774950" cy="457200"/>
          </a:xfrm>
          <a:prstGeom prst="rect">
            <a:avLst/>
          </a:prstGeom>
          <a:noFill/>
          <a:ln w="9525">
            <a:noFill/>
            <a:miter lim="800000"/>
            <a:headEnd/>
            <a:tailEnd/>
          </a:ln>
        </p:spPr>
        <p:txBody>
          <a:bodyPr wrap="none">
            <a:spAutoFit/>
          </a:bodyPr>
          <a:lstStyle/>
          <a:p>
            <a:r>
              <a:rPr lang="en-US" b="1">
                <a:solidFill>
                  <a:srgbClr val="01027B"/>
                </a:solidFill>
              </a:rPr>
              <a:t>IDEA 2: Neutrinos</a:t>
            </a:r>
            <a:endParaRPr lang="en-US" b="1"/>
          </a:p>
        </p:txBody>
      </p:sp>
      <p:sp>
        <p:nvSpPr>
          <p:cNvPr id="27656" name="Rectangle 11"/>
          <p:cNvSpPr>
            <a:spLocks noChangeArrowheads="1"/>
          </p:cNvSpPr>
          <p:nvPr/>
        </p:nvSpPr>
        <p:spPr bwMode="auto">
          <a:xfrm>
            <a:off x="639763" y="5095875"/>
            <a:ext cx="8270875" cy="1552575"/>
          </a:xfrm>
          <a:prstGeom prst="rect">
            <a:avLst/>
          </a:prstGeom>
          <a:noFill/>
          <a:ln w="9525">
            <a:noFill/>
            <a:miter lim="800000"/>
            <a:headEnd/>
            <a:tailEnd/>
          </a:ln>
        </p:spPr>
        <p:txBody>
          <a:bodyPr wrap="none">
            <a:spAutoFit/>
          </a:bodyPr>
          <a:lstStyle/>
          <a:p>
            <a:r>
              <a:rPr lang="en-US"/>
              <a:t>Light, neutral particles of which at least some have a small</a:t>
            </a:r>
          </a:p>
          <a:p>
            <a:r>
              <a:rPr lang="en-US"/>
              <a:t>mass. Produced in enormous numbers in stars and possibly</a:t>
            </a:r>
          </a:p>
          <a:p>
            <a:r>
              <a:rPr lang="en-US"/>
              <a:t>at the big bang. If there are enough of them, they could</a:t>
            </a:r>
          </a:p>
          <a:p>
            <a:r>
              <a:rPr lang="en-US"/>
              <a:t>(maybe) be the dark matter.</a:t>
            </a: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312738" y="325438"/>
            <a:ext cx="8593137" cy="604837"/>
          </a:xfrm>
        </p:spPr>
        <p:txBody>
          <a:bodyPr/>
          <a:lstStyle/>
          <a:p>
            <a:pPr eaLnBrk="1" hangingPunct="1"/>
            <a:r>
              <a:rPr lang="en-US" sz="3200" smtClean="0">
                <a:latin typeface="Helvetica" charset="0"/>
              </a:rPr>
              <a:t>What Could Constitute the Dark Matter (2) ?</a:t>
            </a:r>
          </a:p>
        </p:txBody>
      </p:sp>
      <p:sp>
        <p:nvSpPr>
          <p:cNvPr id="28675" name="Rectangle 3"/>
          <p:cNvSpPr>
            <a:spLocks noChangeArrowheads="1"/>
          </p:cNvSpPr>
          <p:nvPr/>
        </p:nvSpPr>
        <p:spPr bwMode="auto">
          <a:xfrm>
            <a:off x="700088" y="1271588"/>
            <a:ext cx="184150" cy="457200"/>
          </a:xfrm>
          <a:prstGeom prst="rect">
            <a:avLst/>
          </a:prstGeom>
          <a:noFill/>
          <a:ln w="9525">
            <a:noFill/>
            <a:miter lim="800000"/>
            <a:headEnd/>
            <a:tailEnd/>
          </a:ln>
        </p:spPr>
        <p:txBody>
          <a:bodyPr wrap="none">
            <a:spAutoFit/>
          </a:bodyPr>
          <a:lstStyle/>
          <a:p>
            <a:endParaRPr lang="en-US"/>
          </a:p>
        </p:txBody>
      </p:sp>
      <p:sp>
        <p:nvSpPr>
          <p:cNvPr id="28676" name="Rectangle 4"/>
          <p:cNvSpPr>
            <a:spLocks noChangeArrowheads="1"/>
          </p:cNvSpPr>
          <p:nvPr/>
        </p:nvSpPr>
        <p:spPr bwMode="auto">
          <a:xfrm>
            <a:off x="323528" y="1700808"/>
            <a:ext cx="6403975" cy="1552575"/>
          </a:xfrm>
          <a:prstGeom prst="rect">
            <a:avLst/>
          </a:prstGeom>
          <a:noFill/>
          <a:ln w="9525">
            <a:noFill/>
            <a:miter lim="800000"/>
            <a:headEnd/>
            <a:tailEnd/>
          </a:ln>
        </p:spPr>
        <p:txBody>
          <a:bodyPr wrap="none">
            <a:spAutoFit/>
          </a:bodyPr>
          <a:lstStyle/>
          <a:p>
            <a:r>
              <a:rPr lang="en-US" b="1" dirty="0">
                <a:solidFill>
                  <a:srgbClr val="080269"/>
                </a:solidFill>
              </a:rPr>
              <a:t>IDEA 3: Black Holes</a:t>
            </a:r>
            <a:endParaRPr lang="en-US" dirty="0"/>
          </a:p>
          <a:p>
            <a:endParaRPr lang="en-US" dirty="0"/>
          </a:p>
          <a:p>
            <a:r>
              <a:rPr lang="en-US" dirty="0"/>
              <a:t>Don’t emit significant amounts of light, can be </a:t>
            </a:r>
          </a:p>
          <a:p>
            <a:r>
              <a:rPr lang="en-US" dirty="0"/>
              <a:t>very massive. Would need lots of them. </a:t>
            </a:r>
            <a:endParaRPr lang="en-US" b="1" dirty="0"/>
          </a:p>
        </p:txBody>
      </p:sp>
      <p:sp>
        <p:nvSpPr>
          <p:cNvPr id="28677" name="Rectangle 5"/>
          <p:cNvSpPr>
            <a:spLocks noChangeArrowheads="1"/>
          </p:cNvSpPr>
          <p:nvPr/>
        </p:nvSpPr>
        <p:spPr bwMode="auto">
          <a:xfrm>
            <a:off x="327025" y="3602038"/>
            <a:ext cx="8221663" cy="2282825"/>
          </a:xfrm>
          <a:prstGeom prst="rect">
            <a:avLst/>
          </a:prstGeom>
          <a:noFill/>
          <a:ln w="9525">
            <a:noFill/>
            <a:miter lim="800000"/>
            <a:headEnd/>
            <a:tailEnd/>
          </a:ln>
        </p:spPr>
        <p:txBody>
          <a:bodyPr wrap="none">
            <a:spAutoFit/>
          </a:bodyPr>
          <a:lstStyle/>
          <a:p>
            <a:r>
              <a:rPr lang="en-US" b="1" dirty="0">
                <a:solidFill>
                  <a:srgbClr val="01027B"/>
                </a:solidFill>
              </a:rPr>
              <a:t>IDEA 4: Cosmic Strings</a:t>
            </a:r>
          </a:p>
          <a:p>
            <a:endParaRPr lang="en-US" b="1" dirty="0"/>
          </a:p>
          <a:p>
            <a:r>
              <a:rPr lang="en-US" dirty="0"/>
              <a:t>Dense filamentary structures that some theorists think</a:t>
            </a:r>
          </a:p>
          <a:p>
            <a:r>
              <a:rPr lang="en-US" dirty="0"/>
              <a:t>could thread the universe, giving rise to its present-</a:t>
            </a:r>
          </a:p>
          <a:p>
            <a:r>
              <a:rPr lang="en-US" dirty="0"/>
              <a:t>day lumpiness. Currently </a:t>
            </a:r>
            <a:r>
              <a:rPr lang="en-US" dirty="0" err="1"/>
              <a:t>disfavoured</a:t>
            </a:r>
            <a:r>
              <a:rPr lang="en-US" dirty="0"/>
              <a:t> by cosmological data,</a:t>
            </a:r>
          </a:p>
          <a:p>
            <a:r>
              <a:rPr lang="en-US" dirty="0"/>
              <a:t>but may come back into vogue sometime.</a:t>
            </a:r>
            <a:endParaRPr lang="en-US" b="1" dirty="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238125" y="296863"/>
            <a:ext cx="8653463" cy="604837"/>
          </a:xfrm>
        </p:spPr>
        <p:txBody>
          <a:bodyPr/>
          <a:lstStyle/>
          <a:p>
            <a:pPr eaLnBrk="1" hangingPunct="1"/>
            <a:r>
              <a:rPr lang="en-US" sz="3200" smtClean="0">
                <a:latin typeface="Helvetica" charset="0"/>
              </a:rPr>
              <a:t>What Could Constitute the Dark Matter (3) ?</a:t>
            </a:r>
          </a:p>
        </p:txBody>
      </p:sp>
      <p:sp>
        <p:nvSpPr>
          <p:cNvPr id="29699" name="Rectangle 3"/>
          <p:cNvSpPr>
            <a:spLocks noChangeArrowheads="1"/>
          </p:cNvSpPr>
          <p:nvPr/>
        </p:nvSpPr>
        <p:spPr bwMode="auto">
          <a:xfrm>
            <a:off x="565150" y="1092200"/>
            <a:ext cx="2368550" cy="457200"/>
          </a:xfrm>
          <a:prstGeom prst="rect">
            <a:avLst/>
          </a:prstGeom>
          <a:noFill/>
          <a:ln w="9525">
            <a:noFill/>
            <a:miter lim="800000"/>
            <a:headEnd/>
            <a:tailEnd/>
          </a:ln>
        </p:spPr>
        <p:txBody>
          <a:bodyPr wrap="none">
            <a:spAutoFit/>
          </a:bodyPr>
          <a:lstStyle/>
          <a:p>
            <a:r>
              <a:rPr lang="en-US" b="1">
                <a:solidFill>
                  <a:srgbClr val="01027B"/>
                </a:solidFill>
              </a:rPr>
              <a:t>IDEA 5: Axions</a:t>
            </a:r>
            <a:endParaRPr lang="en-US" b="1"/>
          </a:p>
        </p:txBody>
      </p:sp>
      <p:sp>
        <p:nvSpPr>
          <p:cNvPr id="29700" name="Rectangle 4"/>
          <p:cNvSpPr>
            <a:spLocks noChangeArrowheads="1"/>
          </p:cNvSpPr>
          <p:nvPr/>
        </p:nvSpPr>
        <p:spPr bwMode="auto">
          <a:xfrm>
            <a:off x="467544" y="1988840"/>
            <a:ext cx="7780337" cy="1917700"/>
          </a:xfrm>
          <a:prstGeom prst="rect">
            <a:avLst/>
          </a:prstGeom>
          <a:noFill/>
          <a:ln w="9525">
            <a:noFill/>
            <a:miter lim="800000"/>
            <a:headEnd/>
            <a:tailEnd/>
          </a:ln>
        </p:spPr>
        <p:txBody>
          <a:bodyPr wrap="none">
            <a:spAutoFit/>
          </a:bodyPr>
          <a:lstStyle/>
          <a:p>
            <a:r>
              <a:rPr lang="en-US" dirty="0"/>
              <a:t>Very light particles, mass around 1/1,000,000,000,000</a:t>
            </a:r>
          </a:p>
          <a:p>
            <a:r>
              <a:rPr lang="en-US" dirty="0"/>
              <a:t>of an electron. Needed for building most realistic models</a:t>
            </a:r>
          </a:p>
          <a:p>
            <a:r>
              <a:rPr lang="en-US" dirty="0"/>
              <a:t>of the neutron from standard model particle physics. Not</a:t>
            </a:r>
          </a:p>
          <a:p>
            <a:r>
              <a:rPr lang="en-US" dirty="0"/>
              <a:t>detected. To be the dark matter, there should be around</a:t>
            </a:r>
          </a:p>
          <a:p>
            <a:r>
              <a:rPr lang="en-US" dirty="0"/>
              <a:t>10,000,000,000,000 per cubic </a:t>
            </a:r>
            <a:r>
              <a:rPr lang="en-US" dirty="0" err="1"/>
              <a:t>centimetre</a:t>
            </a:r>
            <a:r>
              <a:rPr lang="en-US" dirty="0"/>
              <a:t> here on Earth.</a:t>
            </a:r>
          </a:p>
        </p:txBody>
      </p:sp>
      <p:sp>
        <p:nvSpPr>
          <p:cNvPr id="29701" name="Rectangle 5"/>
          <p:cNvSpPr>
            <a:spLocks noChangeArrowheads="1"/>
          </p:cNvSpPr>
          <p:nvPr/>
        </p:nvSpPr>
        <p:spPr bwMode="auto">
          <a:xfrm>
            <a:off x="415925" y="3887788"/>
            <a:ext cx="8420100" cy="2647950"/>
          </a:xfrm>
          <a:prstGeom prst="rect">
            <a:avLst/>
          </a:prstGeom>
          <a:noFill/>
          <a:ln w="9525">
            <a:noFill/>
            <a:miter lim="800000"/>
            <a:headEnd/>
            <a:tailEnd/>
          </a:ln>
        </p:spPr>
        <p:txBody>
          <a:bodyPr wrap="none">
            <a:spAutoFit/>
          </a:bodyPr>
          <a:lstStyle/>
          <a:p>
            <a:r>
              <a:rPr lang="en-US" b="1" dirty="0">
                <a:solidFill>
                  <a:srgbClr val="B00402"/>
                </a:solidFill>
              </a:rPr>
              <a:t>IDEA 6: WIMPS (for the rest of this talk)</a:t>
            </a:r>
            <a:endParaRPr lang="en-US" dirty="0">
              <a:solidFill>
                <a:srgbClr val="B00402"/>
              </a:solidFill>
            </a:endParaRPr>
          </a:p>
          <a:p>
            <a:endParaRPr lang="en-US" dirty="0">
              <a:solidFill>
                <a:srgbClr val="B00402"/>
              </a:solidFill>
            </a:endParaRPr>
          </a:p>
          <a:p>
            <a:r>
              <a:rPr lang="en-US" dirty="0">
                <a:solidFill>
                  <a:srgbClr val="B00402"/>
                </a:solidFill>
              </a:rPr>
              <a:t>Particles having mass roughly that of an atomic nucleus,</a:t>
            </a:r>
          </a:p>
          <a:p>
            <a:r>
              <a:rPr lang="en-US" dirty="0">
                <a:solidFill>
                  <a:srgbClr val="B00402"/>
                </a:solidFill>
              </a:rPr>
              <a:t>could be as light as carbon or as heavy as 7 nuclei of xenon.</a:t>
            </a:r>
          </a:p>
          <a:p>
            <a:r>
              <a:rPr lang="en-US" dirty="0">
                <a:solidFill>
                  <a:srgbClr val="B00402"/>
                </a:solidFill>
              </a:rPr>
              <a:t>Need a few per </a:t>
            </a:r>
            <a:r>
              <a:rPr lang="en-US" dirty="0" err="1">
                <a:solidFill>
                  <a:srgbClr val="B00402"/>
                </a:solidFill>
              </a:rPr>
              <a:t>litre</a:t>
            </a:r>
            <a:r>
              <a:rPr lang="en-US" dirty="0">
                <a:solidFill>
                  <a:srgbClr val="B00402"/>
                </a:solidFill>
              </a:rPr>
              <a:t> to constitute dark matter. Unlike nucleus,</a:t>
            </a:r>
          </a:p>
          <a:p>
            <a:r>
              <a:rPr lang="en-US" dirty="0">
                <a:solidFill>
                  <a:srgbClr val="B00402"/>
                </a:solidFill>
              </a:rPr>
              <a:t>only interact WEAKLY with other matter, through the same</a:t>
            </a:r>
          </a:p>
          <a:p>
            <a:r>
              <a:rPr lang="en-US" dirty="0">
                <a:solidFill>
                  <a:srgbClr val="B00402"/>
                </a:solidFill>
              </a:rPr>
              <a:t>mechanism that is responsible for nuclear beta-decay.</a:t>
            </a:r>
            <a:endParaRPr lang="en-US" b="1" dirty="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ChangeArrowheads="1"/>
          </p:cNvSpPr>
          <p:nvPr/>
        </p:nvSpPr>
        <p:spPr bwMode="auto">
          <a:xfrm>
            <a:off x="4230688" y="1562100"/>
            <a:ext cx="4724400" cy="873125"/>
          </a:xfrm>
          <a:prstGeom prst="rect">
            <a:avLst/>
          </a:prstGeom>
          <a:noFill/>
          <a:ln w="9525">
            <a:noFill/>
            <a:miter lim="800000"/>
            <a:headEnd/>
            <a:tailEnd/>
          </a:ln>
        </p:spPr>
        <p:txBody>
          <a:bodyPr/>
          <a:lstStyle/>
          <a:p>
            <a:pPr marL="742950" lvl="1" indent="-285750" algn="l" eaLnBrk="1" hangingPunct="1">
              <a:spcBef>
                <a:spcPct val="20000"/>
              </a:spcBef>
            </a:pPr>
            <a:r>
              <a:rPr lang="en-US" sz="3200">
                <a:solidFill>
                  <a:srgbClr val="3333FF"/>
                </a:solidFill>
              </a:rPr>
              <a:t>Known DM properties</a:t>
            </a:r>
          </a:p>
        </p:txBody>
      </p:sp>
      <p:pic>
        <p:nvPicPr>
          <p:cNvPr id="658435" name="Picture 3" descr="particle_cube"/>
          <p:cNvPicPr>
            <a:picLocks noChangeAspect="1" noChangeArrowheads="1"/>
          </p:cNvPicPr>
          <p:nvPr/>
        </p:nvPicPr>
        <p:blipFill>
          <a:blip r:embed="rId3" cstate="print"/>
          <a:srcRect/>
          <a:stretch>
            <a:fillRect/>
          </a:stretch>
        </p:blipFill>
        <p:spPr bwMode="auto">
          <a:xfrm>
            <a:off x="619125" y="1441450"/>
            <a:ext cx="3322638" cy="4114800"/>
          </a:xfrm>
          <a:prstGeom prst="rect">
            <a:avLst/>
          </a:prstGeom>
          <a:noFill/>
          <a:ln w="9525">
            <a:noFill/>
            <a:miter lim="800000"/>
            <a:headEnd/>
            <a:tailEnd/>
          </a:ln>
        </p:spPr>
      </p:pic>
      <p:sp>
        <p:nvSpPr>
          <p:cNvPr id="25606" name="Rectangle 4"/>
          <p:cNvSpPr>
            <a:spLocks noGrp="1" noChangeArrowheads="1"/>
          </p:cNvSpPr>
          <p:nvPr>
            <p:ph type="title"/>
          </p:nvPr>
        </p:nvSpPr>
        <p:spPr>
          <a:xfrm>
            <a:off x="685800" y="85725"/>
            <a:ext cx="7772400" cy="1143000"/>
          </a:xfrm>
        </p:spPr>
        <p:txBody>
          <a:bodyPr/>
          <a:lstStyle/>
          <a:p>
            <a:pPr eaLnBrk="1" hangingPunct="1"/>
            <a:r>
              <a:rPr lang="en-US" smtClean="0"/>
              <a:t> DARK MATTER</a:t>
            </a:r>
          </a:p>
        </p:txBody>
      </p:sp>
      <p:grpSp>
        <p:nvGrpSpPr>
          <p:cNvPr id="2" name="Group 93"/>
          <p:cNvGrpSpPr>
            <a:grpSpLocks/>
          </p:cNvGrpSpPr>
          <p:nvPr/>
        </p:nvGrpSpPr>
        <p:grpSpPr bwMode="auto">
          <a:xfrm>
            <a:off x="1387475" y="2692400"/>
            <a:ext cx="6937375" cy="3114675"/>
            <a:chOff x="874" y="1623"/>
            <a:chExt cx="4370" cy="1962"/>
          </a:xfrm>
        </p:grpSpPr>
        <p:grpSp>
          <p:nvGrpSpPr>
            <p:cNvPr id="3" name="Group 6"/>
            <p:cNvGrpSpPr>
              <a:grpSpLocks/>
            </p:cNvGrpSpPr>
            <p:nvPr/>
          </p:nvGrpSpPr>
          <p:grpSpPr bwMode="auto">
            <a:xfrm>
              <a:off x="874" y="2643"/>
              <a:ext cx="287" cy="277"/>
              <a:chOff x="1549" y="3504"/>
              <a:chExt cx="287" cy="277"/>
            </a:xfrm>
          </p:grpSpPr>
          <p:sp>
            <p:nvSpPr>
              <p:cNvPr id="25661" name="Line 7"/>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62" name="Line 8"/>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sp>
          <p:nvSpPr>
            <p:cNvPr id="25654" name="Rectangle 9"/>
            <p:cNvSpPr>
              <a:spLocks noChangeArrowheads="1"/>
            </p:cNvSpPr>
            <p:nvPr/>
          </p:nvSpPr>
          <p:spPr bwMode="auto">
            <a:xfrm>
              <a:off x="2854" y="3035"/>
              <a:ext cx="2390" cy="550"/>
            </a:xfrm>
            <a:prstGeom prst="rect">
              <a:avLst/>
            </a:prstGeom>
            <a:noFill/>
            <a:ln w="9525">
              <a:noFill/>
              <a:miter lim="800000"/>
              <a:headEnd/>
              <a:tailEnd/>
            </a:ln>
          </p:spPr>
          <p:txBody>
            <a:bodyPr/>
            <a:lstStyle/>
            <a:p>
              <a:pPr marL="742950" lvl="1" indent="-285750" algn="l" eaLnBrk="1" hangingPunct="1">
                <a:spcBef>
                  <a:spcPct val="20000"/>
                </a:spcBef>
                <a:buFontTx/>
                <a:buChar char="•"/>
              </a:pPr>
              <a:r>
                <a:rPr lang="en-US" sz="3200">
                  <a:solidFill>
                    <a:srgbClr val="FF0000"/>
                  </a:solidFill>
                </a:rPr>
                <a:t>Not baryonic</a:t>
              </a:r>
            </a:p>
          </p:txBody>
        </p:sp>
        <p:grpSp>
          <p:nvGrpSpPr>
            <p:cNvPr id="4" name="Group 10"/>
            <p:cNvGrpSpPr>
              <a:grpSpLocks/>
            </p:cNvGrpSpPr>
            <p:nvPr/>
          </p:nvGrpSpPr>
          <p:grpSpPr bwMode="auto">
            <a:xfrm>
              <a:off x="874" y="1623"/>
              <a:ext cx="287" cy="277"/>
              <a:chOff x="1549" y="3504"/>
              <a:chExt cx="287" cy="277"/>
            </a:xfrm>
          </p:grpSpPr>
          <p:sp>
            <p:nvSpPr>
              <p:cNvPr id="25659" name="Line 11"/>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60" name="Line 12"/>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nvGrpSpPr>
            <p:cNvPr id="5" name="Group 13"/>
            <p:cNvGrpSpPr>
              <a:grpSpLocks/>
            </p:cNvGrpSpPr>
            <p:nvPr/>
          </p:nvGrpSpPr>
          <p:grpSpPr bwMode="auto">
            <a:xfrm>
              <a:off x="874" y="1958"/>
              <a:ext cx="287" cy="277"/>
              <a:chOff x="1549" y="3504"/>
              <a:chExt cx="287" cy="277"/>
            </a:xfrm>
          </p:grpSpPr>
          <p:sp>
            <p:nvSpPr>
              <p:cNvPr id="25657" name="Line 14"/>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58" name="Line 15"/>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sp>
        <p:nvSpPr>
          <p:cNvPr id="658448" name="Rectangle 16"/>
          <p:cNvSpPr>
            <a:spLocks noChangeArrowheads="1"/>
          </p:cNvSpPr>
          <p:nvPr/>
        </p:nvSpPr>
        <p:spPr bwMode="auto">
          <a:xfrm>
            <a:off x="-214313" y="5843588"/>
            <a:ext cx="9144001" cy="742950"/>
          </a:xfrm>
          <a:prstGeom prst="rect">
            <a:avLst/>
          </a:prstGeom>
          <a:noFill/>
          <a:ln w="9525">
            <a:noFill/>
            <a:miter lim="800000"/>
            <a:headEnd/>
            <a:tailEnd/>
          </a:ln>
        </p:spPr>
        <p:txBody>
          <a:bodyPr/>
          <a:lstStyle/>
          <a:p>
            <a:pPr marL="742950" lvl="1" indent="-285750" eaLnBrk="1" hangingPunct="1">
              <a:spcBef>
                <a:spcPct val="20000"/>
              </a:spcBef>
            </a:pPr>
            <a:r>
              <a:rPr lang="en-US" sz="2800">
                <a:solidFill>
                  <a:srgbClr val="00BE00"/>
                </a:solidFill>
              </a:rPr>
              <a:t>Unambiguous evidence for new particles</a:t>
            </a:r>
          </a:p>
        </p:txBody>
      </p:sp>
      <p:grpSp>
        <p:nvGrpSpPr>
          <p:cNvPr id="6" name="Group 94"/>
          <p:cNvGrpSpPr>
            <a:grpSpLocks/>
          </p:cNvGrpSpPr>
          <p:nvPr/>
        </p:nvGrpSpPr>
        <p:grpSpPr bwMode="auto">
          <a:xfrm>
            <a:off x="1387475" y="2678113"/>
            <a:ext cx="6937375" cy="2408237"/>
            <a:chOff x="874" y="1614"/>
            <a:chExt cx="4370" cy="1517"/>
          </a:xfrm>
        </p:grpSpPr>
        <p:sp>
          <p:nvSpPr>
            <p:cNvPr id="25640" name="Rectangle 18"/>
            <p:cNvSpPr>
              <a:spLocks noChangeArrowheads="1"/>
            </p:cNvSpPr>
            <p:nvPr/>
          </p:nvSpPr>
          <p:spPr bwMode="auto">
            <a:xfrm>
              <a:off x="2854" y="2581"/>
              <a:ext cx="2390" cy="550"/>
            </a:xfrm>
            <a:prstGeom prst="rect">
              <a:avLst/>
            </a:prstGeom>
            <a:noFill/>
            <a:ln w="9525">
              <a:noFill/>
              <a:miter lim="800000"/>
              <a:headEnd/>
              <a:tailEnd/>
            </a:ln>
          </p:spPr>
          <p:txBody>
            <a:bodyPr/>
            <a:lstStyle/>
            <a:p>
              <a:pPr marL="742950" lvl="1" indent="-285750" algn="l" eaLnBrk="1" hangingPunct="1">
                <a:spcBef>
                  <a:spcPct val="20000"/>
                </a:spcBef>
                <a:buFontTx/>
                <a:buChar char="•"/>
              </a:pPr>
              <a:r>
                <a:rPr lang="en-US" sz="3200">
                  <a:solidFill>
                    <a:srgbClr val="FF0000"/>
                  </a:solidFill>
                </a:rPr>
                <a:t>Not hot</a:t>
              </a:r>
            </a:p>
          </p:txBody>
        </p:sp>
        <p:grpSp>
          <p:nvGrpSpPr>
            <p:cNvPr id="7" name="Group 19"/>
            <p:cNvGrpSpPr>
              <a:grpSpLocks/>
            </p:cNvGrpSpPr>
            <p:nvPr/>
          </p:nvGrpSpPr>
          <p:grpSpPr bwMode="auto">
            <a:xfrm>
              <a:off x="1908" y="1614"/>
              <a:ext cx="287" cy="277"/>
              <a:chOff x="1549" y="3504"/>
              <a:chExt cx="287" cy="277"/>
            </a:xfrm>
          </p:grpSpPr>
          <p:sp>
            <p:nvSpPr>
              <p:cNvPr id="25651" name="Line 20"/>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52" name="Line 21"/>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nvGrpSpPr>
            <p:cNvPr id="8" name="Group 22"/>
            <p:cNvGrpSpPr>
              <a:grpSpLocks/>
            </p:cNvGrpSpPr>
            <p:nvPr/>
          </p:nvGrpSpPr>
          <p:grpSpPr bwMode="auto">
            <a:xfrm>
              <a:off x="874" y="2287"/>
              <a:ext cx="287" cy="277"/>
              <a:chOff x="1549" y="3504"/>
              <a:chExt cx="287" cy="277"/>
            </a:xfrm>
          </p:grpSpPr>
          <p:sp>
            <p:nvSpPr>
              <p:cNvPr id="25649" name="Line 23"/>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50" name="Line 24"/>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nvGrpSpPr>
            <p:cNvPr id="9" name="Group 25"/>
            <p:cNvGrpSpPr>
              <a:grpSpLocks/>
            </p:cNvGrpSpPr>
            <p:nvPr/>
          </p:nvGrpSpPr>
          <p:grpSpPr bwMode="auto">
            <a:xfrm>
              <a:off x="1527" y="2287"/>
              <a:ext cx="287" cy="277"/>
              <a:chOff x="1549" y="3504"/>
              <a:chExt cx="287" cy="277"/>
            </a:xfrm>
          </p:grpSpPr>
          <p:sp>
            <p:nvSpPr>
              <p:cNvPr id="25647" name="Line 26"/>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48" name="Line 27"/>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nvGrpSpPr>
            <p:cNvPr id="10" name="Group 28"/>
            <p:cNvGrpSpPr>
              <a:grpSpLocks/>
            </p:cNvGrpSpPr>
            <p:nvPr/>
          </p:nvGrpSpPr>
          <p:grpSpPr bwMode="auto">
            <a:xfrm>
              <a:off x="1196" y="2287"/>
              <a:ext cx="287" cy="277"/>
              <a:chOff x="1549" y="3504"/>
              <a:chExt cx="287" cy="277"/>
            </a:xfrm>
          </p:grpSpPr>
          <p:sp>
            <p:nvSpPr>
              <p:cNvPr id="25645" name="Line 29"/>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46" name="Line 30"/>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grpSp>
        <p:nvGrpSpPr>
          <p:cNvPr id="11" name="Group 95"/>
          <p:cNvGrpSpPr>
            <a:grpSpLocks/>
          </p:cNvGrpSpPr>
          <p:nvPr/>
        </p:nvGrpSpPr>
        <p:grpSpPr bwMode="auto">
          <a:xfrm>
            <a:off x="1898650" y="2678113"/>
            <a:ext cx="6883400" cy="2058987"/>
            <a:chOff x="1196" y="1614"/>
            <a:chExt cx="4336" cy="1297"/>
          </a:xfrm>
        </p:grpSpPr>
        <p:sp>
          <p:nvSpPr>
            <p:cNvPr id="25612" name="Rectangle 32"/>
            <p:cNvSpPr>
              <a:spLocks noChangeArrowheads="1"/>
            </p:cNvSpPr>
            <p:nvPr/>
          </p:nvSpPr>
          <p:spPr bwMode="auto">
            <a:xfrm>
              <a:off x="2854" y="2154"/>
              <a:ext cx="2678" cy="550"/>
            </a:xfrm>
            <a:prstGeom prst="rect">
              <a:avLst/>
            </a:prstGeom>
            <a:noFill/>
            <a:ln w="9525">
              <a:noFill/>
              <a:miter lim="800000"/>
              <a:headEnd/>
              <a:tailEnd/>
            </a:ln>
          </p:spPr>
          <p:txBody>
            <a:bodyPr/>
            <a:lstStyle/>
            <a:p>
              <a:pPr marL="742950" lvl="1" indent="-285750" algn="l" eaLnBrk="1" hangingPunct="1">
                <a:spcBef>
                  <a:spcPct val="20000"/>
                </a:spcBef>
                <a:buFontTx/>
                <a:buChar char="•"/>
              </a:pPr>
              <a:r>
                <a:rPr lang="en-US" sz="3200">
                  <a:solidFill>
                    <a:srgbClr val="FF0000"/>
                  </a:solidFill>
                </a:rPr>
                <a:t>Not short-lived</a:t>
              </a:r>
            </a:p>
          </p:txBody>
        </p:sp>
        <p:grpSp>
          <p:nvGrpSpPr>
            <p:cNvPr id="12" name="Group 33"/>
            <p:cNvGrpSpPr>
              <a:grpSpLocks/>
            </p:cNvGrpSpPr>
            <p:nvPr/>
          </p:nvGrpSpPr>
          <p:grpSpPr bwMode="auto">
            <a:xfrm>
              <a:off x="1527" y="1614"/>
              <a:ext cx="287" cy="277"/>
              <a:chOff x="1549" y="3504"/>
              <a:chExt cx="287" cy="277"/>
            </a:xfrm>
          </p:grpSpPr>
          <p:sp>
            <p:nvSpPr>
              <p:cNvPr id="25638" name="Line 34"/>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39" name="Line 35"/>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nvGrpSpPr>
            <p:cNvPr id="13" name="Group 36"/>
            <p:cNvGrpSpPr>
              <a:grpSpLocks/>
            </p:cNvGrpSpPr>
            <p:nvPr/>
          </p:nvGrpSpPr>
          <p:grpSpPr bwMode="auto">
            <a:xfrm>
              <a:off x="1196" y="1614"/>
              <a:ext cx="287" cy="277"/>
              <a:chOff x="1549" y="3504"/>
              <a:chExt cx="287" cy="277"/>
            </a:xfrm>
          </p:grpSpPr>
          <p:sp>
            <p:nvSpPr>
              <p:cNvPr id="25636" name="Line 37"/>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37" name="Line 38"/>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nvGrpSpPr>
            <p:cNvPr id="14" name="Group 39"/>
            <p:cNvGrpSpPr>
              <a:grpSpLocks/>
            </p:cNvGrpSpPr>
            <p:nvPr/>
          </p:nvGrpSpPr>
          <p:grpSpPr bwMode="auto">
            <a:xfrm>
              <a:off x="1196" y="2634"/>
              <a:ext cx="287" cy="277"/>
              <a:chOff x="1549" y="3504"/>
              <a:chExt cx="287" cy="277"/>
            </a:xfrm>
          </p:grpSpPr>
          <p:sp>
            <p:nvSpPr>
              <p:cNvPr id="25634" name="Line 40"/>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35" name="Line 41"/>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nvGrpSpPr>
            <p:cNvPr id="15" name="Group 42"/>
            <p:cNvGrpSpPr>
              <a:grpSpLocks/>
            </p:cNvGrpSpPr>
            <p:nvPr/>
          </p:nvGrpSpPr>
          <p:grpSpPr bwMode="auto">
            <a:xfrm>
              <a:off x="1196" y="1949"/>
              <a:ext cx="287" cy="277"/>
              <a:chOff x="1549" y="3504"/>
              <a:chExt cx="287" cy="277"/>
            </a:xfrm>
          </p:grpSpPr>
          <p:sp>
            <p:nvSpPr>
              <p:cNvPr id="25632" name="Line 43"/>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33" name="Line 44"/>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nvGrpSpPr>
            <p:cNvPr id="16" name="Group 45"/>
            <p:cNvGrpSpPr>
              <a:grpSpLocks/>
            </p:cNvGrpSpPr>
            <p:nvPr/>
          </p:nvGrpSpPr>
          <p:grpSpPr bwMode="auto">
            <a:xfrm>
              <a:off x="1908" y="2634"/>
              <a:ext cx="287" cy="277"/>
              <a:chOff x="1549" y="3504"/>
              <a:chExt cx="287" cy="277"/>
            </a:xfrm>
          </p:grpSpPr>
          <p:sp>
            <p:nvSpPr>
              <p:cNvPr id="25630" name="Line 46"/>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31" name="Line 47"/>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nvGrpSpPr>
            <p:cNvPr id="17" name="Group 48"/>
            <p:cNvGrpSpPr>
              <a:grpSpLocks/>
            </p:cNvGrpSpPr>
            <p:nvPr/>
          </p:nvGrpSpPr>
          <p:grpSpPr bwMode="auto">
            <a:xfrm>
              <a:off x="1527" y="2634"/>
              <a:ext cx="287" cy="277"/>
              <a:chOff x="1549" y="3504"/>
              <a:chExt cx="287" cy="277"/>
            </a:xfrm>
          </p:grpSpPr>
          <p:sp>
            <p:nvSpPr>
              <p:cNvPr id="25628" name="Line 49"/>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29" name="Line 50"/>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nvGrpSpPr>
            <p:cNvPr id="18" name="Group 51"/>
            <p:cNvGrpSpPr>
              <a:grpSpLocks/>
            </p:cNvGrpSpPr>
            <p:nvPr/>
          </p:nvGrpSpPr>
          <p:grpSpPr bwMode="auto">
            <a:xfrm>
              <a:off x="1908" y="2287"/>
              <a:ext cx="287" cy="277"/>
              <a:chOff x="1549" y="3504"/>
              <a:chExt cx="287" cy="277"/>
            </a:xfrm>
          </p:grpSpPr>
          <p:sp>
            <p:nvSpPr>
              <p:cNvPr id="25626" name="Line 52"/>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27" name="Line 53"/>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nvGrpSpPr>
            <p:cNvPr id="19" name="Group 54"/>
            <p:cNvGrpSpPr>
              <a:grpSpLocks/>
            </p:cNvGrpSpPr>
            <p:nvPr/>
          </p:nvGrpSpPr>
          <p:grpSpPr bwMode="auto">
            <a:xfrm>
              <a:off x="1908" y="1949"/>
              <a:ext cx="287" cy="277"/>
              <a:chOff x="1549" y="3504"/>
              <a:chExt cx="287" cy="277"/>
            </a:xfrm>
          </p:grpSpPr>
          <p:sp>
            <p:nvSpPr>
              <p:cNvPr id="25624" name="Line 55"/>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25" name="Line 56"/>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nvGrpSpPr>
            <p:cNvPr id="20" name="Group 57"/>
            <p:cNvGrpSpPr>
              <a:grpSpLocks/>
            </p:cNvGrpSpPr>
            <p:nvPr/>
          </p:nvGrpSpPr>
          <p:grpSpPr bwMode="auto">
            <a:xfrm>
              <a:off x="1527" y="1949"/>
              <a:ext cx="287" cy="277"/>
              <a:chOff x="1549" y="3504"/>
              <a:chExt cx="287" cy="277"/>
            </a:xfrm>
          </p:grpSpPr>
          <p:sp>
            <p:nvSpPr>
              <p:cNvPr id="25622" name="Line 58"/>
              <p:cNvSpPr>
                <a:spLocks noChangeShapeType="1"/>
              </p:cNvSpPr>
              <p:nvPr/>
            </p:nvSpPr>
            <p:spPr bwMode="auto">
              <a:xfrm>
                <a:off x="1560" y="3504"/>
                <a:ext cx="276" cy="276"/>
              </a:xfrm>
              <a:prstGeom prst="line">
                <a:avLst/>
              </a:prstGeom>
              <a:noFill/>
              <a:ln w="76200">
                <a:solidFill>
                  <a:srgbClr val="FF0000"/>
                </a:solidFill>
                <a:round/>
                <a:headEnd/>
                <a:tailEnd/>
              </a:ln>
            </p:spPr>
            <p:txBody>
              <a:bodyPr wrap="none" anchor="ctr"/>
              <a:lstStyle/>
              <a:p>
                <a:endParaRPr lang="en-GB"/>
              </a:p>
            </p:txBody>
          </p:sp>
          <p:sp>
            <p:nvSpPr>
              <p:cNvPr id="25623" name="Line 59"/>
              <p:cNvSpPr>
                <a:spLocks noChangeShapeType="1"/>
              </p:cNvSpPr>
              <p:nvPr/>
            </p:nvSpPr>
            <p:spPr bwMode="auto">
              <a:xfrm flipH="1">
                <a:off x="1549" y="3505"/>
                <a:ext cx="276" cy="276"/>
              </a:xfrm>
              <a:prstGeom prst="line">
                <a:avLst/>
              </a:prstGeom>
              <a:noFill/>
              <a:ln w="76200">
                <a:solidFill>
                  <a:srgbClr val="FF0000"/>
                </a:solidFill>
                <a:round/>
                <a:headEnd/>
                <a:tailEnd/>
              </a:ln>
            </p:spPr>
            <p:txBody>
              <a:bodyPr wrap="none" anchor="ctr"/>
              <a:lstStyle/>
              <a:p>
                <a:endParaRPr lang="en-GB"/>
              </a:p>
            </p:txBody>
          </p:sp>
        </p:grpSp>
      </p:grpSp>
      <p:sp>
        <p:nvSpPr>
          <p:cNvPr id="658524" name="Rectangle 92"/>
          <p:cNvSpPr>
            <a:spLocks noChangeArrowheads="1"/>
          </p:cNvSpPr>
          <p:nvPr/>
        </p:nvSpPr>
        <p:spPr bwMode="auto">
          <a:xfrm>
            <a:off x="4538663" y="2408238"/>
            <a:ext cx="3794125" cy="873125"/>
          </a:xfrm>
          <a:prstGeom prst="rect">
            <a:avLst/>
          </a:prstGeom>
          <a:noFill/>
          <a:ln w="9525">
            <a:noFill/>
            <a:miter lim="800000"/>
            <a:headEnd/>
            <a:tailEnd/>
          </a:ln>
        </p:spPr>
        <p:txBody>
          <a:bodyPr/>
          <a:lstStyle/>
          <a:p>
            <a:pPr marL="742950" lvl="1" indent="-285750" algn="l" eaLnBrk="1" hangingPunct="1">
              <a:spcBef>
                <a:spcPct val="20000"/>
              </a:spcBef>
              <a:buFontTx/>
              <a:buChar char="•"/>
            </a:pPr>
            <a:r>
              <a:rPr lang="en-US" sz="3200">
                <a:solidFill>
                  <a:srgbClr val="FF0000"/>
                </a:solidFill>
              </a:rPr>
              <a:t>Gravitationally interacting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58435"/>
                                        </p:tgtEl>
                                        <p:attrNameLst>
                                          <p:attrName>style.visibility</p:attrName>
                                        </p:attrNameLst>
                                      </p:cBhvr>
                                      <p:to>
                                        <p:strVal val="visible"/>
                                      </p:to>
                                    </p:set>
                                    <p:animEffect transition="in" filter="dissolve">
                                      <p:cBhvr>
                                        <p:cTn id="7" dur="500"/>
                                        <p:tgtEl>
                                          <p:spTgt spid="6584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58434"/>
                                        </p:tgtEl>
                                        <p:attrNameLst>
                                          <p:attrName>style.visibility</p:attrName>
                                        </p:attrNameLst>
                                      </p:cBhvr>
                                      <p:to>
                                        <p:strVal val="visible"/>
                                      </p:to>
                                    </p:set>
                                    <p:animEffect transition="in" filter="dissolve">
                                      <p:cBhvr>
                                        <p:cTn id="12" dur="500"/>
                                        <p:tgtEl>
                                          <p:spTgt spid="6584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58524"/>
                                        </p:tgtEl>
                                        <p:attrNameLst>
                                          <p:attrName>style.visibility</p:attrName>
                                        </p:attrNameLst>
                                      </p:cBhvr>
                                      <p:to>
                                        <p:strVal val="visible"/>
                                      </p:to>
                                    </p:set>
                                    <p:animEffect transition="in" filter="dissolve">
                                      <p:cBhvr>
                                        <p:cTn id="17" dur="500"/>
                                        <p:tgtEl>
                                          <p:spTgt spid="6585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58448"/>
                                        </p:tgtEl>
                                        <p:attrNameLst>
                                          <p:attrName>style.visibility</p:attrName>
                                        </p:attrNameLst>
                                      </p:cBhvr>
                                      <p:to>
                                        <p:strVal val="visible"/>
                                      </p:to>
                                    </p:set>
                                    <p:animEffect transition="in" filter="dissolve">
                                      <p:cBhvr>
                                        <p:cTn id="37" dur="500"/>
                                        <p:tgtEl>
                                          <p:spTgt spid="65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4" grpId="0"/>
      <p:bldP spid="658448" grpId="0"/>
      <p:bldP spid="6585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685800" y="242888"/>
            <a:ext cx="7772400" cy="1143000"/>
          </a:xfrm>
        </p:spPr>
        <p:txBody>
          <a:bodyPr/>
          <a:lstStyle/>
          <a:p>
            <a:pPr eaLnBrk="1" hangingPunct="1"/>
            <a:r>
              <a:rPr lang="en-US" sz="4000" smtClean="0"/>
              <a:t>DARK MATTER CANDIDATES</a:t>
            </a:r>
          </a:p>
        </p:txBody>
      </p:sp>
      <p:sp>
        <p:nvSpPr>
          <p:cNvPr id="26629" name="Rectangle 3"/>
          <p:cNvSpPr>
            <a:spLocks noGrp="1" noChangeArrowheads="1"/>
          </p:cNvSpPr>
          <p:nvPr>
            <p:ph type="body" sz="half" idx="1"/>
          </p:nvPr>
        </p:nvSpPr>
        <p:spPr>
          <a:xfrm>
            <a:off x="238125" y="1824038"/>
            <a:ext cx="3795713" cy="4570412"/>
          </a:xfrm>
          <a:noFill/>
        </p:spPr>
        <p:txBody>
          <a:bodyPr/>
          <a:lstStyle/>
          <a:p>
            <a:pPr eaLnBrk="1" hangingPunct="1"/>
            <a:r>
              <a:rPr lang="en-US" sz="2400" smtClean="0">
                <a:solidFill>
                  <a:srgbClr val="3333FF"/>
                </a:solidFill>
              </a:rPr>
              <a:t>There are many</a:t>
            </a:r>
            <a:endParaRPr lang="en-US" sz="1000" smtClean="0">
              <a:solidFill>
                <a:srgbClr val="3333FF"/>
              </a:solidFill>
            </a:endParaRPr>
          </a:p>
          <a:p>
            <a:pPr eaLnBrk="1" hangingPunct="1"/>
            <a:endParaRPr lang="en-US" sz="1000" smtClean="0">
              <a:solidFill>
                <a:srgbClr val="3333FF"/>
              </a:solidFill>
            </a:endParaRPr>
          </a:p>
          <a:p>
            <a:pPr eaLnBrk="1" hangingPunct="1"/>
            <a:r>
              <a:rPr lang="en-US" sz="2400" smtClean="0">
                <a:solidFill>
                  <a:srgbClr val="FF0000"/>
                </a:solidFill>
              </a:rPr>
              <a:t>Masses and interaction strengths span many, many orders of magnitude, but the gauge hierarchy problem especially motivates Terascale masses</a:t>
            </a:r>
            <a:endParaRPr lang="en-US" sz="2400" smtClean="0">
              <a:solidFill>
                <a:srgbClr val="3333FF"/>
              </a:solidFill>
            </a:endParaRPr>
          </a:p>
        </p:txBody>
      </p:sp>
      <p:pic>
        <p:nvPicPr>
          <p:cNvPr id="26630" name="Picture 7"/>
          <p:cNvPicPr>
            <a:picLocks noChangeAspect="1" noChangeArrowheads="1"/>
          </p:cNvPicPr>
          <p:nvPr/>
        </p:nvPicPr>
        <p:blipFill>
          <a:blip r:embed="rId3" cstate="print"/>
          <a:srcRect/>
          <a:stretch>
            <a:fillRect/>
          </a:stretch>
        </p:blipFill>
        <p:spPr bwMode="auto">
          <a:xfrm>
            <a:off x="4108450" y="1519238"/>
            <a:ext cx="4611688" cy="4491037"/>
          </a:xfrm>
          <a:prstGeom prst="rect">
            <a:avLst/>
          </a:prstGeom>
          <a:noFill/>
          <a:ln w="9525">
            <a:noFill/>
            <a:miter lim="800000"/>
            <a:headEnd/>
            <a:tailEnd/>
          </a:ln>
        </p:spPr>
      </p:pic>
      <p:sp>
        <p:nvSpPr>
          <p:cNvPr id="26631" name="Text Box 5"/>
          <p:cNvSpPr txBox="1">
            <a:spLocks noChangeArrowheads="1"/>
          </p:cNvSpPr>
          <p:nvPr/>
        </p:nvSpPr>
        <p:spPr bwMode="auto">
          <a:xfrm>
            <a:off x="5337175" y="6059488"/>
            <a:ext cx="3384550" cy="304800"/>
          </a:xfrm>
          <a:prstGeom prst="rect">
            <a:avLst/>
          </a:prstGeom>
          <a:noFill/>
          <a:ln w="9525">
            <a:noFill/>
            <a:miter lim="800000"/>
            <a:headEnd/>
            <a:tailEnd/>
          </a:ln>
        </p:spPr>
        <p:txBody>
          <a:bodyPr wrap="none">
            <a:spAutoFit/>
          </a:bodyPr>
          <a:lstStyle/>
          <a:p>
            <a:r>
              <a:rPr lang="en-US" sz="1400"/>
              <a:t>HEPAP/AAAC DMSAG Subpanel (2007)</a:t>
            </a: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Modified Newtonian Dynamics</a:t>
            </a:r>
            <a:br>
              <a:rPr lang="en-GB" dirty="0" smtClean="0"/>
            </a:br>
            <a:r>
              <a:rPr lang="en-GB" dirty="0" smtClean="0"/>
              <a:t>(</a:t>
            </a:r>
            <a:r>
              <a:rPr lang="en-US" dirty="0" smtClean="0"/>
              <a:t>MOND)</a:t>
            </a:r>
            <a:endParaRPr lang="en-US" dirty="0"/>
          </a:p>
        </p:txBody>
      </p:sp>
      <p:sp>
        <p:nvSpPr>
          <p:cNvPr id="34819" name="Content Placeholder 2"/>
          <p:cNvSpPr>
            <a:spLocks noGrp="1"/>
          </p:cNvSpPr>
          <p:nvPr>
            <p:ph idx="1"/>
          </p:nvPr>
        </p:nvSpPr>
        <p:spPr>
          <a:xfrm>
            <a:off x="467544" y="1916832"/>
            <a:ext cx="8229600" cy="4625975"/>
          </a:xfrm>
        </p:spPr>
        <p:txBody>
          <a:bodyPr/>
          <a:lstStyle/>
          <a:p>
            <a:r>
              <a:rPr lang="en-US" sz="2400" dirty="0" smtClean="0">
                <a:latin typeface="Comic Sans MS" pitchFamily="66" charset="0"/>
              </a:rPr>
              <a:t>In 1983, </a:t>
            </a:r>
            <a:r>
              <a:rPr lang="en-US" sz="2400" dirty="0" err="1" smtClean="0">
                <a:latin typeface="Comic Sans MS" pitchFamily="66" charset="0"/>
              </a:rPr>
              <a:t>Milgrom</a:t>
            </a:r>
            <a:r>
              <a:rPr lang="en-US" sz="2400" dirty="0" smtClean="0">
                <a:latin typeface="Comic Sans MS" pitchFamily="66" charset="0"/>
              </a:rPr>
              <a:t> proposed a modified Newtonian dynamics in which F=ma is modified to F=ma</a:t>
            </a:r>
            <a:r>
              <a:rPr lang="en-US" sz="2400" dirty="0" smtClean="0">
                <a:latin typeface="Comic Sans MS" pitchFamily="66" charset="0"/>
                <a:cs typeface="Times New Roman" pitchFamily="18" charset="0"/>
              </a:rPr>
              <a:t>µ, which µ is 1 for large acceleration, becomes a/a</a:t>
            </a:r>
            <a:r>
              <a:rPr lang="en-US" sz="1050" dirty="0" smtClean="0">
                <a:latin typeface="Comic Sans MS" pitchFamily="66" charset="0"/>
                <a:cs typeface="Times New Roman" pitchFamily="18" charset="0"/>
              </a:rPr>
              <a:t>0</a:t>
            </a:r>
            <a:r>
              <a:rPr lang="en-US" sz="2400" dirty="0" smtClean="0">
                <a:latin typeface="Comic Sans MS" pitchFamily="66" charset="0"/>
                <a:cs typeface="Times New Roman" pitchFamily="18" charset="0"/>
              </a:rPr>
              <a:t> when a is small.</a:t>
            </a:r>
          </a:p>
          <a:p>
            <a:endParaRPr lang="en-US" sz="2400" dirty="0" smtClean="0">
              <a:latin typeface="Comic Sans MS" pitchFamily="66" charset="0"/>
              <a:cs typeface="Times New Roman" pitchFamily="18" charset="0"/>
            </a:endParaRPr>
          </a:p>
          <a:p>
            <a:r>
              <a:rPr lang="en-US" sz="2400" dirty="0" smtClean="0">
                <a:latin typeface="Comic Sans MS" pitchFamily="66" charset="0"/>
                <a:cs typeface="Times New Roman" pitchFamily="18" charset="0"/>
              </a:rPr>
              <a:t>To explain the rotational curve, one can choose</a:t>
            </a:r>
            <a:endParaRPr lang="en-US" sz="2400" dirty="0" smtClean="0">
              <a:latin typeface="Comic Sans MS" pitchFamily="66" charset="0"/>
            </a:endParaRPr>
          </a:p>
        </p:txBody>
      </p:sp>
      <p:pic>
        <p:nvPicPr>
          <p:cNvPr id="34820" name="Picture 2"/>
          <p:cNvPicPr>
            <a:picLocks noChangeAspect="1" noChangeArrowheads="1"/>
          </p:cNvPicPr>
          <p:nvPr/>
        </p:nvPicPr>
        <p:blipFill>
          <a:blip r:embed="rId2" cstate="print"/>
          <a:srcRect/>
          <a:stretch>
            <a:fillRect/>
          </a:stretch>
        </p:blipFill>
        <p:spPr bwMode="auto">
          <a:xfrm>
            <a:off x="1746250" y="3276600"/>
            <a:ext cx="2790825" cy="666750"/>
          </a:xfrm>
          <a:prstGeom prst="rect">
            <a:avLst/>
          </a:prstGeom>
          <a:noFill/>
          <a:ln w="9525">
            <a:noFill/>
            <a:miter lim="800000"/>
            <a:headEnd/>
            <a:tailEnd/>
          </a:ln>
          <a:effectLst/>
        </p:spPr>
      </p:pic>
      <p:pic>
        <p:nvPicPr>
          <p:cNvPr id="34821" name="Picture 3"/>
          <p:cNvPicPr>
            <a:picLocks noChangeAspect="1" noChangeArrowheads="1"/>
          </p:cNvPicPr>
          <p:nvPr/>
        </p:nvPicPr>
        <p:blipFill>
          <a:blip r:embed="rId3" cstate="print"/>
          <a:srcRect/>
          <a:stretch>
            <a:fillRect/>
          </a:stretch>
        </p:blipFill>
        <p:spPr bwMode="auto">
          <a:xfrm>
            <a:off x="5075238" y="3114675"/>
            <a:ext cx="2047875" cy="771525"/>
          </a:xfrm>
          <a:prstGeom prst="rect">
            <a:avLst/>
          </a:prstGeom>
          <a:noFill/>
          <a:ln w="9525">
            <a:noFill/>
            <a:miter lim="800000"/>
            <a:headEnd/>
            <a:tailEnd/>
          </a:ln>
          <a:effectLst/>
        </p:spPr>
      </p:pic>
      <p:pic>
        <p:nvPicPr>
          <p:cNvPr id="34822" name="Picture 4"/>
          <p:cNvPicPr>
            <a:picLocks noChangeAspect="1" noChangeArrowheads="1"/>
          </p:cNvPicPr>
          <p:nvPr/>
        </p:nvPicPr>
        <p:blipFill>
          <a:blip r:embed="rId4" cstate="print"/>
          <a:srcRect/>
          <a:stretch>
            <a:fillRect/>
          </a:stretch>
        </p:blipFill>
        <p:spPr bwMode="auto">
          <a:xfrm>
            <a:off x="1752600" y="4495800"/>
            <a:ext cx="5638800" cy="885825"/>
          </a:xfrm>
          <a:prstGeom prst="rect">
            <a:avLst/>
          </a:prstGeom>
          <a:noFill/>
          <a:ln w="9525">
            <a:noFill/>
            <a:miter lim="800000"/>
            <a:headEnd/>
            <a:tailEnd/>
          </a:ln>
          <a:effectLst/>
        </p:spPr>
      </p:pic>
      <p:pic>
        <p:nvPicPr>
          <p:cNvPr id="34823" name="Picture 5"/>
          <p:cNvPicPr>
            <a:picLocks noChangeAspect="1" noChangeArrowheads="1"/>
          </p:cNvPicPr>
          <p:nvPr/>
        </p:nvPicPr>
        <p:blipFill>
          <a:blip r:embed="rId5" cstate="print"/>
          <a:srcRect/>
          <a:stretch>
            <a:fillRect/>
          </a:stretch>
        </p:blipFill>
        <p:spPr bwMode="auto">
          <a:xfrm>
            <a:off x="2667000" y="5867400"/>
            <a:ext cx="2952750" cy="333375"/>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Problems with MOND </a:t>
            </a:r>
            <a:endParaRPr lang="en-US" dirty="0"/>
          </a:p>
        </p:txBody>
      </p:sp>
      <p:sp>
        <p:nvSpPr>
          <p:cNvPr id="35843" name="Content Placeholder 2"/>
          <p:cNvSpPr>
            <a:spLocks noGrp="1"/>
          </p:cNvSpPr>
          <p:nvPr>
            <p:ph idx="1"/>
          </p:nvPr>
        </p:nvSpPr>
        <p:spPr>
          <a:xfrm>
            <a:off x="457200" y="1622425"/>
            <a:ext cx="8229600" cy="4625975"/>
          </a:xfrm>
        </p:spPr>
        <p:txBody>
          <a:bodyPr/>
          <a:lstStyle/>
          <a:p>
            <a:r>
              <a:rPr lang="en-US" dirty="0" smtClean="0">
                <a:latin typeface="Comic Sans MS" pitchFamily="66" charset="0"/>
              </a:rPr>
              <a:t>Cannot fit into a framework consistent with GR.</a:t>
            </a:r>
          </a:p>
          <a:p>
            <a:r>
              <a:rPr lang="en-US" dirty="0" smtClean="0">
                <a:latin typeface="Comic Sans MS" pitchFamily="66" charset="0"/>
              </a:rPr>
              <a:t> Hard to describe the expansion history, therefore the CMB fluctuation and galaxy distribution.</a:t>
            </a:r>
          </a:p>
          <a:p>
            <a:r>
              <a:rPr lang="en-US" dirty="0" smtClean="0">
                <a:latin typeface="Comic Sans MS" pitchFamily="66" charset="0"/>
              </a:rPr>
              <a:t>Hard to explain the bullet cluster. </a:t>
            </a:r>
          </a:p>
          <a:p>
            <a:r>
              <a:rPr lang="en-US" dirty="0" smtClean="0">
                <a:latin typeface="Comic Sans MS" pitchFamily="66" charset="0"/>
              </a:rPr>
              <a:t>No MOND can explain all gravitational anomalies without introducing DM</a:t>
            </a:r>
            <a:r>
              <a:rPr lang="en-US" dirty="0" smtClean="0"/>
              <a:t>. </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Sections</a:t>
            </a:r>
            <a:endParaRPr lang="en-GB" dirty="0"/>
          </a:p>
        </p:txBody>
      </p:sp>
      <p:sp>
        <p:nvSpPr>
          <p:cNvPr id="3" name="Content Placeholder 2"/>
          <p:cNvSpPr>
            <a:spLocks noGrp="1"/>
          </p:cNvSpPr>
          <p:nvPr>
            <p:ph idx="1"/>
          </p:nvPr>
        </p:nvSpPr>
        <p:spPr/>
        <p:txBody>
          <a:bodyPr/>
          <a:lstStyle/>
          <a:p>
            <a:endParaRPr lang="en-US" altLang="zh-CN" dirty="0" smtClean="0">
              <a:solidFill>
                <a:srgbClr val="00FF00"/>
              </a:solidFill>
              <a:ea typeface="宋体" charset="-122"/>
            </a:endParaRPr>
          </a:p>
          <a:p>
            <a:r>
              <a:rPr lang="en-US" altLang="zh-CN" dirty="0" smtClean="0">
                <a:ea typeface="宋体" charset="-122"/>
              </a:rPr>
              <a:t>1. Introduction to Dark Matter</a:t>
            </a:r>
          </a:p>
          <a:p>
            <a:r>
              <a:rPr lang="en-US" altLang="zh-CN" dirty="0" smtClean="0">
                <a:ea typeface="宋体" charset="-122"/>
              </a:rPr>
              <a:t>2. f(R) Gravity and its relation to the interaction between DM </a:t>
            </a:r>
          </a:p>
          <a:p>
            <a:r>
              <a:rPr lang="en-US" altLang="zh-CN" dirty="0" smtClean="0">
                <a:ea typeface="宋体" charset="-122"/>
              </a:rPr>
              <a:t>3. WIMPs Miracle</a:t>
            </a:r>
          </a:p>
          <a:p>
            <a:r>
              <a:rPr lang="en-US" dirty="0" smtClean="0">
                <a:ea typeface="宋体" charset="-122"/>
              </a:rPr>
              <a:t>4.Conclusion</a:t>
            </a:r>
            <a:endParaRPr lang="en-GB" dirty="0"/>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150938" y="214313"/>
            <a:ext cx="7793037" cy="1198463"/>
          </a:xfrm>
        </p:spPr>
        <p:txBody>
          <a:bodyPr/>
          <a:lstStyle/>
          <a:p>
            <a:r>
              <a:rPr lang="en-US" altLang="zh-CN" dirty="0" smtClean="0"/>
              <a:t>From particle physics</a:t>
            </a:r>
            <a:br>
              <a:rPr lang="en-US" altLang="zh-CN" dirty="0" smtClean="0"/>
            </a:br>
            <a:endParaRPr lang="zh-CN" altLang="en-US" dirty="0"/>
          </a:p>
        </p:txBody>
      </p:sp>
      <p:sp>
        <p:nvSpPr>
          <p:cNvPr id="126979" name="Rectangle 3"/>
          <p:cNvSpPr>
            <a:spLocks noGrp="1" noChangeArrowheads="1"/>
          </p:cNvSpPr>
          <p:nvPr>
            <p:ph type="body" idx="1"/>
          </p:nvPr>
        </p:nvSpPr>
        <p:spPr>
          <a:xfrm>
            <a:off x="1182688" y="2017713"/>
            <a:ext cx="7637462" cy="4114800"/>
          </a:xfrm>
        </p:spPr>
        <p:txBody>
          <a:bodyPr/>
          <a:lstStyle/>
          <a:p>
            <a:pPr>
              <a:buNone/>
            </a:pPr>
            <a:r>
              <a:rPr lang="en-US" altLang="zh-CN" sz="3600" b="1" dirty="0" smtClean="0">
                <a:latin typeface="Arial" charset="0"/>
              </a:rPr>
              <a:t>WIMP(</a:t>
            </a:r>
            <a:r>
              <a:rPr lang="en-GB" sz="3600" dirty="0" smtClean="0"/>
              <a:t>Weakly interacting massive particles)</a:t>
            </a:r>
          </a:p>
          <a:p>
            <a:pPr>
              <a:buNone/>
            </a:pPr>
            <a:endParaRPr lang="en-US" altLang="zh-CN" sz="3600" b="1" dirty="0" smtClean="0">
              <a:latin typeface="Arial" charset="0"/>
            </a:endParaRPr>
          </a:p>
          <a:p>
            <a:pPr>
              <a:buNone/>
            </a:pPr>
            <a:r>
              <a:rPr lang="en-US" altLang="zh-CN" dirty="0" smtClean="0">
                <a:latin typeface="Arial" charset="0"/>
              </a:rPr>
              <a:t>is a natural dark matter candidate giving  correct relic density</a:t>
            </a:r>
            <a:endParaRPr lang="en-US" altLang="zh-CN" dirty="0">
              <a:solidFill>
                <a:schemeClr val="tx2"/>
              </a:solidFill>
            </a:endParaRPr>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r>
              <a:rPr lang="en-US"/>
              <a:t>WIMP hypothesis</a:t>
            </a:r>
          </a:p>
        </p:txBody>
      </p:sp>
      <p:sp>
        <p:nvSpPr>
          <p:cNvPr id="326659" name="Rectangle 3"/>
          <p:cNvSpPr>
            <a:spLocks noGrp="1" noChangeArrowheads="1"/>
          </p:cNvSpPr>
          <p:nvPr>
            <p:ph type="body" idx="1"/>
          </p:nvPr>
        </p:nvSpPr>
        <p:spPr>
          <a:xfrm>
            <a:off x="395536" y="2060848"/>
            <a:ext cx="8229600" cy="5211763"/>
          </a:xfrm>
        </p:spPr>
        <p:txBody>
          <a:bodyPr/>
          <a:lstStyle/>
          <a:p>
            <a:pPr>
              <a:lnSpc>
                <a:spcPct val="90000"/>
              </a:lnSpc>
            </a:pPr>
            <a:r>
              <a:rPr lang="en-US" sz="2800" dirty="0">
                <a:solidFill>
                  <a:schemeClr val="accent2"/>
                </a:solidFill>
              </a:rPr>
              <a:t>W</a:t>
            </a:r>
            <a:r>
              <a:rPr lang="en-US" sz="2800" dirty="0"/>
              <a:t>eakly </a:t>
            </a:r>
            <a:r>
              <a:rPr lang="en-US" sz="2800" dirty="0">
                <a:solidFill>
                  <a:schemeClr val="accent2"/>
                </a:solidFill>
              </a:rPr>
              <a:t>I</a:t>
            </a:r>
            <a:r>
              <a:rPr lang="en-US" sz="2800" dirty="0"/>
              <a:t>nteracting </a:t>
            </a:r>
            <a:r>
              <a:rPr lang="en-US" sz="2800" dirty="0">
                <a:solidFill>
                  <a:schemeClr val="accent2"/>
                </a:solidFill>
              </a:rPr>
              <a:t>M</a:t>
            </a:r>
            <a:r>
              <a:rPr lang="en-US" sz="2800" dirty="0"/>
              <a:t>assive </a:t>
            </a:r>
            <a:r>
              <a:rPr lang="en-US" sz="2800" dirty="0">
                <a:solidFill>
                  <a:schemeClr val="accent2"/>
                </a:solidFill>
              </a:rPr>
              <a:t>P</a:t>
            </a:r>
            <a:r>
              <a:rPr lang="en-US" sz="2800" dirty="0"/>
              <a:t>article</a:t>
            </a:r>
          </a:p>
          <a:p>
            <a:pPr>
              <a:lnSpc>
                <a:spcPct val="90000"/>
              </a:lnSpc>
              <a:buFontTx/>
              <a:buNone/>
            </a:pPr>
            <a:endParaRPr lang="en-US" sz="2800" dirty="0"/>
          </a:p>
          <a:p>
            <a:pPr>
              <a:lnSpc>
                <a:spcPct val="90000"/>
              </a:lnSpc>
            </a:pPr>
            <a:r>
              <a:rPr lang="en-US" sz="2800" dirty="0"/>
              <a:t>WIMPs freeze out early as the universe expands and cools</a:t>
            </a:r>
          </a:p>
          <a:p>
            <a:pPr>
              <a:lnSpc>
                <a:spcPct val="90000"/>
              </a:lnSpc>
            </a:pPr>
            <a:endParaRPr lang="en-US" sz="2800" dirty="0"/>
          </a:p>
          <a:p>
            <a:pPr>
              <a:lnSpc>
                <a:spcPct val="90000"/>
              </a:lnSpc>
            </a:pPr>
            <a:r>
              <a:rPr lang="en-US" sz="2800" dirty="0"/>
              <a:t>WIMP density at freeze-out is determined by the strength </a:t>
            </a:r>
            <a:r>
              <a:rPr lang="en-US" sz="2800" dirty="0" err="1">
                <a:latin typeface="Symbol" pitchFamily="18" charset="2"/>
              </a:rPr>
              <a:t>s</a:t>
            </a:r>
            <a:r>
              <a:rPr lang="en-US" sz="2800" baseline="-25000" dirty="0" err="1"/>
              <a:t>x</a:t>
            </a:r>
            <a:r>
              <a:rPr lang="en-US" sz="2800" dirty="0"/>
              <a:t> of the WIMP interaction with normal matter</a:t>
            </a:r>
          </a:p>
          <a:p>
            <a:pPr>
              <a:lnSpc>
                <a:spcPct val="90000"/>
              </a:lnSpc>
            </a:pPr>
            <a:endParaRPr lang="en-US" sz="2800" dirty="0"/>
          </a:p>
          <a:p>
            <a:pPr>
              <a:lnSpc>
                <a:spcPct val="90000"/>
              </a:lnSpc>
            </a:pPr>
            <a:r>
              <a:rPr lang="en-US" sz="2800" dirty="0"/>
              <a:t>Leads to </a:t>
            </a:r>
            <a:r>
              <a:rPr lang="en-US" sz="2800" dirty="0" err="1">
                <a:latin typeface="Symbol" pitchFamily="18" charset="2"/>
              </a:rPr>
              <a:t>s</a:t>
            </a:r>
            <a:r>
              <a:rPr lang="en-US" sz="2800" baseline="-25000" dirty="0" err="1"/>
              <a:t>x</a:t>
            </a:r>
            <a:r>
              <a:rPr lang="en-US" sz="2800" dirty="0"/>
              <a:t> ~ </a:t>
            </a:r>
            <a:r>
              <a:rPr lang="en-US" sz="2800" dirty="0" err="1">
                <a:latin typeface="Symbol" pitchFamily="18" charset="2"/>
              </a:rPr>
              <a:t>s</a:t>
            </a:r>
            <a:r>
              <a:rPr lang="en-US" sz="2800" baseline="-25000" dirty="0" err="1"/>
              <a:t>weak</a:t>
            </a:r>
            <a:r>
              <a:rPr lang="en-US" sz="2800" baseline="-25000" dirty="0"/>
              <a:t> interaction</a:t>
            </a:r>
          </a:p>
          <a:p>
            <a:pPr>
              <a:lnSpc>
                <a:spcPct val="90000"/>
              </a:lnSpc>
              <a:buFontTx/>
              <a:buNone/>
            </a:pPr>
            <a:endParaRPr lang="en-US" sz="2800" dirty="0"/>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r>
              <a:rPr lang="en-US"/>
              <a:t>What we DO NOT know…</a:t>
            </a:r>
          </a:p>
        </p:txBody>
      </p:sp>
      <p:sp>
        <p:nvSpPr>
          <p:cNvPr id="344067" name="Rectangle 3"/>
          <p:cNvSpPr>
            <a:spLocks noGrp="1" noChangeArrowheads="1"/>
          </p:cNvSpPr>
          <p:nvPr>
            <p:ph type="body" idx="1"/>
          </p:nvPr>
        </p:nvSpPr>
        <p:spPr>
          <a:xfrm>
            <a:off x="323528" y="1988840"/>
            <a:ext cx="8229600" cy="4525963"/>
          </a:xfrm>
        </p:spPr>
        <p:txBody>
          <a:bodyPr/>
          <a:lstStyle/>
          <a:p>
            <a:pPr>
              <a:lnSpc>
                <a:spcPct val="90000"/>
              </a:lnSpc>
            </a:pPr>
            <a:r>
              <a:rPr lang="en-US" sz="2800" dirty="0"/>
              <a:t>The WIMP mass </a:t>
            </a:r>
            <a:r>
              <a:rPr lang="en-US" sz="2800" dirty="0" err="1"/>
              <a:t>Mx</a:t>
            </a:r>
            <a:r>
              <a:rPr lang="en-US" sz="2800" dirty="0"/>
              <a:t> </a:t>
            </a:r>
          </a:p>
          <a:p>
            <a:pPr lvl="1">
              <a:lnSpc>
                <a:spcPct val="90000"/>
              </a:lnSpc>
            </a:pPr>
            <a:r>
              <a:rPr lang="en-US" sz="2400" dirty="0"/>
              <a:t>prejudice 10&lt;</a:t>
            </a:r>
            <a:r>
              <a:rPr lang="en-US" sz="2400" dirty="0" err="1"/>
              <a:t>Mx</a:t>
            </a:r>
            <a:r>
              <a:rPr lang="en-US" sz="2400" dirty="0"/>
              <a:t>&lt;10000 </a:t>
            </a:r>
            <a:r>
              <a:rPr lang="en-US" sz="2400" dirty="0" err="1"/>
              <a:t>Gev</a:t>
            </a:r>
            <a:r>
              <a:rPr lang="en-US" sz="2400" dirty="0"/>
              <a:t>/c</a:t>
            </a:r>
            <a:r>
              <a:rPr lang="en-US" sz="2400" baseline="30000" dirty="0"/>
              <a:t>2</a:t>
            </a:r>
          </a:p>
          <a:p>
            <a:pPr lvl="1">
              <a:lnSpc>
                <a:spcPct val="90000"/>
              </a:lnSpc>
            </a:pPr>
            <a:endParaRPr lang="en-US" sz="2400" dirty="0"/>
          </a:p>
          <a:p>
            <a:pPr>
              <a:lnSpc>
                <a:spcPct val="90000"/>
              </a:lnSpc>
            </a:pPr>
            <a:r>
              <a:rPr lang="en-US" sz="2800" dirty="0"/>
              <a:t>The WIMP Interaction Cross-Section</a:t>
            </a:r>
          </a:p>
          <a:p>
            <a:pPr lvl="1">
              <a:lnSpc>
                <a:spcPct val="90000"/>
              </a:lnSpc>
            </a:pPr>
            <a:r>
              <a:rPr lang="en-US" sz="2400" dirty="0"/>
              <a:t>Prejudice </a:t>
            </a:r>
            <a:r>
              <a:rPr lang="en-US" sz="2400" dirty="0" err="1">
                <a:latin typeface="Symbol" pitchFamily="18" charset="2"/>
              </a:rPr>
              <a:t>s~s</a:t>
            </a:r>
            <a:r>
              <a:rPr lang="en-US" sz="2400" baseline="-25000" dirty="0" err="1"/>
              <a:t>weak</a:t>
            </a:r>
            <a:endParaRPr lang="en-US" sz="2400" baseline="-25000" dirty="0"/>
          </a:p>
          <a:p>
            <a:pPr lvl="1">
              <a:lnSpc>
                <a:spcPct val="90000"/>
              </a:lnSpc>
            </a:pPr>
            <a:r>
              <a:rPr lang="en-US" sz="2400" dirty="0"/>
              <a:t>(give or take several orders or magnitude…)</a:t>
            </a:r>
          </a:p>
          <a:p>
            <a:pPr>
              <a:lnSpc>
                <a:spcPct val="90000"/>
              </a:lnSpc>
            </a:pPr>
            <a:endParaRPr lang="en-US" sz="2800" dirty="0"/>
          </a:p>
          <a:p>
            <a:pPr>
              <a:lnSpc>
                <a:spcPct val="90000"/>
              </a:lnSpc>
            </a:pPr>
            <a:r>
              <a:rPr lang="en-US" sz="2800" dirty="0"/>
              <a:t>The nature of the interaction</a:t>
            </a:r>
          </a:p>
          <a:p>
            <a:pPr lvl="1">
              <a:lnSpc>
                <a:spcPct val="90000"/>
              </a:lnSpc>
            </a:pPr>
            <a:r>
              <a:rPr lang="en-US" sz="2400" dirty="0"/>
              <a:t>Spin coupling?</a:t>
            </a:r>
          </a:p>
          <a:p>
            <a:pPr lvl="1">
              <a:lnSpc>
                <a:spcPct val="90000"/>
              </a:lnSpc>
            </a:pPr>
            <a:r>
              <a:rPr lang="en-US" sz="2400" dirty="0"/>
              <a:t>Atomic Number coupling?</a:t>
            </a: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22463" y="817563"/>
            <a:ext cx="5273675" cy="3698875"/>
            <a:chOff x="1209" y="1242"/>
            <a:chExt cx="3322" cy="2330"/>
          </a:xfrm>
        </p:grpSpPr>
        <p:pic>
          <p:nvPicPr>
            <p:cNvPr id="151555" name="Picture 3" descr="astron25">
              <a:hlinkClick r:id="rId2"/>
            </p:cNvPr>
            <p:cNvPicPr>
              <a:picLocks noChangeAspect="1" noChangeArrowheads="1"/>
            </p:cNvPicPr>
            <p:nvPr/>
          </p:nvPicPr>
          <p:blipFill>
            <a:blip r:embed="rId3" cstate="print"/>
            <a:srcRect/>
            <a:stretch>
              <a:fillRect/>
            </a:stretch>
          </p:blipFill>
          <p:spPr bwMode="auto">
            <a:xfrm>
              <a:off x="1209" y="1242"/>
              <a:ext cx="3322" cy="2330"/>
            </a:xfrm>
            <a:prstGeom prst="rect">
              <a:avLst/>
            </a:prstGeom>
            <a:noFill/>
          </p:spPr>
        </p:pic>
        <p:sp>
          <p:nvSpPr>
            <p:cNvPr id="151556" name="Rectangle 4"/>
            <p:cNvSpPr>
              <a:spLocks noChangeArrowheads="1"/>
            </p:cNvSpPr>
            <p:nvPr/>
          </p:nvSpPr>
          <p:spPr bwMode="auto">
            <a:xfrm>
              <a:off x="1424" y="1688"/>
              <a:ext cx="752" cy="368"/>
            </a:xfrm>
            <a:prstGeom prst="rect">
              <a:avLst/>
            </a:prstGeom>
            <a:solidFill>
              <a:schemeClr val="bg1"/>
            </a:solidFill>
            <a:ln w="9525">
              <a:noFill/>
              <a:miter lim="800000"/>
              <a:headEnd/>
              <a:tailEnd/>
            </a:ln>
            <a:effectLst/>
          </p:spPr>
          <p:txBody>
            <a:bodyPr wrap="none" anchor="ctr"/>
            <a:lstStyle/>
            <a:p>
              <a:endParaRPr lang="en-GB"/>
            </a:p>
          </p:txBody>
        </p:sp>
        <p:sp>
          <p:nvSpPr>
            <p:cNvPr id="151557" name="Rectangle 5"/>
            <p:cNvSpPr>
              <a:spLocks noChangeArrowheads="1"/>
            </p:cNvSpPr>
            <p:nvPr/>
          </p:nvSpPr>
          <p:spPr bwMode="auto">
            <a:xfrm>
              <a:off x="1440" y="1968"/>
              <a:ext cx="416" cy="184"/>
            </a:xfrm>
            <a:prstGeom prst="rect">
              <a:avLst/>
            </a:prstGeom>
            <a:solidFill>
              <a:schemeClr val="bg1"/>
            </a:solidFill>
            <a:ln w="9525">
              <a:noFill/>
              <a:miter lim="800000"/>
              <a:headEnd/>
              <a:tailEnd/>
            </a:ln>
            <a:effectLst/>
          </p:spPr>
          <p:txBody>
            <a:bodyPr wrap="none" anchor="ctr"/>
            <a:lstStyle/>
            <a:p>
              <a:endParaRPr lang="en-GB"/>
            </a:p>
          </p:txBody>
        </p:sp>
        <p:sp>
          <p:nvSpPr>
            <p:cNvPr id="151558" name="Text Box 6"/>
            <p:cNvSpPr txBox="1">
              <a:spLocks noChangeArrowheads="1"/>
            </p:cNvSpPr>
            <p:nvPr/>
          </p:nvSpPr>
          <p:spPr bwMode="auto">
            <a:xfrm>
              <a:off x="1392" y="1700"/>
              <a:ext cx="849" cy="404"/>
            </a:xfrm>
            <a:prstGeom prst="rect">
              <a:avLst/>
            </a:prstGeom>
            <a:noFill/>
            <a:ln w="9525">
              <a:noFill/>
              <a:miter lim="800000"/>
              <a:headEnd/>
              <a:tailEnd/>
            </a:ln>
            <a:effectLst/>
          </p:spPr>
          <p:txBody>
            <a:bodyPr wrap="none">
              <a:spAutoFit/>
            </a:bodyPr>
            <a:lstStyle/>
            <a:p>
              <a:r>
                <a:rPr lang="en-US" sz="1800">
                  <a:latin typeface="Comic Sans MS" pitchFamily="66" charset="0"/>
                </a:rPr>
                <a:t>earth, air,</a:t>
              </a:r>
            </a:p>
            <a:p>
              <a:r>
                <a:rPr lang="en-US" sz="1800">
                  <a:latin typeface="Comic Sans MS" pitchFamily="66" charset="0"/>
                </a:rPr>
                <a:t>fire, water</a:t>
              </a:r>
            </a:p>
          </p:txBody>
        </p:sp>
        <p:sp>
          <p:nvSpPr>
            <p:cNvPr id="151559" name="Rectangle 7"/>
            <p:cNvSpPr>
              <a:spLocks noChangeArrowheads="1"/>
            </p:cNvSpPr>
            <p:nvPr/>
          </p:nvSpPr>
          <p:spPr bwMode="auto">
            <a:xfrm>
              <a:off x="3192" y="1832"/>
              <a:ext cx="728" cy="344"/>
            </a:xfrm>
            <a:prstGeom prst="rect">
              <a:avLst/>
            </a:prstGeom>
            <a:solidFill>
              <a:schemeClr val="bg1"/>
            </a:solidFill>
            <a:ln w="9525">
              <a:noFill/>
              <a:miter lim="800000"/>
              <a:headEnd/>
              <a:tailEnd/>
            </a:ln>
            <a:effectLst/>
          </p:spPr>
          <p:txBody>
            <a:bodyPr wrap="none" anchor="ctr"/>
            <a:lstStyle/>
            <a:p>
              <a:endParaRPr lang="en-GB"/>
            </a:p>
          </p:txBody>
        </p:sp>
        <p:sp>
          <p:nvSpPr>
            <p:cNvPr id="151560" name="Rectangle 8"/>
            <p:cNvSpPr>
              <a:spLocks noChangeArrowheads="1"/>
            </p:cNvSpPr>
            <p:nvPr/>
          </p:nvSpPr>
          <p:spPr bwMode="auto">
            <a:xfrm>
              <a:off x="3216" y="2128"/>
              <a:ext cx="488" cy="192"/>
            </a:xfrm>
            <a:prstGeom prst="rect">
              <a:avLst/>
            </a:prstGeom>
            <a:solidFill>
              <a:schemeClr val="bg1"/>
            </a:solidFill>
            <a:ln w="9525">
              <a:noFill/>
              <a:miter lim="800000"/>
              <a:headEnd/>
              <a:tailEnd/>
            </a:ln>
            <a:effectLst/>
          </p:spPr>
          <p:txBody>
            <a:bodyPr wrap="none" anchor="ctr"/>
            <a:lstStyle/>
            <a:p>
              <a:endParaRPr lang="en-GB"/>
            </a:p>
          </p:txBody>
        </p:sp>
        <p:sp>
          <p:nvSpPr>
            <p:cNvPr id="151561" name="Text Box 9"/>
            <p:cNvSpPr txBox="1">
              <a:spLocks noChangeArrowheads="1"/>
            </p:cNvSpPr>
            <p:nvPr/>
          </p:nvSpPr>
          <p:spPr bwMode="auto">
            <a:xfrm>
              <a:off x="3017" y="1759"/>
              <a:ext cx="1047" cy="577"/>
            </a:xfrm>
            <a:prstGeom prst="rect">
              <a:avLst/>
            </a:prstGeom>
            <a:noFill/>
            <a:ln w="9525">
              <a:noFill/>
              <a:miter lim="800000"/>
              <a:headEnd/>
              <a:tailEnd/>
            </a:ln>
            <a:effectLst/>
          </p:spPr>
          <p:txBody>
            <a:bodyPr wrap="none">
              <a:spAutoFit/>
            </a:bodyPr>
            <a:lstStyle/>
            <a:p>
              <a:r>
                <a:rPr lang="en-US" sz="1800">
                  <a:latin typeface="Comic Sans MS" pitchFamily="66" charset="0"/>
                </a:rPr>
                <a:t>  baryons, </a:t>
              </a:r>
              <a:r>
                <a:rPr lang="en-US" sz="1800">
                  <a:latin typeface="Symbol" pitchFamily="18" charset="2"/>
                </a:rPr>
                <a:t>n</a:t>
              </a:r>
              <a:r>
                <a:rPr lang="en-US" sz="1800">
                  <a:latin typeface="Comic Sans MS" pitchFamily="66" charset="0"/>
                </a:rPr>
                <a:t>s,</a:t>
              </a:r>
            </a:p>
            <a:p>
              <a:r>
                <a:rPr lang="en-US" sz="1800">
                  <a:latin typeface="Comic Sans MS" pitchFamily="66" charset="0"/>
                </a:rPr>
                <a:t>dark matter, </a:t>
              </a:r>
            </a:p>
            <a:p>
              <a:r>
                <a:rPr lang="en-US" sz="1800">
                  <a:latin typeface="Comic Sans MS" pitchFamily="66" charset="0"/>
                </a:rPr>
                <a:t>dark energy   </a:t>
              </a:r>
            </a:p>
          </p:txBody>
        </p:sp>
      </p:grpSp>
      <p:sp>
        <p:nvSpPr>
          <p:cNvPr id="151563" name="Rectangle 11"/>
          <p:cNvSpPr>
            <a:spLocks noGrp="1" noChangeArrowheads="1"/>
          </p:cNvSpPr>
          <p:nvPr>
            <p:ph type="body" sz="half" idx="1"/>
          </p:nvPr>
        </p:nvSpPr>
        <p:spPr>
          <a:xfrm>
            <a:off x="385763" y="4965700"/>
            <a:ext cx="8410575" cy="1535113"/>
          </a:xfrm>
        </p:spPr>
        <p:txBody>
          <a:bodyPr/>
          <a:lstStyle/>
          <a:p>
            <a:pPr>
              <a:lnSpc>
                <a:spcPct val="80000"/>
              </a:lnSpc>
            </a:pPr>
            <a:r>
              <a:rPr lang="en-US" sz="2400">
                <a:solidFill>
                  <a:srgbClr val="3333FF"/>
                </a:solidFill>
              </a:rPr>
              <a:t>We live in interesting times: we know how much there is, but we have no idea what it is</a:t>
            </a:r>
          </a:p>
          <a:p>
            <a:pPr>
              <a:lnSpc>
                <a:spcPct val="80000"/>
              </a:lnSpc>
            </a:pPr>
            <a:endParaRPr lang="en-US" sz="2400">
              <a:solidFill>
                <a:srgbClr val="3333FF"/>
              </a:solidFill>
            </a:endParaRPr>
          </a:p>
          <a:p>
            <a:pPr>
              <a:lnSpc>
                <a:spcPct val="80000"/>
              </a:lnSpc>
            </a:pPr>
            <a:r>
              <a:rPr lang="en-US" sz="2400">
                <a:solidFill>
                  <a:srgbClr val="FF0000"/>
                </a:solidFill>
              </a:rPr>
              <a:t>Precise, unambiguous evidence for new particle physics</a:t>
            </a:r>
            <a:endParaRPr lang="en-US" sz="240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772400" cy="1296144"/>
          </a:xfrm>
        </p:spPr>
        <p:txBody>
          <a:bodyPr/>
          <a:lstStyle/>
          <a:p>
            <a:r>
              <a:rPr lang="en-US" altLang="zh-CN" dirty="0" smtClean="0">
                <a:ea typeface="宋体" charset="-122"/>
              </a:rPr>
              <a:t>f(R) Gravity and its relation to the interaction between DM</a:t>
            </a:r>
            <a:endParaRPr lang="en-GB" dirty="0"/>
          </a:p>
        </p:txBody>
      </p:sp>
      <p:sp>
        <p:nvSpPr>
          <p:cNvPr id="3" name="Text Placeholder 2"/>
          <p:cNvSpPr>
            <a:spLocks noGrp="1"/>
          </p:cNvSpPr>
          <p:nvPr>
            <p:ph type="body" sz="half" idx="1"/>
          </p:nvPr>
        </p:nvSpPr>
        <p:spPr>
          <a:xfrm>
            <a:off x="685800" y="1700213"/>
            <a:ext cx="8278688" cy="4494212"/>
          </a:xfrm>
        </p:spPr>
        <p:txBody>
          <a:bodyPr/>
          <a:lstStyle/>
          <a:p>
            <a:r>
              <a:rPr lang="en-GB" dirty="0" smtClean="0"/>
              <a:t>At f (R) theory , the main idea is to take action as a function instead of a constant curvature.</a:t>
            </a:r>
          </a:p>
          <a:p>
            <a:r>
              <a:rPr lang="en-GB" dirty="0" smtClean="0"/>
              <a:t>f(</a:t>
            </a:r>
            <a:r>
              <a:rPr lang="en-GB" i="1" dirty="0" smtClean="0"/>
              <a:t>R</a:t>
            </a:r>
            <a:r>
              <a:rPr lang="en-GB" dirty="0" smtClean="0"/>
              <a:t>) gravity was first proposed in 1970 by </a:t>
            </a:r>
            <a:r>
              <a:rPr lang="en-GB" dirty="0" err="1" smtClean="0"/>
              <a:t>Buchdahl</a:t>
            </a:r>
            <a:r>
              <a:rPr lang="en-GB" dirty="0" smtClean="0"/>
              <a:t> (although </a:t>
            </a:r>
            <a:r>
              <a:rPr lang="en-GB" i="1" dirty="0" smtClean="0"/>
              <a:t>φ</a:t>
            </a:r>
            <a:r>
              <a:rPr lang="en-GB" dirty="0" smtClean="0"/>
              <a:t> was used rather than </a:t>
            </a:r>
            <a:r>
              <a:rPr lang="en-GB" i="1" dirty="0" smtClean="0"/>
              <a:t>f</a:t>
            </a:r>
            <a:r>
              <a:rPr lang="en-GB" dirty="0" smtClean="0"/>
              <a:t> for the name of the arbitrary function). </a:t>
            </a:r>
          </a:p>
          <a:p>
            <a:r>
              <a:rPr lang="en-GB" dirty="0" smtClean="0"/>
              <a:t>It has become an active field of research following work by </a:t>
            </a:r>
            <a:r>
              <a:rPr lang="en-GB" dirty="0" err="1" smtClean="0"/>
              <a:t>Starobinsky</a:t>
            </a:r>
            <a:r>
              <a:rPr lang="en-GB" dirty="0" smtClean="0"/>
              <a:t>.</a:t>
            </a:r>
            <a:endParaRPr lang="en-GB"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0"/>
            <a:ext cx="9156700" cy="546100"/>
            <a:chOff x="0" y="0"/>
            <a:chExt cx="5768" cy="344"/>
          </a:xfrm>
        </p:grpSpPr>
        <p:sp>
          <p:nvSpPr>
            <p:cNvPr id="9232" name="Rectangle 2"/>
            <p:cNvSpPr>
              <a:spLocks/>
            </p:cNvSpPr>
            <p:nvPr/>
          </p:nvSpPr>
          <p:spPr bwMode="auto">
            <a:xfrm>
              <a:off x="0" y="0"/>
              <a:ext cx="188" cy="336"/>
            </a:xfrm>
            <a:prstGeom prst="rect">
              <a:avLst/>
            </a:prstGeom>
            <a:gradFill rotWithShape="0">
              <a:gsLst>
                <a:gs pos="0">
                  <a:srgbClr val="CCCCE6"/>
                </a:gs>
                <a:gs pos="100000">
                  <a:srgbClr val="FFFFFF"/>
                </a:gs>
              </a:gsLst>
              <a:lin ang="0" scaled="1"/>
            </a:gradFill>
            <a:ln w="9525">
              <a:noFill/>
              <a:miter lim="800000"/>
              <a:headEnd/>
              <a:tailEnd/>
            </a:ln>
          </p:spPr>
          <p:txBody>
            <a:bodyPr wrap="none" lIns="0" tIns="0" rIns="0" bIns="0"/>
            <a:lstStyle/>
            <a:p>
              <a:endParaRPr lang="zh-CN" altLang="en-US">
                <a:ea typeface="宋体" charset="-122"/>
              </a:endParaRPr>
            </a:p>
          </p:txBody>
        </p:sp>
        <p:sp>
          <p:nvSpPr>
            <p:cNvPr id="9233" name="Rectangle 3"/>
            <p:cNvSpPr>
              <a:spLocks/>
            </p:cNvSpPr>
            <p:nvPr/>
          </p:nvSpPr>
          <p:spPr bwMode="auto">
            <a:xfrm>
              <a:off x="260" y="85"/>
              <a:ext cx="5508" cy="172"/>
            </a:xfrm>
            <a:prstGeom prst="rect">
              <a:avLst/>
            </a:prstGeom>
            <a:gradFill rotWithShape="0">
              <a:gsLst>
                <a:gs pos="0">
                  <a:srgbClr val="000080"/>
                </a:gs>
                <a:gs pos="100000">
                  <a:srgbClr val="FFFFFF"/>
                </a:gs>
              </a:gsLst>
              <a:lin ang="0" scaled="1"/>
            </a:gradFill>
            <a:ln w="9525">
              <a:noFill/>
              <a:miter lim="800000"/>
              <a:headEnd/>
              <a:tailEnd/>
            </a:ln>
          </p:spPr>
          <p:txBody>
            <a:bodyPr lIns="0" tIns="0" rIns="0" bIns="0"/>
            <a:lstStyle/>
            <a:p>
              <a:endParaRPr lang="zh-CN" altLang="en-US">
                <a:ea typeface="宋体" charset="-122"/>
              </a:endParaRPr>
            </a:p>
          </p:txBody>
        </p:sp>
        <p:sp>
          <p:nvSpPr>
            <p:cNvPr id="9234" name="Rectangle 4"/>
            <p:cNvSpPr>
              <a:spLocks/>
            </p:cNvSpPr>
            <p:nvPr/>
          </p:nvSpPr>
          <p:spPr bwMode="auto">
            <a:xfrm>
              <a:off x="258" y="85"/>
              <a:ext cx="94" cy="88"/>
            </a:xfrm>
            <a:prstGeom prst="rect">
              <a:avLst/>
            </a:prstGeom>
            <a:solidFill>
              <a:schemeClr val="accent1"/>
            </a:solidFill>
            <a:ln w="9525">
              <a:noFill/>
              <a:miter lim="800000"/>
              <a:headEnd/>
              <a:tailEnd/>
            </a:ln>
          </p:spPr>
          <p:txBody>
            <a:bodyPr lIns="0" tIns="0" rIns="0" bIns="0"/>
            <a:lstStyle/>
            <a:p>
              <a:endParaRPr lang="zh-CN" altLang="en-US">
                <a:ea typeface="宋体" charset="-122"/>
              </a:endParaRPr>
            </a:p>
          </p:txBody>
        </p:sp>
        <p:sp>
          <p:nvSpPr>
            <p:cNvPr id="9235" name="Rectangle 5"/>
            <p:cNvSpPr>
              <a:spLocks/>
            </p:cNvSpPr>
            <p:nvPr/>
          </p:nvSpPr>
          <p:spPr bwMode="auto">
            <a:xfrm>
              <a:off x="345" y="0"/>
              <a:ext cx="96" cy="86"/>
            </a:xfrm>
            <a:prstGeom prst="rect">
              <a:avLst/>
            </a:prstGeom>
            <a:solidFill>
              <a:schemeClr val="accent1"/>
            </a:solidFill>
            <a:ln w="9525">
              <a:noFill/>
              <a:miter lim="800000"/>
              <a:headEnd/>
              <a:tailEnd/>
            </a:ln>
          </p:spPr>
          <p:txBody>
            <a:bodyPr lIns="0" tIns="0" rIns="0" bIns="0"/>
            <a:lstStyle/>
            <a:p>
              <a:endParaRPr lang="zh-CN" altLang="en-US">
                <a:ea typeface="宋体" charset="-122"/>
              </a:endParaRPr>
            </a:p>
          </p:txBody>
        </p:sp>
        <p:sp>
          <p:nvSpPr>
            <p:cNvPr id="9236" name="Rectangle 6"/>
            <p:cNvSpPr>
              <a:spLocks/>
            </p:cNvSpPr>
            <p:nvPr/>
          </p:nvSpPr>
          <p:spPr bwMode="auto">
            <a:xfrm>
              <a:off x="345" y="85"/>
              <a:ext cx="96" cy="88"/>
            </a:xfrm>
            <a:prstGeom prst="rect">
              <a:avLst/>
            </a:prstGeom>
            <a:solidFill>
              <a:srgbClr val="9999CC"/>
            </a:solidFill>
            <a:ln w="9525">
              <a:noFill/>
              <a:miter lim="800000"/>
              <a:headEnd/>
              <a:tailEnd/>
            </a:ln>
          </p:spPr>
          <p:txBody>
            <a:bodyPr lIns="0" tIns="0" rIns="0" bIns="0"/>
            <a:lstStyle/>
            <a:p>
              <a:endParaRPr lang="zh-CN" altLang="en-US">
                <a:ea typeface="宋体" charset="-122"/>
              </a:endParaRPr>
            </a:p>
          </p:txBody>
        </p:sp>
        <p:sp>
          <p:nvSpPr>
            <p:cNvPr id="9237" name="Rectangle 7"/>
            <p:cNvSpPr>
              <a:spLocks/>
            </p:cNvSpPr>
            <p:nvPr/>
          </p:nvSpPr>
          <p:spPr bwMode="auto">
            <a:xfrm>
              <a:off x="173" y="173"/>
              <a:ext cx="94" cy="86"/>
            </a:xfrm>
            <a:prstGeom prst="rect">
              <a:avLst/>
            </a:prstGeom>
            <a:solidFill>
              <a:schemeClr val="accent1"/>
            </a:solidFill>
            <a:ln w="9525">
              <a:noFill/>
              <a:miter lim="800000"/>
              <a:headEnd/>
              <a:tailEnd/>
            </a:ln>
          </p:spPr>
          <p:txBody>
            <a:bodyPr lIns="0" tIns="0" rIns="0" bIns="0"/>
            <a:lstStyle/>
            <a:p>
              <a:endParaRPr lang="zh-CN" altLang="en-US">
                <a:ea typeface="宋体" charset="-122"/>
              </a:endParaRPr>
            </a:p>
          </p:txBody>
        </p:sp>
        <p:sp>
          <p:nvSpPr>
            <p:cNvPr id="9238" name="Rectangle 8"/>
            <p:cNvSpPr>
              <a:spLocks/>
            </p:cNvSpPr>
            <p:nvPr/>
          </p:nvSpPr>
          <p:spPr bwMode="auto">
            <a:xfrm>
              <a:off x="83" y="85"/>
              <a:ext cx="96" cy="87"/>
            </a:xfrm>
            <a:prstGeom prst="rect">
              <a:avLst/>
            </a:prstGeom>
            <a:solidFill>
              <a:srgbClr val="000080"/>
            </a:solidFill>
            <a:ln w="9525">
              <a:noFill/>
              <a:miter lim="800000"/>
              <a:headEnd/>
              <a:tailEnd/>
            </a:ln>
          </p:spPr>
          <p:txBody>
            <a:bodyPr lIns="0" tIns="0" rIns="0" bIns="0"/>
            <a:lstStyle/>
            <a:p>
              <a:endParaRPr lang="zh-CN" altLang="en-US">
                <a:ea typeface="宋体" charset="-122"/>
              </a:endParaRPr>
            </a:p>
          </p:txBody>
        </p:sp>
        <p:sp>
          <p:nvSpPr>
            <p:cNvPr id="9239" name="Rectangle 9"/>
            <p:cNvSpPr>
              <a:spLocks/>
            </p:cNvSpPr>
            <p:nvPr/>
          </p:nvSpPr>
          <p:spPr bwMode="auto">
            <a:xfrm>
              <a:off x="258" y="171"/>
              <a:ext cx="94" cy="86"/>
            </a:xfrm>
            <a:prstGeom prst="rect">
              <a:avLst/>
            </a:prstGeom>
            <a:solidFill>
              <a:srgbClr val="9999CC"/>
            </a:solidFill>
            <a:ln w="9525">
              <a:noFill/>
              <a:miter lim="800000"/>
              <a:headEnd/>
              <a:tailEnd/>
            </a:ln>
          </p:spPr>
          <p:txBody>
            <a:bodyPr lIns="0" tIns="0" rIns="0" bIns="0"/>
            <a:lstStyle/>
            <a:p>
              <a:endParaRPr lang="zh-CN" altLang="en-US">
                <a:ea typeface="宋体" charset="-122"/>
              </a:endParaRPr>
            </a:p>
          </p:txBody>
        </p:sp>
        <p:sp>
          <p:nvSpPr>
            <p:cNvPr id="9240" name="Rectangle 10"/>
            <p:cNvSpPr>
              <a:spLocks/>
            </p:cNvSpPr>
            <p:nvPr/>
          </p:nvSpPr>
          <p:spPr bwMode="auto">
            <a:xfrm>
              <a:off x="173" y="258"/>
              <a:ext cx="94" cy="86"/>
            </a:xfrm>
            <a:prstGeom prst="rect">
              <a:avLst/>
            </a:prstGeom>
            <a:solidFill>
              <a:srgbClr val="9999CC"/>
            </a:solidFill>
            <a:ln w="9525">
              <a:noFill/>
              <a:miter lim="800000"/>
              <a:headEnd/>
              <a:tailEnd/>
            </a:ln>
          </p:spPr>
          <p:txBody>
            <a:bodyPr lIns="0" tIns="0" rIns="0" bIns="0"/>
            <a:lstStyle/>
            <a:p>
              <a:endParaRPr lang="zh-CN" altLang="en-US">
                <a:ea typeface="宋体" charset="-122"/>
              </a:endParaRPr>
            </a:p>
          </p:txBody>
        </p:sp>
      </p:grpSp>
      <p:sp>
        <p:nvSpPr>
          <p:cNvPr id="9219" name="Rectangle 11"/>
          <p:cNvSpPr>
            <a:spLocks/>
          </p:cNvSpPr>
          <p:nvPr/>
        </p:nvSpPr>
        <p:spPr bwMode="auto">
          <a:xfrm>
            <a:off x="214313" y="714375"/>
            <a:ext cx="4800600" cy="508000"/>
          </a:xfrm>
          <a:prstGeom prst="rect">
            <a:avLst/>
          </a:prstGeom>
          <a:solidFill>
            <a:srgbClr val="FF00FF"/>
          </a:solidFill>
          <a:ln w="9525">
            <a:noFill/>
            <a:miter lim="800000"/>
            <a:headEnd/>
            <a:tailEnd/>
          </a:ln>
        </p:spPr>
        <p:txBody>
          <a:bodyPr lIns="38100" tIns="38100" rIns="38100" bIns="38100"/>
          <a:lstStyle/>
          <a:p>
            <a:pPr algn="l"/>
            <a:r>
              <a:rPr lang="en-US" altLang="zh-CN" sz="2800" b="1" dirty="0">
                <a:solidFill>
                  <a:schemeClr val="tx1"/>
                </a:solidFill>
                <a:latin typeface="Times" charset="0"/>
                <a:ea typeface="宋体" charset="-122"/>
                <a:cs typeface="Times" charset="0"/>
                <a:sym typeface="Times" charset="0"/>
              </a:rPr>
              <a:t>‘Changing gravity’ models</a:t>
            </a:r>
          </a:p>
        </p:txBody>
      </p:sp>
      <p:sp>
        <p:nvSpPr>
          <p:cNvPr id="9220" name="Rectangle 12"/>
          <p:cNvSpPr>
            <a:spLocks/>
          </p:cNvSpPr>
          <p:nvPr/>
        </p:nvSpPr>
        <p:spPr bwMode="auto">
          <a:xfrm>
            <a:off x="5029200" y="685800"/>
            <a:ext cx="1364156" cy="384721"/>
          </a:xfrm>
          <a:prstGeom prst="rect">
            <a:avLst/>
          </a:prstGeom>
          <a:noFill/>
          <a:ln w="9525">
            <a:noFill/>
            <a:miter lim="800000"/>
            <a:headEnd/>
            <a:tailEnd/>
          </a:ln>
        </p:spPr>
        <p:txBody>
          <a:bodyPr wrap="none" lIns="38100" tIns="38100" rIns="38100" bIns="38100">
            <a:spAutoFit/>
          </a:bodyPr>
          <a:lstStyle/>
          <a:p>
            <a:pPr algn="l"/>
            <a:r>
              <a:rPr lang="en-US" altLang="zh-CN" sz="2000" b="1" dirty="0">
                <a:solidFill>
                  <a:srgbClr val="800080"/>
                </a:solidFill>
                <a:latin typeface="Times" charset="0"/>
                <a:ea typeface="宋体" charset="-122"/>
                <a:cs typeface="Times" charset="0"/>
                <a:sym typeface="Times" charset="0"/>
              </a:rPr>
              <a:t>f(R) </a:t>
            </a:r>
            <a:r>
              <a:rPr lang="en-US" altLang="zh-CN" sz="2000" b="1" dirty="0" smtClean="0">
                <a:solidFill>
                  <a:srgbClr val="800080"/>
                </a:solidFill>
                <a:latin typeface="Times" charset="0"/>
                <a:ea typeface="宋体" charset="-122"/>
                <a:cs typeface="Times" charset="0"/>
                <a:sym typeface="Times" charset="0"/>
              </a:rPr>
              <a:t>gravity</a:t>
            </a:r>
            <a:endParaRPr lang="en-US" altLang="zh-CN" sz="2000" b="1" dirty="0">
              <a:solidFill>
                <a:srgbClr val="800080"/>
              </a:solidFill>
              <a:latin typeface="Times" charset="0"/>
              <a:ea typeface="宋体" charset="-122"/>
              <a:cs typeface="Times" charset="0"/>
              <a:sym typeface="Times" charset="0"/>
            </a:endParaRPr>
          </a:p>
        </p:txBody>
      </p:sp>
      <p:sp>
        <p:nvSpPr>
          <p:cNvPr id="9221" name="Rectangle 13"/>
          <p:cNvSpPr>
            <a:spLocks/>
          </p:cNvSpPr>
          <p:nvPr/>
        </p:nvSpPr>
        <p:spPr bwMode="auto">
          <a:xfrm>
            <a:off x="683568" y="1988840"/>
            <a:ext cx="6455357" cy="815608"/>
          </a:xfrm>
          <a:prstGeom prst="rect">
            <a:avLst/>
          </a:prstGeom>
          <a:noFill/>
          <a:ln w="9525">
            <a:noFill/>
            <a:miter lim="800000"/>
            <a:headEnd/>
            <a:tailEnd/>
          </a:ln>
        </p:spPr>
        <p:txBody>
          <a:bodyPr wrap="none" lIns="38100" tIns="38100" rIns="38100" bIns="38100">
            <a:spAutoFit/>
          </a:bodyPr>
          <a:lstStyle/>
          <a:p>
            <a:pPr algn="l"/>
            <a:r>
              <a:rPr lang="en-US" altLang="zh-CN" sz="2400" b="1" dirty="0">
                <a:solidFill>
                  <a:srgbClr val="FF0000"/>
                </a:solidFill>
                <a:latin typeface="Times" charset="0"/>
                <a:ea typeface="宋体" charset="-122"/>
                <a:cs typeface="Times" charset="0"/>
                <a:sym typeface="Times" charset="0"/>
              </a:rPr>
              <a:t>Dark </a:t>
            </a:r>
            <a:r>
              <a:rPr lang="en-US" altLang="zh-CN" sz="2400" b="1" dirty="0" smtClean="0">
                <a:solidFill>
                  <a:srgbClr val="FF0000"/>
                </a:solidFill>
                <a:latin typeface="Times" charset="0"/>
                <a:ea typeface="宋体" charset="-122"/>
                <a:cs typeface="Times" charset="0"/>
                <a:sym typeface="Times" charset="0"/>
              </a:rPr>
              <a:t>matter </a:t>
            </a:r>
            <a:r>
              <a:rPr lang="en-US" altLang="zh-CN" sz="2400" b="1" dirty="0">
                <a:solidFill>
                  <a:srgbClr val="FF0000"/>
                </a:solidFill>
                <a:latin typeface="Times" charset="0"/>
                <a:ea typeface="宋体" charset="-122"/>
                <a:cs typeface="Times" charset="0"/>
                <a:sym typeface="Times" charset="0"/>
              </a:rPr>
              <a:t>may originate from some geometric</a:t>
            </a:r>
            <a:endParaRPr lang="en-US" altLang="zh-CN" sz="2400" b="1" dirty="0">
              <a:solidFill>
                <a:schemeClr val="tx1"/>
              </a:solidFill>
              <a:latin typeface="Times" charset="0"/>
              <a:ea typeface="宋体" charset="-122"/>
              <a:cs typeface="Times" charset="0"/>
              <a:sym typeface="Times" charset="0"/>
            </a:endParaRPr>
          </a:p>
          <a:p>
            <a:pPr algn="l"/>
            <a:r>
              <a:rPr lang="en-US" altLang="zh-CN" sz="2400" b="1" dirty="0">
                <a:solidFill>
                  <a:srgbClr val="FF0000"/>
                </a:solidFill>
                <a:latin typeface="Times" charset="0"/>
                <a:ea typeface="宋体" charset="-122"/>
                <a:cs typeface="Times" charset="0"/>
                <a:sym typeface="Times" charset="0"/>
              </a:rPr>
              <a:t>modification from Einstein gravity.</a:t>
            </a:r>
            <a:r>
              <a:rPr lang="en-US" altLang="zh-CN" sz="2400" b="1" dirty="0">
                <a:solidFill>
                  <a:schemeClr val="tx1"/>
                </a:solidFill>
                <a:latin typeface="Times" charset="0"/>
                <a:ea typeface="宋体" charset="-122"/>
                <a:cs typeface="Times" charset="0"/>
                <a:sym typeface="Times" charset="0"/>
              </a:rPr>
              <a:t> </a:t>
            </a:r>
          </a:p>
        </p:txBody>
      </p:sp>
      <p:sp>
        <p:nvSpPr>
          <p:cNvPr id="9222" name="Rectangle 14"/>
          <p:cNvSpPr>
            <a:spLocks/>
          </p:cNvSpPr>
          <p:nvPr/>
        </p:nvSpPr>
        <p:spPr bwMode="auto">
          <a:xfrm>
            <a:off x="1143000" y="2743200"/>
            <a:ext cx="2789238" cy="444500"/>
          </a:xfrm>
          <a:prstGeom prst="rect">
            <a:avLst/>
          </a:prstGeom>
          <a:noFill/>
          <a:ln w="9525">
            <a:noFill/>
            <a:miter lim="800000"/>
            <a:headEnd/>
            <a:tailEnd/>
          </a:ln>
        </p:spPr>
        <p:txBody>
          <a:bodyPr wrap="none" lIns="38100" tIns="38100" rIns="38100" bIns="38100">
            <a:spAutoFit/>
          </a:bodyPr>
          <a:lstStyle/>
          <a:p>
            <a:pPr algn="l"/>
            <a:r>
              <a:rPr lang="en-US" altLang="zh-CN" sz="2400" b="1">
                <a:solidFill>
                  <a:schemeClr val="tx1"/>
                </a:solidFill>
                <a:latin typeface="Times" charset="0"/>
                <a:ea typeface="宋体" charset="-122"/>
                <a:cs typeface="Times" charset="0"/>
                <a:sym typeface="Times" charset="0"/>
              </a:rPr>
              <a:t>The simplest model: </a:t>
            </a:r>
          </a:p>
        </p:txBody>
      </p:sp>
      <p:sp>
        <p:nvSpPr>
          <p:cNvPr id="9223" name="Rectangle 15"/>
          <p:cNvSpPr>
            <a:spLocks/>
          </p:cNvSpPr>
          <p:nvPr/>
        </p:nvSpPr>
        <p:spPr bwMode="auto">
          <a:xfrm>
            <a:off x="4214813" y="2714625"/>
            <a:ext cx="1993900" cy="444500"/>
          </a:xfrm>
          <a:prstGeom prst="rect">
            <a:avLst/>
          </a:prstGeom>
          <a:solidFill>
            <a:srgbClr val="FFFF00"/>
          </a:solidFill>
          <a:ln w="9525">
            <a:noFill/>
            <a:miter lim="800000"/>
            <a:headEnd/>
            <a:tailEnd/>
          </a:ln>
        </p:spPr>
        <p:txBody>
          <a:bodyPr lIns="38100" tIns="38100" rIns="38100" bIns="38100"/>
          <a:lstStyle/>
          <a:p>
            <a:pPr algn="l"/>
            <a:r>
              <a:rPr lang="en-US" altLang="zh-CN" sz="2400" b="1">
                <a:solidFill>
                  <a:schemeClr val="tx1"/>
                </a:solidFill>
                <a:latin typeface="Times" charset="0"/>
                <a:ea typeface="宋体" charset="-122"/>
                <a:cs typeface="Times" charset="0"/>
                <a:sym typeface="Times" charset="0"/>
              </a:rPr>
              <a:t>f(R) gravity</a:t>
            </a:r>
          </a:p>
        </p:txBody>
      </p:sp>
      <p:grpSp>
        <p:nvGrpSpPr>
          <p:cNvPr id="3" name="Group 16"/>
          <p:cNvGrpSpPr>
            <a:grpSpLocks/>
          </p:cNvGrpSpPr>
          <p:nvPr/>
        </p:nvGrpSpPr>
        <p:grpSpPr bwMode="auto">
          <a:xfrm>
            <a:off x="1801813" y="3214688"/>
            <a:ext cx="4105275" cy="747712"/>
            <a:chOff x="0" y="0"/>
            <a:chExt cx="2586" cy="470"/>
          </a:xfrm>
        </p:grpSpPr>
        <p:sp>
          <p:nvSpPr>
            <p:cNvPr id="9230" name="Rectangle 17"/>
            <p:cNvSpPr>
              <a:spLocks/>
            </p:cNvSpPr>
            <p:nvPr/>
          </p:nvSpPr>
          <p:spPr bwMode="auto">
            <a:xfrm>
              <a:off x="0" y="0"/>
              <a:ext cx="2586" cy="470"/>
            </a:xfrm>
            <a:prstGeom prst="rect">
              <a:avLst/>
            </a:prstGeom>
            <a:solidFill>
              <a:srgbClr val="00FFFF"/>
            </a:solidFill>
            <a:ln w="9525">
              <a:noFill/>
              <a:round/>
              <a:headEnd/>
              <a:tailEnd/>
            </a:ln>
          </p:spPr>
          <p:txBody>
            <a:bodyPr lIns="0" tIns="0" rIns="0" bIns="0"/>
            <a:lstStyle/>
            <a:p>
              <a:endParaRPr lang="zh-CN" altLang="en-US">
                <a:ea typeface="宋体" charset="-122"/>
              </a:endParaRPr>
            </a:p>
          </p:txBody>
        </p:sp>
        <p:pic>
          <p:nvPicPr>
            <p:cNvPr id="9231" name="Picture 18"/>
            <p:cNvPicPr>
              <a:picLocks noChangeArrowheads="1"/>
            </p:cNvPicPr>
            <p:nvPr/>
          </p:nvPicPr>
          <p:blipFill>
            <a:blip r:embed="rId2" cstate="print"/>
            <a:srcRect/>
            <a:stretch>
              <a:fillRect/>
            </a:stretch>
          </p:blipFill>
          <p:spPr bwMode="auto">
            <a:xfrm>
              <a:off x="0" y="0"/>
              <a:ext cx="2586" cy="470"/>
            </a:xfrm>
            <a:prstGeom prst="rect">
              <a:avLst/>
            </a:prstGeom>
            <a:noFill/>
            <a:ln w="9525">
              <a:noFill/>
              <a:round/>
              <a:headEnd/>
              <a:tailEnd/>
            </a:ln>
          </p:spPr>
        </p:pic>
      </p:grpSp>
      <p:pic>
        <p:nvPicPr>
          <p:cNvPr id="9225" name="Picture 19"/>
          <p:cNvPicPr>
            <a:picLocks noChangeArrowheads="1"/>
          </p:cNvPicPr>
          <p:nvPr/>
        </p:nvPicPr>
        <p:blipFill>
          <a:blip r:embed="rId3" cstate="print"/>
          <a:srcRect/>
          <a:stretch>
            <a:fillRect/>
          </a:stretch>
        </p:blipFill>
        <p:spPr bwMode="auto">
          <a:xfrm>
            <a:off x="762000" y="4267200"/>
            <a:ext cx="1143000" cy="293688"/>
          </a:xfrm>
          <a:prstGeom prst="rect">
            <a:avLst/>
          </a:prstGeom>
          <a:noFill/>
          <a:ln w="9525">
            <a:noFill/>
            <a:round/>
            <a:headEnd/>
            <a:tailEnd/>
          </a:ln>
        </p:spPr>
      </p:pic>
      <p:sp>
        <p:nvSpPr>
          <p:cNvPr id="9226" name="Rectangle 20"/>
          <p:cNvSpPr>
            <a:spLocks/>
          </p:cNvSpPr>
          <p:nvPr/>
        </p:nvSpPr>
        <p:spPr bwMode="auto">
          <a:xfrm>
            <a:off x="1905000" y="4191000"/>
            <a:ext cx="1062038" cy="444500"/>
          </a:xfrm>
          <a:prstGeom prst="rect">
            <a:avLst/>
          </a:prstGeom>
          <a:noFill/>
          <a:ln w="9525">
            <a:noFill/>
            <a:miter lim="800000"/>
            <a:headEnd/>
            <a:tailEnd/>
          </a:ln>
        </p:spPr>
        <p:txBody>
          <a:bodyPr wrap="none" lIns="38100" tIns="38100" rIns="38100" bIns="38100">
            <a:spAutoFit/>
          </a:bodyPr>
          <a:lstStyle/>
          <a:p>
            <a:pPr algn="l"/>
            <a:r>
              <a:rPr lang="en-US" altLang="zh-CN" sz="2400" b="1">
                <a:solidFill>
                  <a:schemeClr val="tx1"/>
                </a:solidFill>
                <a:latin typeface="Times" charset="0"/>
                <a:ea typeface="宋体" charset="-122"/>
                <a:cs typeface="Times" charset="0"/>
                <a:sym typeface="Times" charset="0"/>
              </a:rPr>
              <a:t>model: </a:t>
            </a:r>
          </a:p>
        </p:txBody>
      </p:sp>
      <p:pic>
        <p:nvPicPr>
          <p:cNvPr id="9227" name="Picture 21"/>
          <p:cNvPicPr>
            <a:picLocks noChangeArrowheads="1"/>
          </p:cNvPicPr>
          <p:nvPr/>
        </p:nvPicPr>
        <p:blipFill>
          <a:blip r:embed="rId4" cstate="print"/>
          <a:srcRect/>
          <a:stretch>
            <a:fillRect/>
          </a:stretch>
        </p:blipFill>
        <p:spPr bwMode="auto">
          <a:xfrm>
            <a:off x="3124200" y="4191000"/>
            <a:ext cx="1905000" cy="404813"/>
          </a:xfrm>
          <a:prstGeom prst="rect">
            <a:avLst/>
          </a:prstGeom>
          <a:noFill/>
          <a:ln w="9525">
            <a:noFill/>
            <a:round/>
            <a:headEnd/>
            <a:tailEnd/>
          </a:ln>
        </p:spPr>
      </p:pic>
      <p:sp>
        <p:nvSpPr>
          <p:cNvPr id="9228" name="Rectangle 22"/>
          <p:cNvSpPr>
            <a:spLocks/>
          </p:cNvSpPr>
          <p:nvPr/>
        </p:nvSpPr>
        <p:spPr bwMode="auto">
          <a:xfrm>
            <a:off x="142875" y="5429250"/>
            <a:ext cx="9017000" cy="444500"/>
          </a:xfrm>
          <a:prstGeom prst="rect">
            <a:avLst/>
          </a:prstGeom>
          <a:solidFill>
            <a:srgbClr val="00FF00"/>
          </a:solidFill>
          <a:ln w="9525">
            <a:noFill/>
            <a:miter lim="800000"/>
            <a:headEnd/>
            <a:tailEnd/>
          </a:ln>
        </p:spPr>
        <p:txBody>
          <a:bodyPr lIns="38100" tIns="38100" rIns="38100" bIns="38100"/>
          <a:lstStyle/>
          <a:p>
            <a:pPr algn="l"/>
            <a:r>
              <a:rPr lang="en-US" altLang="zh-CN" sz="2400" b="1" dirty="0">
                <a:solidFill>
                  <a:schemeClr val="tx1"/>
                </a:solidFill>
                <a:latin typeface="Times" charset="0"/>
                <a:ea typeface="宋体" charset="-122"/>
                <a:cs typeface="Times" charset="0"/>
                <a:sym typeface="Times" charset="0"/>
              </a:rPr>
              <a:t>f(R) modified gravity models can be used for dark </a:t>
            </a:r>
            <a:r>
              <a:rPr lang="en-US" altLang="zh-CN" sz="2400" b="1" dirty="0" smtClean="0">
                <a:solidFill>
                  <a:schemeClr val="tx1"/>
                </a:solidFill>
                <a:latin typeface="Times" charset="0"/>
                <a:ea typeface="宋体" charset="-122"/>
                <a:cs typeface="Times" charset="0"/>
                <a:sym typeface="Times" charset="0"/>
              </a:rPr>
              <a:t>matter </a:t>
            </a:r>
            <a:r>
              <a:rPr lang="en-US" altLang="zh-CN" sz="2400" b="1" dirty="0">
                <a:solidFill>
                  <a:schemeClr val="tx1"/>
                </a:solidFill>
                <a:latin typeface="Times" charset="0"/>
                <a:ea typeface="宋体" charset="-122"/>
                <a:cs typeface="Times" charset="0"/>
                <a:sym typeface="Times" charset="0"/>
              </a:rPr>
              <a:t>?</a:t>
            </a:r>
          </a:p>
        </p:txBody>
      </p:sp>
      <p:sp>
        <p:nvSpPr>
          <p:cNvPr id="9229" name="Rectangle 23"/>
          <p:cNvSpPr>
            <a:spLocks/>
          </p:cNvSpPr>
          <p:nvPr/>
        </p:nvSpPr>
        <p:spPr bwMode="auto">
          <a:xfrm>
            <a:off x="6705600" y="3376613"/>
            <a:ext cx="1841500" cy="444500"/>
          </a:xfrm>
          <a:prstGeom prst="rect">
            <a:avLst/>
          </a:prstGeom>
          <a:noFill/>
          <a:ln w="9525">
            <a:noFill/>
            <a:miter lim="800000"/>
            <a:headEnd/>
            <a:tailEnd/>
          </a:ln>
        </p:spPr>
        <p:txBody>
          <a:bodyPr wrap="none" lIns="38100" tIns="38100" rIns="38100" bIns="38100">
            <a:spAutoFit/>
          </a:bodyPr>
          <a:lstStyle/>
          <a:p>
            <a:pPr algn="l"/>
            <a:r>
              <a:rPr lang="en-US" altLang="zh-CN" sz="2200" b="1">
                <a:solidFill>
                  <a:schemeClr val="tx1"/>
                </a:solidFill>
                <a:latin typeface="Times" charset="0"/>
                <a:ea typeface="宋体" charset="-122"/>
                <a:cs typeface="Times" charset="0"/>
                <a:sym typeface="Times" charset="0"/>
              </a:rPr>
              <a:t>R: Ricci scalar</a:t>
            </a:r>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r>
              <a:rPr lang="en-GB" dirty="0" smtClean="0"/>
              <a:t>The field equations in the form of Einstein for f(R) theory as</a:t>
            </a:r>
          </a:p>
          <a:p>
            <a:pPr>
              <a:buNone/>
            </a:pPr>
            <a:r>
              <a:rPr lang="en-GB" dirty="0" smtClean="0"/>
              <a:t>   equations as  </a:t>
            </a:r>
          </a:p>
          <a:p>
            <a:pPr>
              <a:buNone/>
            </a:pPr>
            <a:endParaRPr lang="en-GB" dirty="0" smtClean="0"/>
          </a:p>
          <a:p>
            <a:pPr>
              <a:buNone/>
            </a:pPr>
            <a:endParaRPr lang="en-GB" dirty="0" smtClean="0"/>
          </a:p>
          <a:p>
            <a:pPr>
              <a:buNone/>
            </a:pPr>
            <a:r>
              <a:rPr lang="en-GB" dirty="0" smtClean="0"/>
              <a:t>where the prime means d/</a:t>
            </a:r>
            <a:r>
              <a:rPr lang="en-GB" dirty="0" err="1" smtClean="0"/>
              <a:t>dR</a:t>
            </a:r>
            <a:endParaRPr lang="en-GB" dirty="0" smtClean="0"/>
          </a:p>
          <a:p>
            <a:pPr>
              <a:buNone/>
            </a:pPr>
            <a:r>
              <a:rPr lang="en-GB" dirty="0" smtClean="0"/>
              <a:t>For solving above equation we need a metric and its components</a:t>
            </a:r>
            <a:endParaRPr lang="en-GB" dirty="0"/>
          </a:p>
        </p:txBody>
      </p:sp>
      <p:pic>
        <p:nvPicPr>
          <p:cNvPr id="415747" name="Picture 3"/>
          <p:cNvPicPr>
            <a:picLocks noChangeAspect="1" noChangeArrowheads="1"/>
          </p:cNvPicPr>
          <p:nvPr/>
        </p:nvPicPr>
        <p:blipFill>
          <a:blip r:embed="rId2" cstate="print"/>
          <a:srcRect/>
          <a:stretch>
            <a:fillRect/>
          </a:stretch>
        </p:blipFill>
        <p:spPr bwMode="auto">
          <a:xfrm>
            <a:off x="1331640" y="3573016"/>
            <a:ext cx="7000949" cy="1242442"/>
          </a:xfrm>
          <a:prstGeom prst="rect">
            <a:avLst/>
          </a:prstGeom>
          <a:noFill/>
          <a:ln w="9525">
            <a:noFill/>
            <a:miter lim="800000"/>
            <a:headEnd/>
            <a:tailEnd/>
          </a:ln>
        </p:spPr>
      </p:pic>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A Model of </a:t>
            </a:r>
            <a:r>
              <a:rPr lang="en-GB" sz="3200" i="1" dirty="0" smtClean="0"/>
              <a:t>f (R) Gravity as an Alternative for Dark Matter </a:t>
            </a:r>
            <a:r>
              <a:rPr lang="en-GB" sz="3200" dirty="0" smtClean="0"/>
              <a:t>in Spiral Galaxies</a:t>
            </a:r>
            <a:br>
              <a:rPr lang="en-GB" sz="3200" dirty="0" smtClean="0"/>
            </a:br>
            <a:r>
              <a:rPr lang="en-GB" sz="3200" dirty="0" smtClean="0"/>
              <a:t>by </a:t>
            </a:r>
            <a:r>
              <a:rPr lang="en-GB" sz="3200" dirty="0" err="1" smtClean="0"/>
              <a:t>Solmaz</a:t>
            </a:r>
            <a:r>
              <a:rPr lang="en-GB" sz="3200" dirty="0" smtClean="0"/>
              <a:t> </a:t>
            </a:r>
            <a:r>
              <a:rPr lang="en-GB" sz="3200" dirty="0" err="1" smtClean="0"/>
              <a:t>Asgari</a:t>
            </a:r>
            <a:r>
              <a:rPr lang="en-GB" sz="3200" dirty="0" smtClean="0"/>
              <a:t> </a:t>
            </a:r>
            <a:r>
              <a:rPr lang="en-GB" sz="1800" b="1" dirty="0" smtClean="0">
                <a:solidFill>
                  <a:schemeClr val="tx1"/>
                </a:solidFill>
                <a:hlinkClick r:id="rId2"/>
              </a:rPr>
              <a:t>arXiv:1010.1840v1</a:t>
            </a:r>
            <a:r>
              <a:rPr lang="en-GB" sz="3200" b="1" dirty="0" smtClean="0"/>
              <a:t> </a:t>
            </a:r>
            <a:endParaRPr lang="en-GB" sz="3200" dirty="0"/>
          </a:p>
        </p:txBody>
      </p:sp>
      <p:sp>
        <p:nvSpPr>
          <p:cNvPr id="3" name="Content Placeholder 2"/>
          <p:cNvSpPr>
            <a:spLocks noGrp="1"/>
          </p:cNvSpPr>
          <p:nvPr>
            <p:ph idx="1"/>
          </p:nvPr>
        </p:nvSpPr>
        <p:spPr/>
        <p:txBody>
          <a:bodyPr/>
          <a:lstStyle/>
          <a:p>
            <a:r>
              <a:rPr lang="en-GB" dirty="0" smtClean="0"/>
              <a:t>Here using  spherically symmetric metric with radial components B(r) and X(r)</a:t>
            </a:r>
          </a:p>
          <a:p>
            <a:endParaRPr lang="en-GB" dirty="0"/>
          </a:p>
        </p:txBody>
      </p:sp>
      <p:pic>
        <p:nvPicPr>
          <p:cNvPr id="416770" name="Picture 2"/>
          <p:cNvPicPr>
            <a:picLocks noChangeAspect="1" noChangeArrowheads="1"/>
          </p:cNvPicPr>
          <p:nvPr/>
        </p:nvPicPr>
        <p:blipFill>
          <a:blip r:embed="rId3" cstate="print"/>
          <a:srcRect/>
          <a:stretch>
            <a:fillRect/>
          </a:stretch>
        </p:blipFill>
        <p:spPr bwMode="auto">
          <a:xfrm>
            <a:off x="1547664" y="4293096"/>
            <a:ext cx="5304853" cy="1152128"/>
          </a:xfrm>
          <a:prstGeom prst="rect">
            <a:avLst/>
          </a:prstGeom>
          <a:noFill/>
          <a:ln w="9525">
            <a:noFill/>
            <a:miter lim="800000"/>
            <a:headEnd/>
            <a:tailEnd/>
          </a:ln>
        </p:spPr>
      </p:pic>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182688" y="2017712"/>
            <a:ext cx="7772400" cy="4840287"/>
          </a:xfrm>
        </p:spPr>
        <p:txBody>
          <a:bodyPr/>
          <a:lstStyle/>
          <a:p>
            <a:r>
              <a:rPr lang="en-GB" dirty="0" smtClean="0"/>
              <a:t>For empty space if we solve the Einstein Equation with the form of f (R) gravity , two independent field equations is found : </a:t>
            </a:r>
          </a:p>
          <a:p>
            <a:endParaRPr lang="en-GB" dirty="0" smtClean="0"/>
          </a:p>
          <a:p>
            <a:endParaRPr lang="en-GB" dirty="0" smtClean="0"/>
          </a:p>
          <a:p>
            <a:endParaRPr lang="en-GB" dirty="0" smtClean="0"/>
          </a:p>
          <a:p>
            <a:pPr>
              <a:buNone/>
            </a:pPr>
            <a:r>
              <a:rPr lang="en-GB" sz="2000" dirty="0" smtClean="0"/>
              <a:t>      and dot means d/</a:t>
            </a:r>
            <a:r>
              <a:rPr lang="en-GB" sz="2000" dirty="0" err="1" smtClean="0"/>
              <a:t>dr</a:t>
            </a:r>
            <a:endParaRPr lang="en-GB" sz="2000" dirty="0" smtClean="0"/>
          </a:p>
          <a:p>
            <a:endParaRPr lang="en-GB" dirty="0"/>
          </a:p>
        </p:txBody>
      </p:sp>
      <p:pic>
        <p:nvPicPr>
          <p:cNvPr id="417795" name="Picture 3"/>
          <p:cNvPicPr>
            <a:picLocks noChangeAspect="1" noChangeArrowheads="1"/>
          </p:cNvPicPr>
          <p:nvPr/>
        </p:nvPicPr>
        <p:blipFill>
          <a:blip r:embed="rId2" cstate="print"/>
          <a:srcRect/>
          <a:stretch>
            <a:fillRect/>
          </a:stretch>
        </p:blipFill>
        <p:spPr bwMode="auto">
          <a:xfrm>
            <a:off x="3131840" y="3717032"/>
            <a:ext cx="1847850" cy="1143000"/>
          </a:xfrm>
          <a:prstGeom prst="rect">
            <a:avLst/>
          </a:prstGeom>
          <a:noFill/>
          <a:ln w="9525">
            <a:noFill/>
            <a:miter lim="800000"/>
            <a:headEnd/>
            <a:tailEnd/>
          </a:ln>
        </p:spPr>
      </p:pic>
      <p:pic>
        <p:nvPicPr>
          <p:cNvPr id="417796" name="Picture 4"/>
          <p:cNvPicPr>
            <a:picLocks noChangeAspect="1" noChangeArrowheads="1"/>
          </p:cNvPicPr>
          <p:nvPr/>
        </p:nvPicPr>
        <p:blipFill>
          <a:blip r:embed="rId3" cstate="print"/>
          <a:srcRect/>
          <a:stretch>
            <a:fillRect/>
          </a:stretch>
        </p:blipFill>
        <p:spPr bwMode="auto">
          <a:xfrm>
            <a:off x="1547664" y="4581128"/>
            <a:ext cx="5133975" cy="971550"/>
          </a:xfrm>
          <a:prstGeom prst="rect">
            <a:avLst/>
          </a:prstGeom>
          <a:noFill/>
          <a:ln w="9525">
            <a:noFill/>
            <a:miter lim="800000"/>
            <a:headEnd/>
            <a:tailEnd/>
          </a:ln>
        </p:spPr>
      </p:pic>
      <p:pic>
        <p:nvPicPr>
          <p:cNvPr id="417797" name="Picture 5"/>
          <p:cNvPicPr>
            <a:picLocks noChangeAspect="1" noChangeArrowheads="1"/>
          </p:cNvPicPr>
          <p:nvPr/>
        </p:nvPicPr>
        <p:blipFill>
          <a:blip r:embed="rId4" cstate="print"/>
          <a:srcRect/>
          <a:stretch>
            <a:fillRect/>
          </a:stretch>
        </p:blipFill>
        <p:spPr bwMode="auto">
          <a:xfrm>
            <a:off x="1691680" y="5301208"/>
            <a:ext cx="2343150" cy="485775"/>
          </a:xfrm>
          <a:prstGeom prst="rect">
            <a:avLst/>
          </a:prstGeom>
          <a:noFill/>
          <a:ln w="9525">
            <a:noFill/>
            <a:miter lim="800000"/>
            <a:headEnd/>
            <a:tailEnd/>
          </a:ln>
        </p:spPr>
      </p:pic>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After that choose our </a:t>
            </a:r>
            <a:r>
              <a:rPr lang="en-GB" dirty="0" err="1" smtClean="0"/>
              <a:t>ansatzs</a:t>
            </a:r>
            <a:r>
              <a:rPr lang="en-GB" dirty="0" smtClean="0"/>
              <a:t> with constants     ,     and     as :</a:t>
            </a:r>
          </a:p>
          <a:p>
            <a:endParaRPr lang="en-GB" dirty="0" smtClean="0"/>
          </a:p>
          <a:p>
            <a:endParaRPr lang="en-GB" dirty="0" smtClean="0"/>
          </a:p>
          <a:p>
            <a:endParaRPr lang="en-GB" dirty="0" smtClean="0"/>
          </a:p>
          <a:p>
            <a:r>
              <a:rPr lang="en-GB" dirty="0" err="1" smtClean="0"/>
              <a:t>Contstans</a:t>
            </a:r>
            <a:r>
              <a:rPr lang="en-GB" dirty="0" smtClean="0"/>
              <a:t> is bounded by two constraints as :</a:t>
            </a:r>
            <a:endParaRPr lang="en-GB" dirty="0"/>
          </a:p>
        </p:txBody>
      </p:sp>
      <p:pic>
        <p:nvPicPr>
          <p:cNvPr id="418819" name="Picture 3"/>
          <p:cNvPicPr>
            <a:picLocks noChangeAspect="1" noChangeArrowheads="1"/>
          </p:cNvPicPr>
          <p:nvPr/>
        </p:nvPicPr>
        <p:blipFill>
          <a:blip r:embed="rId2" cstate="print"/>
          <a:srcRect/>
          <a:stretch>
            <a:fillRect/>
          </a:stretch>
        </p:blipFill>
        <p:spPr bwMode="auto">
          <a:xfrm>
            <a:off x="1547664" y="3573016"/>
            <a:ext cx="6591615" cy="948109"/>
          </a:xfrm>
          <a:prstGeom prst="rect">
            <a:avLst/>
          </a:prstGeom>
          <a:noFill/>
          <a:ln w="9525">
            <a:noFill/>
            <a:miter lim="800000"/>
            <a:headEnd/>
            <a:tailEnd/>
          </a:ln>
        </p:spPr>
      </p:pic>
      <p:pic>
        <p:nvPicPr>
          <p:cNvPr id="418821" name="Picture 5"/>
          <p:cNvPicPr>
            <a:picLocks noChangeAspect="1" noChangeArrowheads="1"/>
          </p:cNvPicPr>
          <p:nvPr/>
        </p:nvPicPr>
        <p:blipFill>
          <a:blip r:embed="rId3" cstate="print"/>
          <a:srcRect/>
          <a:stretch>
            <a:fillRect/>
          </a:stretch>
        </p:blipFill>
        <p:spPr bwMode="auto">
          <a:xfrm>
            <a:off x="1763688" y="5829300"/>
            <a:ext cx="4781550" cy="1028700"/>
          </a:xfrm>
          <a:prstGeom prst="rect">
            <a:avLst/>
          </a:prstGeom>
          <a:noFill/>
          <a:ln w="9525">
            <a:noFill/>
            <a:miter lim="800000"/>
            <a:headEnd/>
            <a:tailEnd/>
          </a:ln>
        </p:spPr>
      </p:pic>
      <p:pic>
        <p:nvPicPr>
          <p:cNvPr id="415747" name="Picture 3"/>
          <p:cNvPicPr>
            <a:picLocks noChangeAspect="1" noChangeArrowheads="1"/>
          </p:cNvPicPr>
          <p:nvPr/>
        </p:nvPicPr>
        <p:blipFill>
          <a:blip r:embed="rId4" cstate="print"/>
          <a:srcRect/>
          <a:stretch>
            <a:fillRect/>
          </a:stretch>
        </p:blipFill>
        <p:spPr bwMode="auto">
          <a:xfrm>
            <a:off x="3491880" y="2492896"/>
            <a:ext cx="361950" cy="504825"/>
          </a:xfrm>
          <a:prstGeom prst="rect">
            <a:avLst/>
          </a:prstGeom>
          <a:noFill/>
          <a:ln w="9525">
            <a:noFill/>
            <a:miter lim="800000"/>
            <a:headEnd/>
            <a:tailEnd/>
          </a:ln>
        </p:spPr>
      </p:pic>
      <p:pic>
        <p:nvPicPr>
          <p:cNvPr id="415749" name="Picture 5"/>
          <p:cNvPicPr>
            <a:picLocks noChangeAspect="1" noChangeArrowheads="1"/>
          </p:cNvPicPr>
          <p:nvPr/>
        </p:nvPicPr>
        <p:blipFill>
          <a:blip r:embed="rId5" cstate="print"/>
          <a:srcRect/>
          <a:stretch>
            <a:fillRect/>
          </a:stretch>
        </p:blipFill>
        <p:spPr bwMode="auto">
          <a:xfrm>
            <a:off x="4211960" y="2492896"/>
            <a:ext cx="400050" cy="581025"/>
          </a:xfrm>
          <a:prstGeom prst="rect">
            <a:avLst/>
          </a:prstGeom>
          <a:noFill/>
          <a:ln w="9525">
            <a:noFill/>
            <a:miter lim="800000"/>
            <a:headEnd/>
            <a:tailEnd/>
          </a:ln>
        </p:spPr>
      </p:pic>
      <p:pic>
        <p:nvPicPr>
          <p:cNvPr id="415751" name="Picture 7"/>
          <p:cNvPicPr>
            <a:picLocks noChangeAspect="1" noChangeArrowheads="1"/>
          </p:cNvPicPr>
          <p:nvPr/>
        </p:nvPicPr>
        <p:blipFill>
          <a:blip r:embed="rId6" cstate="print"/>
          <a:srcRect/>
          <a:stretch>
            <a:fillRect/>
          </a:stretch>
        </p:blipFill>
        <p:spPr bwMode="auto">
          <a:xfrm>
            <a:off x="5364088" y="2492896"/>
            <a:ext cx="504825" cy="552450"/>
          </a:xfrm>
          <a:prstGeom prst="rect">
            <a:avLst/>
          </a:prstGeom>
          <a:noFill/>
          <a:ln w="9525">
            <a:noFill/>
            <a:miter lim="800000"/>
            <a:headEnd/>
            <a:tailEnd/>
          </a:ln>
        </p:spPr>
      </p:pic>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宋体" charset="-122"/>
              </a:rPr>
              <a:t>1. Introduction to Dark Matter</a:t>
            </a:r>
            <a:br>
              <a:rPr lang="en-US" altLang="zh-CN" dirty="0" smtClean="0">
                <a:ea typeface="宋体" charset="-122"/>
              </a:rPr>
            </a:br>
            <a:endParaRPr lang="en-GB" dirty="0"/>
          </a:p>
        </p:txBody>
      </p:sp>
      <p:pic>
        <p:nvPicPr>
          <p:cNvPr id="3" name="Picture 4" descr="C:\Users\Georg Raffelt\Desktop\bb.jpg"/>
          <p:cNvPicPr>
            <a:picLocks noChangeAspect="1" noChangeArrowheads="1"/>
          </p:cNvPicPr>
          <p:nvPr/>
        </p:nvPicPr>
        <p:blipFill>
          <a:blip r:embed="rId2" cstate="print"/>
          <a:srcRect/>
          <a:stretch>
            <a:fillRect/>
          </a:stretch>
        </p:blipFill>
        <p:spPr bwMode="auto">
          <a:xfrm>
            <a:off x="1475656" y="908720"/>
            <a:ext cx="6899645" cy="5661248"/>
          </a:xfrm>
          <a:prstGeom prst="rect">
            <a:avLst/>
          </a:prstGeom>
          <a:noFill/>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182688" y="2017713"/>
            <a:ext cx="7772400" cy="2635423"/>
          </a:xfrm>
        </p:spPr>
        <p:txBody>
          <a:bodyPr/>
          <a:lstStyle/>
          <a:p>
            <a:r>
              <a:rPr lang="en-GB" dirty="0" smtClean="0"/>
              <a:t>After that this is obtained:</a:t>
            </a:r>
          </a:p>
          <a:p>
            <a:endParaRPr lang="en-GB" dirty="0" smtClean="0"/>
          </a:p>
          <a:p>
            <a:endParaRPr lang="en-GB" dirty="0" smtClean="0"/>
          </a:p>
          <a:p>
            <a:pPr>
              <a:buNone/>
            </a:pPr>
            <a:r>
              <a:rPr lang="en-GB" dirty="0" smtClean="0"/>
              <a:t>  where   </a:t>
            </a:r>
          </a:p>
          <a:p>
            <a:pPr>
              <a:buNone/>
            </a:pPr>
            <a:endParaRPr lang="en-GB" dirty="0" smtClean="0"/>
          </a:p>
          <a:p>
            <a:pPr>
              <a:buNone/>
            </a:pPr>
            <a:r>
              <a:rPr lang="en-GB" dirty="0" smtClean="0"/>
              <a:t>   This will be very known solution of Schwarzschild when  </a:t>
            </a:r>
            <a:r>
              <a:rPr lang="el-GR" dirty="0" smtClean="0"/>
              <a:t>α</a:t>
            </a:r>
            <a:r>
              <a:rPr lang="en-GB" dirty="0" smtClean="0"/>
              <a:t> or n is going to zero.</a:t>
            </a:r>
          </a:p>
          <a:p>
            <a:pPr>
              <a:buNone/>
            </a:pPr>
            <a:endParaRPr lang="en-GB" dirty="0" smtClean="0"/>
          </a:p>
          <a:p>
            <a:pPr>
              <a:buNone/>
            </a:pPr>
            <a:endParaRPr lang="en-GB" dirty="0" smtClean="0"/>
          </a:p>
          <a:p>
            <a:pPr>
              <a:buNone/>
            </a:pPr>
            <a:endParaRPr lang="en-GB" dirty="0" smtClean="0"/>
          </a:p>
          <a:p>
            <a:pPr>
              <a:buNone/>
            </a:pPr>
            <a:endParaRPr lang="en-GB" dirty="0" smtClean="0"/>
          </a:p>
          <a:p>
            <a:pPr>
              <a:buNone/>
            </a:pPr>
            <a:endParaRPr lang="en-GB" dirty="0" smtClean="0"/>
          </a:p>
          <a:p>
            <a:pPr>
              <a:buNone/>
            </a:pPr>
            <a:r>
              <a:rPr lang="en-GB" dirty="0" smtClean="0"/>
              <a:t> </a:t>
            </a:r>
          </a:p>
          <a:p>
            <a:endParaRPr lang="en-GB" dirty="0"/>
          </a:p>
        </p:txBody>
      </p:sp>
      <p:pic>
        <p:nvPicPr>
          <p:cNvPr id="419843" name="Picture 3"/>
          <p:cNvPicPr>
            <a:picLocks noChangeAspect="1" noChangeArrowheads="1"/>
          </p:cNvPicPr>
          <p:nvPr/>
        </p:nvPicPr>
        <p:blipFill>
          <a:blip r:embed="rId2" cstate="print"/>
          <a:srcRect/>
          <a:stretch>
            <a:fillRect/>
          </a:stretch>
        </p:blipFill>
        <p:spPr bwMode="auto">
          <a:xfrm>
            <a:off x="2699792" y="2852936"/>
            <a:ext cx="2085975" cy="885825"/>
          </a:xfrm>
          <a:prstGeom prst="rect">
            <a:avLst/>
          </a:prstGeom>
          <a:noFill/>
          <a:ln w="9525">
            <a:noFill/>
            <a:miter lim="800000"/>
            <a:headEnd/>
            <a:tailEnd/>
          </a:ln>
        </p:spPr>
      </p:pic>
      <p:pic>
        <p:nvPicPr>
          <p:cNvPr id="419863" name="Picture 23"/>
          <p:cNvPicPr>
            <a:picLocks noChangeAspect="1" noChangeArrowheads="1"/>
          </p:cNvPicPr>
          <p:nvPr/>
        </p:nvPicPr>
        <p:blipFill>
          <a:blip r:embed="rId3" cstate="print"/>
          <a:srcRect/>
          <a:stretch>
            <a:fillRect/>
          </a:stretch>
        </p:blipFill>
        <p:spPr bwMode="auto">
          <a:xfrm>
            <a:off x="3059832" y="3717032"/>
            <a:ext cx="4457700" cy="1257300"/>
          </a:xfrm>
          <a:prstGeom prst="rect">
            <a:avLst/>
          </a:prstGeom>
          <a:noFill/>
          <a:ln w="9525">
            <a:noFill/>
            <a:miter lim="800000"/>
            <a:headEnd/>
            <a:tailEnd/>
          </a:ln>
        </p:spPr>
      </p:pic>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After using those constraints and definitions , an asymptotic form of f (R) where        constant of integration is found as</a:t>
            </a:r>
            <a:endParaRPr lang="en-GB" dirty="0"/>
          </a:p>
        </p:txBody>
      </p:sp>
      <p:pic>
        <p:nvPicPr>
          <p:cNvPr id="420868" name="Picture 4"/>
          <p:cNvPicPr>
            <a:picLocks noChangeAspect="1" noChangeArrowheads="1"/>
          </p:cNvPicPr>
          <p:nvPr/>
        </p:nvPicPr>
        <p:blipFill>
          <a:blip r:embed="rId2" cstate="print"/>
          <a:srcRect/>
          <a:stretch>
            <a:fillRect/>
          </a:stretch>
        </p:blipFill>
        <p:spPr bwMode="auto">
          <a:xfrm>
            <a:off x="2843808" y="2996952"/>
            <a:ext cx="792088" cy="636776"/>
          </a:xfrm>
          <a:prstGeom prst="rect">
            <a:avLst/>
          </a:prstGeom>
          <a:noFill/>
          <a:ln w="9525">
            <a:noFill/>
            <a:miter lim="800000"/>
            <a:headEnd/>
            <a:tailEnd/>
          </a:ln>
        </p:spPr>
      </p:pic>
      <p:pic>
        <p:nvPicPr>
          <p:cNvPr id="416770" name="Picture 2"/>
          <p:cNvPicPr>
            <a:picLocks noChangeAspect="1" noChangeArrowheads="1"/>
          </p:cNvPicPr>
          <p:nvPr/>
        </p:nvPicPr>
        <p:blipFill>
          <a:blip r:embed="rId3" cstate="print"/>
          <a:srcRect/>
          <a:stretch>
            <a:fillRect/>
          </a:stretch>
        </p:blipFill>
        <p:spPr bwMode="auto">
          <a:xfrm>
            <a:off x="2411760" y="4437112"/>
            <a:ext cx="4659747" cy="1422449"/>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Application in rotation curve</a:t>
            </a:r>
            <a:endParaRPr lang="en-GB" dirty="0"/>
          </a:p>
        </p:txBody>
      </p:sp>
      <p:sp>
        <p:nvSpPr>
          <p:cNvPr id="3" name="Content Placeholder 2"/>
          <p:cNvSpPr>
            <a:spLocks noGrp="1"/>
          </p:cNvSpPr>
          <p:nvPr>
            <p:ph idx="1"/>
          </p:nvPr>
        </p:nvSpPr>
        <p:spPr/>
        <p:txBody>
          <a:bodyPr/>
          <a:lstStyle/>
          <a:p>
            <a:r>
              <a:rPr lang="en-GB" sz="2800" dirty="0" smtClean="0"/>
              <a:t>In weak field approximation, geodesic equation for a test particle that rotates around the central mass obtains as </a:t>
            </a:r>
          </a:p>
          <a:p>
            <a:r>
              <a:rPr lang="en-GB" sz="2800" dirty="0" smtClean="0"/>
              <a:t>                                 where dot means d/</a:t>
            </a:r>
            <a:r>
              <a:rPr lang="en-GB" sz="2800" dirty="0" err="1" smtClean="0"/>
              <a:t>dt</a:t>
            </a:r>
            <a:endParaRPr lang="en-GB" sz="2800" dirty="0" smtClean="0"/>
          </a:p>
          <a:p>
            <a:endParaRPr lang="en-GB" sz="2800" dirty="0" smtClean="0"/>
          </a:p>
          <a:p>
            <a:r>
              <a:rPr lang="en-GB" sz="2800" dirty="0" smtClean="0"/>
              <a:t>Substituting the corresponding metric elements we get the following velocity for a particle rotating around the </a:t>
            </a:r>
            <a:r>
              <a:rPr lang="en-GB" sz="2800" dirty="0" err="1" smtClean="0"/>
              <a:t>center</a:t>
            </a:r>
            <a:r>
              <a:rPr lang="en-GB" sz="2800" dirty="0" smtClean="0"/>
              <a:t> of galaxy up to the fist order of     as</a:t>
            </a:r>
            <a:endParaRPr lang="en-GB" sz="2800" dirty="0"/>
          </a:p>
        </p:txBody>
      </p:sp>
      <p:pic>
        <p:nvPicPr>
          <p:cNvPr id="421891" name="Picture 3"/>
          <p:cNvPicPr>
            <a:picLocks noChangeAspect="1" noChangeArrowheads="1"/>
          </p:cNvPicPr>
          <p:nvPr/>
        </p:nvPicPr>
        <p:blipFill>
          <a:blip r:embed="rId2" cstate="print"/>
          <a:srcRect/>
          <a:stretch>
            <a:fillRect/>
          </a:stretch>
        </p:blipFill>
        <p:spPr bwMode="auto">
          <a:xfrm>
            <a:off x="1619672" y="3645024"/>
            <a:ext cx="2383713" cy="576064"/>
          </a:xfrm>
          <a:prstGeom prst="rect">
            <a:avLst/>
          </a:prstGeom>
          <a:noFill/>
          <a:ln w="9525">
            <a:noFill/>
            <a:miter lim="800000"/>
            <a:headEnd/>
            <a:tailEnd/>
          </a:ln>
        </p:spPr>
      </p:pic>
      <p:pic>
        <p:nvPicPr>
          <p:cNvPr id="8" name="Picture 5"/>
          <p:cNvPicPr>
            <a:picLocks noChangeAspect="1" noChangeArrowheads="1"/>
          </p:cNvPicPr>
          <p:nvPr/>
        </p:nvPicPr>
        <p:blipFill>
          <a:blip r:embed="rId3" cstate="print"/>
          <a:srcRect/>
          <a:stretch>
            <a:fillRect/>
          </a:stretch>
        </p:blipFill>
        <p:spPr bwMode="auto">
          <a:xfrm>
            <a:off x="5148064" y="5805264"/>
            <a:ext cx="432048" cy="38735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6" name="Rectangle 5"/>
          <p:cNvSpPr/>
          <p:nvPr/>
        </p:nvSpPr>
        <p:spPr>
          <a:xfrm>
            <a:off x="683568" y="3861048"/>
            <a:ext cx="7992888" cy="1815882"/>
          </a:xfrm>
          <a:prstGeom prst="rect">
            <a:avLst/>
          </a:prstGeom>
        </p:spPr>
        <p:txBody>
          <a:bodyPr wrap="square">
            <a:spAutoFit/>
          </a:bodyPr>
          <a:lstStyle/>
          <a:p>
            <a:r>
              <a:rPr lang="en-GB" sz="2800" dirty="0" smtClean="0"/>
              <a:t>Here for          we expand      </a:t>
            </a:r>
            <a:r>
              <a:rPr lang="en-GB" sz="2800" i="1" dirty="0" smtClean="0"/>
              <a:t>up to the first order of       as                   </a:t>
            </a:r>
            <a:r>
              <a:rPr lang="en-GB" sz="2800" i="1" dirty="0" err="1" smtClean="0"/>
              <a:t>rα</a:t>
            </a:r>
            <a:r>
              <a:rPr lang="en-GB" sz="2800" i="1" dirty="0" smtClean="0"/>
              <a:t>   to get the asymptotic velocity </a:t>
            </a:r>
            <a:r>
              <a:rPr lang="en-GB" sz="2800" dirty="0" smtClean="0"/>
              <a:t>of stars in large distances from the </a:t>
            </a:r>
            <a:r>
              <a:rPr lang="en-GB" sz="2800" dirty="0" err="1" smtClean="0"/>
              <a:t>center</a:t>
            </a:r>
            <a:r>
              <a:rPr lang="en-GB" sz="2800" dirty="0" smtClean="0"/>
              <a:t> of galaxy as  </a:t>
            </a:r>
            <a:endParaRPr lang="en-GB" sz="2800" dirty="0"/>
          </a:p>
        </p:txBody>
      </p:sp>
      <p:pic>
        <p:nvPicPr>
          <p:cNvPr id="422915" name="Picture 3"/>
          <p:cNvPicPr>
            <a:picLocks noChangeAspect="1" noChangeArrowheads="1"/>
          </p:cNvPicPr>
          <p:nvPr/>
        </p:nvPicPr>
        <p:blipFill>
          <a:blip r:embed="rId2" cstate="print"/>
          <a:srcRect/>
          <a:stretch>
            <a:fillRect/>
          </a:stretch>
        </p:blipFill>
        <p:spPr bwMode="auto">
          <a:xfrm>
            <a:off x="2123728" y="3933056"/>
            <a:ext cx="1008112" cy="435604"/>
          </a:xfrm>
          <a:prstGeom prst="rect">
            <a:avLst/>
          </a:prstGeom>
          <a:noFill/>
          <a:ln w="9525">
            <a:noFill/>
            <a:miter lim="800000"/>
            <a:headEnd/>
            <a:tailEnd/>
          </a:ln>
        </p:spPr>
      </p:pic>
      <p:pic>
        <p:nvPicPr>
          <p:cNvPr id="422916" name="Picture 4"/>
          <p:cNvPicPr>
            <a:picLocks noChangeAspect="1" noChangeArrowheads="1"/>
          </p:cNvPicPr>
          <p:nvPr/>
        </p:nvPicPr>
        <p:blipFill>
          <a:blip r:embed="rId3" cstate="print"/>
          <a:srcRect/>
          <a:stretch>
            <a:fillRect/>
          </a:stretch>
        </p:blipFill>
        <p:spPr bwMode="auto">
          <a:xfrm>
            <a:off x="4860032" y="3789040"/>
            <a:ext cx="648072" cy="515134"/>
          </a:xfrm>
          <a:prstGeom prst="rect">
            <a:avLst/>
          </a:prstGeom>
          <a:noFill/>
          <a:ln w="9525">
            <a:noFill/>
            <a:miter lim="800000"/>
            <a:headEnd/>
            <a:tailEnd/>
          </a:ln>
        </p:spPr>
      </p:pic>
      <p:pic>
        <p:nvPicPr>
          <p:cNvPr id="11" name="Picture 5"/>
          <p:cNvPicPr>
            <a:picLocks noChangeAspect="1" noChangeArrowheads="1"/>
          </p:cNvPicPr>
          <p:nvPr/>
        </p:nvPicPr>
        <p:blipFill>
          <a:blip r:embed="rId4" cstate="print"/>
          <a:srcRect/>
          <a:stretch>
            <a:fillRect/>
          </a:stretch>
        </p:blipFill>
        <p:spPr bwMode="auto">
          <a:xfrm>
            <a:off x="4476750" y="3352800"/>
            <a:ext cx="190500" cy="152400"/>
          </a:xfrm>
          <a:prstGeom prst="rect">
            <a:avLst/>
          </a:prstGeom>
          <a:noFill/>
          <a:ln w="9525">
            <a:noFill/>
            <a:miter lim="800000"/>
            <a:headEnd/>
            <a:tailEnd/>
          </a:ln>
        </p:spPr>
      </p:pic>
      <p:pic>
        <p:nvPicPr>
          <p:cNvPr id="422918" name="Picture 6"/>
          <p:cNvPicPr>
            <a:picLocks noChangeAspect="1" noChangeArrowheads="1"/>
          </p:cNvPicPr>
          <p:nvPr/>
        </p:nvPicPr>
        <p:blipFill>
          <a:blip r:embed="rId4" cstate="print"/>
          <a:srcRect/>
          <a:stretch>
            <a:fillRect/>
          </a:stretch>
        </p:blipFill>
        <p:spPr bwMode="auto">
          <a:xfrm>
            <a:off x="2267744" y="4365104"/>
            <a:ext cx="365280" cy="292224"/>
          </a:xfrm>
          <a:prstGeom prst="rect">
            <a:avLst/>
          </a:prstGeom>
          <a:noFill/>
          <a:ln w="9525">
            <a:noFill/>
            <a:miter lim="800000"/>
            <a:headEnd/>
            <a:tailEnd/>
          </a:ln>
        </p:spPr>
      </p:pic>
      <p:pic>
        <p:nvPicPr>
          <p:cNvPr id="422919" name="Picture 7"/>
          <p:cNvPicPr>
            <a:picLocks noChangeAspect="1" noChangeArrowheads="1"/>
          </p:cNvPicPr>
          <p:nvPr/>
        </p:nvPicPr>
        <p:blipFill>
          <a:blip r:embed="rId5" cstate="print"/>
          <a:srcRect/>
          <a:stretch>
            <a:fillRect/>
          </a:stretch>
        </p:blipFill>
        <p:spPr bwMode="auto">
          <a:xfrm>
            <a:off x="3419872" y="4293096"/>
            <a:ext cx="2362763" cy="504056"/>
          </a:xfrm>
          <a:prstGeom prst="rect">
            <a:avLst/>
          </a:prstGeom>
          <a:noFill/>
          <a:ln w="9525">
            <a:noFill/>
            <a:miter lim="800000"/>
            <a:headEnd/>
            <a:tailEnd/>
          </a:ln>
        </p:spPr>
      </p:pic>
      <p:pic>
        <p:nvPicPr>
          <p:cNvPr id="422920" name="Picture 8"/>
          <p:cNvPicPr>
            <a:picLocks noChangeAspect="1" noChangeArrowheads="1"/>
          </p:cNvPicPr>
          <p:nvPr/>
        </p:nvPicPr>
        <p:blipFill>
          <a:blip r:embed="rId6" cstate="print"/>
          <a:srcRect/>
          <a:stretch>
            <a:fillRect/>
          </a:stretch>
        </p:blipFill>
        <p:spPr bwMode="auto">
          <a:xfrm>
            <a:off x="2915816" y="5661248"/>
            <a:ext cx="2589986" cy="1196752"/>
          </a:xfrm>
          <a:prstGeom prst="rect">
            <a:avLst/>
          </a:prstGeom>
          <a:noFill/>
          <a:ln w="9525">
            <a:noFill/>
            <a:miter lim="800000"/>
            <a:headEnd/>
            <a:tailEnd/>
          </a:ln>
        </p:spPr>
      </p:pic>
      <p:pic>
        <p:nvPicPr>
          <p:cNvPr id="417794" name="Picture 2"/>
          <p:cNvPicPr>
            <a:picLocks noChangeAspect="1" noChangeArrowheads="1"/>
          </p:cNvPicPr>
          <p:nvPr/>
        </p:nvPicPr>
        <p:blipFill>
          <a:blip r:embed="rId7" cstate="print"/>
          <a:srcRect/>
          <a:stretch>
            <a:fillRect/>
          </a:stretch>
        </p:blipFill>
        <p:spPr bwMode="auto">
          <a:xfrm>
            <a:off x="2051720" y="1988840"/>
            <a:ext cx="4715054" cy="1656184"/>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In this solution asymptotic velocity depends on two parameters,    and </a:t>
            </a:r>
            <a:r>
              <a:rPr lang="en-GB" i="1" dirty="0" smtClean="0"/>
              <a:t>    .            I  is related to n </a:t>
            </a:r>
            <a:r>
              <a:rPr lang="en-GB" dirty="0" smtClean="0"/>
              <a:t>which is the power of </a:t>
            </a:r>
            <a:r>
              <a:rPr lang="en-GB" i="1" dirty="0" smtClean="0"/>
              <a:t>R in the action , consequently it should be a small dimensionless number and</a:t>
            </a:r>
          </a:p>
          <a:p>
            <a:r>
              <a:rPr lang="en-GB" dirty="0" smtClean="0"/>
              <a:t>independent of mass, because it comes from the geometric part of action.</a:t>
            </a:r>
            <a:endParaRPr lang="en-GB" dirty="0"/>
          </a:p>
        </p:txBody>
      </p:sp>
      <p:pic>
        <p:nvPicPr>
          <p:cNvPr id="4" name="Picture 6"/>
          <p:cNvPicPr>
            <a:picLocks noChangeAspect="1" noChangeArrowheads="1"/>
          </p:cNvPicPr>
          <p:nvPr/>
        </p:nvPicPr>
        <p:blipFill>
          <a:blip r:embed="rId2" cstate="print"/>
          <a:srcRect/>
          <a:stretch>
            <a:fillRect/>
          </a:stretch>
        </p:blipFill>
        <p:spPr bwMode="auto">
          <a:xfrm>
            <a:off x="6876256" y="2636912"/>
            <a:ext cx="365280" cy="292224"/>
          </a:xfrm>
          <a:prstGeom prst="rect">
            <a:avLst/>
          </a:prstGeom>
          <a:noFill/>
          <a:ln w="9525">
            <a:noFill/>
            <a:miter lim="800000"/>
            <a:headEnd/>
            <a:tailEnd/>
          </a:ln>
        </p:spPr>
      </p:pic>
      <p:pic>
        <p:nvPicPr>
          <p:cNvPr id="423943" name="Picture 7"/>
          <p:cNvPicPr>
            <a:picLocks noChangeAspect="1" noChangeArrowheads="1"/>
          </p:cNvPicPr>
          <p:nvPr/>
        </p:nvPicPr>
        <p:blipFill>
          <a:blip r:embed="rId3" cstate="print"/>
          <a:srcRect/>
          <a:stretch>
            <a:fillRect/>
          </a:stretch>
        </p:blipFill>
        <p:spPr bwMode="auto">
          <a:xfrm>
            <a:off x="8100392" y="2564904"/>
            <a:ext cx="432048" cy="489654"/>
          </a:xfrm>
          <a:prstGeom prst="rect">
            <a:avLst/>
          </a:prstGeom>
          <a:noFill/>
          <a:ln w="9525">
            <a:noFill/>
            <a:miter lim="800000"/>
            <a:headEnd/>
            <a:tailEnd/>
          </a:ln>
        </p:spPr>
      </p:pic>
      <p:pic>
        <p:nvPicPr>
          <p:cNvPr id="12" name="Picture 6"/>
          <p:cNvPicPr>
            <a:picLocks noChangeAspect="1" noChangeArrowheads="1"/>
          </p:cNvPicPr>
          <p:nvPr/>
        </p:nvPicPr>
        <p:blipFill>
          <a:blip r:embed="rId2" cstate="print"/>
          <a:srcRect/>
          <a:stretch>
            <a:fillRect/>
          </a:stretch>
        </p:blipFill>
        <p:spPr bwMode="auto">
          <a:xfrm>
            <a:off x="1619672" y="3140968"/>
            <a:ext cx="365280" cy="292224"/>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According to Tully-Fisher relation the forth power of asymptotic rotational velocity in large distance from the </a:t>
            </a:r>
            <a:r>
              <a:rPr lang="en-GB" dirty="0" err="1" smtClean="0"/>
              <a:t>center</a:t>
            </a:r>
            <a:r>
              <a:rPr lang="en-GB" dirty="0" smtClean="0"/>
              <a:t> of a spiral galaxy is proportional to mass of galaxy,</a:t>
            </a:r>
            <a:endParaRPr lang="en-GB" dirty="0"/>
          </a:p>
        </p:txBody>
      </p:sp>
      <p:pic>
        <p:nvPicPr>
          <p:cNvPr id="424963" name="Picture 3"/>
          <p:cNvPicPr>
            <a:picLocks noChangeAspect="1" noChangeArrowheads="1"/>
          </p:cNvPicPr>
          <p:nvPr/>
        </p:nvPicPr>
        <p:blipFill>
          <a:blip r:embed="rId2" cstate="print"/>
          <a:srcRect/>
          <a:stretch>
            <a:fillRect/>
          </a:stretch>
        </p:blipFill>
        <p:spPr bwMode="auto">
          <a:xfrm>
            <a:off x="3059832" y="4869160"/>
            <a:ext cx="2970330" cy="79208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539552" y="2017712"/>
            <a:ext cx="8604448" cy="4840287"/>
          </a:xfrm>
        </p:spPr>
        <p:txBody>
          <a:bodyPr/>
          <a:lstStyle/>
          <a:p>
            <a:r>
              <a:rPr lang="en-GB" dirty="0" smtClean="0"/>
              <a:t>Then assumed that </a:t>
            </a:r>
          </a:p>
          <a:p>
            <a:pPr>
              <a:buNone/>
            </a:pPr>
            <a:r>
              <a:rPr lang="en-GB" dirty="0" smtClean="0"/>
              <a:t>in which μ is a proportional coefficient </a:t>
            </a:r>
          </a:p>
          <a:p>
            <a:pPr>
              <a:buNone/>
            </a:pPr>
            <a:r>
              <a:rPr lang="en-GB" dirty="0" smtClean="0"/>
              <a:t>with mass inverse dimension and </a:t>
            </a:r>
            <a:r>
              <a:rPr lang="en-GB" i="1" dirty="0" smtClean="0"/>
              <a:t>M is </a:t>
            </a:r>
          </a:p>
          <a:p>
            <a:pPr>
              <a:buNone/>
            </a:pPr>
            <a:r>
              <a:rPr lang="en-GB" i="1" dirty="0" smtClean="0"/>
              <a:t>mass of galaxy. Therefore asymptotic velocity:</a:t>
            </a:r>
          </a:p>
          <a:p>
            <a:pPr>
              <a:buNone/>
            </a:pPr>
            <a:endParaRPr lang="en-GB" i="1" dirty="0" smtClean="0"/>
          </a:p>
          <a:p>
            <a:pPr>
              <a:buNone/>
            </a:pPr>
            <a:endParaRPr lang="en-GB" i="1" dirty="0" smtClean="0"/>
          </a:p>
          <a:p>
            <a:r>
              <a:rPr lang="en-GB" dirty="0" smtClean="0"/>
              <a:t>in which     and μ will determine comparing with observational rotation curve data sets.</a:t>
            </a:r>
            <a:endParaRPr lang="en-GB" dirty="0"/>
          </a:p>
        </p:txBody>
      </p:sp>
      <p:pic>
        <p:nvPicPr>
          <p:cNvPr id="425987" name="Picture 3"/>
          <p:cNvPicPr>
            <a:picLocks noChangeAspect="1" noChangeArrowheads="1"/>
          </p:cNvPicPr>
          <p:nvPr/>
        </p:nvPicPr>
        <p:blipFill>
          <a:blip r:embed="rId2" cstate="print"/>
          <a:srcRect/>
          <a:stretch>
            <a:fillRect/>
          </a:stretch>
        </p:blipFill>
        <p:spPr bwMode="auto">
          <a:xfrm>
            <a:off x="5436096" y="2132856"/>
            <a:ext cx="1800200" cy="484669"/>
          </a:xfrm>
          <a:prstGeom prst="rect">
            <a:avLst/>
          </a:prstGeom>
          <a:noFill/>
          <a:ln w="9525">
            <a:noFill/>
            <a:miter lim="800000"/>
            <a:headEnd/>
            <a:tailEnd/>
          </a:ln>
        </p:spPr>
      </p:pic>
      <p:pic>
        <p:nvPicPr>
          <p:cNvPr id="425988" name="Picture 4"/>
          <p:cNvPicPr>
            <a:picLocks noChangeAspect="1" noChangeArrowheads="1"/>
          </p:cNvPicPr>
          <p:nvPr/>
        </p:nvPicPr>
        <p:blipFill>
          <a:blip r:embed="rId3" cstate="print"/>
          <a:srcRect/>
          <a:stretch>
            <a:fillRect/>
          </a:stretch>
        </p:blipFill>
        <p:spPr bwMode="auto">
          <a:xfrm>
            <a:off x="2699792" y="4437112"/>
            <a:ext cx="3456384" cy="890509"/>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2555776" y="5589240"/>
            <a:ext cx="450049" cy="36004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1182688" y="2017712"/>
            <a:ext cx="7772400" cy="4840287"/>
          </a:xfrm>
        </p:spPr>
        <p:txBody>
          <a:bodyPr/>
          <a:lstStyle/>
          <a:p>
            <a:r>
              <a:rPr lang="en-GB" dirty="0" smtClean="0"/>
              <a:t>Suppose mass of galaxy is about </a:t>
            </a:r>
          </a:p>
          <a:p>
            <a:endParaRPr lang="en-GB" dirty="0" smtClean="0"/>
          </a:p>
          <a:p>
            <a:r>
              <a:rPr lang="en-GB" dirty="0" smtClean="0"/>
              <a:t>For an asymptotic velocity which equals to            </a:t>
            </a:r>
            <a:r>
              <a:rPr lang="en-GB" i="1" dirty="0" smtClean="0"/>
              <a:t> , it is obtained </a:t>
            </a:r>
          </a:p>
          <a:p>
            <a:endParaRPr lang="en-GB" i="1" dirty="0" smtClean="0"/>
          </a:p>
          <a:p>
            <a:endParaRPr lang="en-GB" i="1" dirty="0" smtClean="0"/>
          </a:p>
          <a:p>
            <a:r>
              <a:rPr lang="en-GB" sz="2800" dirty="0" smtClean="0"/>
              <a:t>This value recovers Tully-Fisher's relation, but we should test it with another acceptable theory such as  MOND results.</a:t>
            </a:r>
            <a:endParaRPr lang="en-GB" sz="2800" i="1" dirty="0" smtClean="0"/>
          </a:p>
          <a:p>
            <a:endParaRPr lang="en-GB" i="1" dirty="0" smtClean="0"/>
          </a:p>
          <a:p>
            <a:endParaRPr lang="en-GB" dirty="0"/>
          </a:p>
        </p:txBody>
      </p:sp>
      <p:pic>
        <p:nvPicPr>
          <p:cNvPr id="427011" name="Picture 3"/>
          <p:cNvPicPr>
            <a:picLocks noChangeAspect="1" noChangeArrowheads="1"/>
          </p:cNvPicPr>
          <p:nvPr/>
        </p:nvPicPr>
        <p:blipFill>
          <a:blip r:embed="rId2" cstate="print"/>
          <a:srcRect/>
          <a:stretch>
            <a:fillRect/>
          </a:stretch>
        </p:blipFill>
        <p:spPr bwMode="auto">
          <a:xfrm>
            <a:off x="7773790" y="2132856"/>
            <a:ext cx="1370210" cy="432048"/>
          </a:xfrm>
          <a:prstGeom prst="rect">
            <a:avLst/>
          </a:prstGeom>
          <a:noFill/>
          <a:ln w="9525">
            <a:noFill/>
            <a:miter lim="800000"/>
            <a:headEnd/>
            <a:tailEnd/>
          </a:ln>
        </p:spPr>
      </p:pic>
      <p:pic>
        <p:nvPicPr>
          <p:cNvPr id="427012" name="Picture 4"/>
          <p:cNvPicPr>
            <a:picLocks noChangeAspect="1" noChangeArrowheads="1"/>
          </p:cNvPicPr>
          <p:nvPr/>
        </p:nvPicPr>
        <p:blipFill>
          <a:blip r:embed="rId3" cstate="print"/>
          <a:srcRect/>
          <a:stretch>
            <a:fillRect/>
          </a:stretch>
        </p:blipFill>
        <p:spPr bwMode="auto">
          <a:xfrm>
            <a:off x="2051720" y="3861048"/>
            <a:ext cx="1296144" cy="324036"/>
          </a:xfrm>
          <a:prstGeom prst="rect">
            <a:avLst/>
          </a:prstGeom>
          <a:noFill/>
          <a:ln w="9525">
            <a:noFill/>
            <a:miter lim="800000"/>
            <a:headEnd/>
            <a:tailEnd/>
          </a:ln>
        </p:spPr>
      </p:pic>
      <p:pic>
        <p:nvPicPr>
          <p:cNvPr id="427013" name="Picture 5"/>
          <p:cNvPicPr>
            <a:picLocks noChangeAspect="1" noChangeArrowheads="1"/>
          </p:cNvPicPr>
          <p:nvPr/>
        </p:nvPicPr>
        <p:blipFill>
          <a:blip r:embed="rId4" cstate="print"/>
          <a:srcRect/>
          <a:stretch>
            <a:fillRect/>
          </a:stretch>
        </p:blipFill>
        <p:spPr bwMode="auto">
          <a:xfrm>
            <a:off x="1691680" y="4653136"/>
            <a:ext cx="6480721" cy="788659"/>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Equivalence with MOND</a:t>
            </a:r>
            <a:endParaRPr lang="en-GB" dirty="0"/>
          </a:p>
        </p:txBody>
      </p:sp>
      <p:sp>
        <p:nvSpPr>
          <p:cNvPr id="3" name="Content Placeholder 2"/>
          <p:cNvSpPr>
            <a:spLocks noGrp="1"/>
          </p:cNvSpPr>
          <p:nvPr>
            <p:ph idx="1"/>
          </p:nvPr>
        </p:nvSpPr>
        <p:spPr>
          <a:xfrm>
            <a:off x="755576" y="1844824"/>
            <a:ext cx="8388424" cy="5013175"/>
          </a:xfrm>
        </p:spPr>
        <p:txBody>
          <a:bodyPr/>
          <a:lstStyle/>
          <a:p>
            <a:r>
              <a:rPr lang="en-GB" dirty="0" smtClean="0"/>
              <a:t>In the beginning of 80's decade, MOND theory introduced by </a:t>
            </a:r>
            <a:r>
              <a:rPr lang="en-GB" dirty="0" err="1" smtClean="0"/>
              <a:t>Milgrom</a:t>
            </a:r>
            <a:r>
              <a:rPr lang="en-GB" dirty="0" smtClean="0"/>
              <a:t> and obtained many successes in description of DM in spiral galaxies (M. </a:t>
            </a:r>
            <a:r>
              <a:rPr lang="en-GB" dirty="0" err="1" smtClean="0"/>
              <a:t>Milgrom</a:t>
            </a:r>
            <a:r>
              <a:rPr lang="en-GB" dirty="0" smtClean="0"/>
              <a:t>, 2002). Until 2004 MOND theory did not have a relativistic description, when </a:t>
            </a:r>
            <a:r>
              <a:rPr lang="en-GB" dirty="0" err="1" smtClean="0"/>
              <a:t>Bekenstein</a:t>
            </a:r>
            <a:r>
              <a:rPr lang="en-GB" dirty="0" smtClean="0"/>
              <a:t> introduced a rigorous Tensor-Vector-Scalar (</a:t>
            </a:r>
            <a:r>
              <a:rPr lang="en-GB" dirty="0" err="1" smtClean="0"/>
              <a:t>TeVeS</a:t>
            </a:r>
            <a:r>
              <a:rPr lang="en-GB" dirty="0" smtClean="0"/>
              <a:t>) theory for MOND paradigm (J.D. </a:t>
            </a:r>
            <a:r>
              <a:rPr lang="en-GB" dirty="0" err="1" smtClean="0"/>
              <a:t>Bekenstein</a:t>
            </a:r>
            <a:r>
              <a:rPr lang="en-GB" dirty="0" smtClean="0"/>
              <a:t>, 2005).</a:t>
            </a:r>
            <a:endParaRPr lang="en-GB" dirty="0"/>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Gravitational acceleration in MOND theory obtains as           for              </a:t>
            </a:r>
          </a:p>
          <a:p>
            <a:pPr>
              <a:buNone/>
            </a:pPr>
            <a:r>
              <a:rPr lang="en-GB" dirty="0" smtClean="0"/>
              <a:t>   and                     for                , </a:t>
            </a:r>
          </a:p>
          <a:p>
            <a:pPr>
              <a:buNone/>
            </a:pPr>
            <a:r>
              <a:rPr lang="en-GB" dirty="0" smtClean="0"/>
              <a:t>   where       is Newtonian gravitational acceleration and                           is</a:t>
            </a:r>
          </a:p>
          <a:p>
            <a:pPr>
              <a:buNone/>
            </a:pPr>
            <a:r>
              <a:rPr lang="en-GB" dirty="0" smtClean="0"/>
              <a:t>   MOND acceleration parameter.</a:t>
            </a:r>
            <a:endParaRPr lang="en-GB" dirty="0"/>
          </a:p>
        </p:txBody>
      </p:sp>
      <p:pic>
        <p:nvPicPr>
          <p:cNvPr id="428035" name="Picture 3"/>
          <p:cNvPicPr>
            <a:picLocks noChangeAspect="1" noChangeArrowheads="1"/>
          </p:cNvPicPr>
          <p:nvPr/>
        </p:nvPicPr>
        <p:blipFill>
          <a:blip r:embed="rId2" cstate="print"/>
          <a:srcRect/>
          <a:stretch>
            <a:fillRect/>
          </a:stretch>
        </p:blipFill>
        <p:spPr bwMode="auto">
          <a:xfrm>
            <a:off x="5004047" y="2564904"/>
            <a:ext cx="1053117" cy="432048"/>
          </a:xfrm>
          <a:prstGeom prst="rect">
            <a:avLst/>
          </a:prstGeom>
          <a:noFill/>
          <a:ln w="9525">
            <a:noFill/>
            <a:miter lim="800000"/>
            <a:headEnd/>
            <a:tailEnd/>
          </a:ln>
        </p:spPr>
      </p:pic>
      <p:pic>
        <p:nvPicPr>
          <p:cNvPr id="428036" name="Picture 4"/>
          <p:cNvPicPr>
            <a:picLocks noChangeAspect="1" noChangeArrowheads="1"/>
          </p:cNvPicPr>
          <p:nvPr/>
        </p:nvPicPr>
        <p:blipFill>
          <a:blip r:embed="rId3" cstate="print"/>
          <a:srcRect/>
          <a:stretch>
            <a:fillRect/>
          </a:stretch>
        </p:blipFill>
        <p:spPr bwMode="auto">
          <a:xfrm>
            <a:off x="6804248" y="2492896"/>
            <a:ext cx="1595254" cy="576064"/>
          </a:xfrm>
          <a:prstGeom prst="rect">
            <a:avLst/>
          </a:prstGeom>
          <a:noFill/>
          <a:ln w="9525">
            <a:noFill/>
            <a:miter lim="800000"/>
            <a:headEnd/>
            <a:tailEnd/>
          </a:ln>
        </p:spPr>
      </p:pic>
      <p:pic>
        <p:nvPicPr>
          <p:cNvPr id="428037" name="Picture 5"/>
          <p:cNvPicPr>
            <a:picLocks noChangeAspect="1" noChangeArrowheads="1"/>
          </p:cNvPicPr>
          <p:nvPr/>
        </p:nvPicPr>
        <p:blipFill>
          <a:blip r:embed="rId4" cstate="print"/>
          <a:srcRect/>
          <a:stretch>
            <a:fillRect/>
          </a:stretch>
        </p:blipFill>
        <p:spPr bwMode="auto">
          <a:xfrm>
            <a:off x="2411760" y="3068960"/>
            <a:ext cx="2433870" cy="648072"/>
          </a:xfrm>
          <a:prstGeom prst="rect">
            <a:avLst/>
          </a:prstGeom>
          <a:noFill/>
          <a:ln w="9525">
            <a:noFill/>
            <a:miter lim="800000"/>
            <a:headEnd/>
            <a:tailEnd/>
          </a:ln>
        </p:spPr>
      </p:pic>
      <p:pic>
        <p:nvPicPr>
          <p:cNvPr id="428039" name="Picture 7"/>
          <p:cNvPicPr>
            <a:picLocks noChangeAspect="1" noChangeArrowheads="1"/>
          </p:cNvPicPr>
          <p:nvPr/>
        </p:nvPicPr>
        <p:blipFill>
          <a:blip r:embed="rId5" cstate="print"/>
          <a:srcRect/>
          <a:stretch>
            <a:fillRect/>
          </a:stretch>
        </p:blipFill>
        <p:spPr bwMode="auto">
          <a:xfrm>
            <a:off x="5724127" y="3068960"/>
            <a:ext cx="1697873" cy="576064"/>
          </a:xfrm>
          <a:prstGeom prst="rect">
            <a:avLst/>
          </a:prstGeom>
          <a:noFill/>
          <a:ln w="9525">
            <a:noFill/>
            <a:miter lim="800000"/>
            <a:headEnd/>
            <a:tailEnd/>
          </a:ln>
        </p:spPr>
      </p:pic>
      <p:pic>
        <p:nvPicPr>
          <p:cNvPr id="428041" name="Picture 9"/>
          <p:cNvPicPr>
            <a:picLocks noChangeAspect="1" noChangeArrowheads="1"/>
          </p:cNvPicPr>
          <p:nvPr/>
        </p:nvPicPr>
        <p:blipFill>
          <a:blip r:embed="rId6" cstate="print"/>
          <a:srcRect/>
          <a:stretch>
            <a:fillRect/>
          </a:stretch>
        </p:blipFill>
        <p:spPr bwMode="auto">
          <a:xfrm>
            <a:off x="2915816" y="3789040"/>
            <a:ext cx="576064" cy="432048"/>
          </a:xfrm>
          <a:prstGeom prst="rect">
            <a:avLst/>
          </a:prstGeom>
          <a:noFill/>
          <a:ln w="9525">
            <a:noFill/>
            <a:miter lim="800000"/>
            <a:headEnd/>
            <a:tailEnd/>
          </a:ln>
        </p:spPr>
      </p:pic>
      <p:pic>
        <p:nvPicPr>
          <p:cNvPr id="428042" name="Picture 10"/>
          <p:cNvPicPr>
            <a:picLocks noChangeAspect="1" noChangeArrowheads="1"/>
          </p:cNvPicPr>
          <p:nvPr/>
        </p:nvPicPr>
        <p:blipFill>
          <a:blip r:embed="rId7" cstate="print"/>
          <a:srcRect/>
          <a:stretch>
            <a:fillRect/>
          </a:stretch>
        </p:blipFill>
        <p:spPr bwMode="auto">
          <a:xfrm>
            <a:off x="4932040" y="4293096"/>
            <a:ext cx="2970330" cy="43204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1826" name="Rectangle 2"/>
          <p:cNvSpPr>
            <a:spLocks noGrp="1" noChangeArrowheads="1"/>
          </p:cNvSpPr>
          <p:nvPr>
            <p:ph type="title"/>
          </p:nvPr>
        </p:nvSpPr>
        <p:spPr/>
        <p:txBody>
          <a:bodyPr/>
          <a:lstStyle/>
          <a:p>
            <a:r>
              <a:rPr lang="en-US"/>
              <a:t>Title</a:t>
            </a:r>
          </a:p>
        </p:txBody>
      </p:sp>
      <p:pic>
        <p:nvPicPr>
          <p:cNvPr id="3021827" name="Picture 3" descr="C:\Users\Georg Raffelt\Desktop\sky.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grpSp>
        <p:nvGrpSpPr>
          <p:cNvPr id="2" name="Group 4"/>
          <p:cNvGrpSpPr>
            <a:grpSpLocks/>
          </p:cNvGrpSpPr>
          <p:nvPr/>
        </p:nvGrpSpPr>
        <p:grpSpPr bwMode="auto">
          <a:xfrm>
            <a:off x="500063" y="1000125"/>
            <a:ext cx="8143875" cy="4933653"/>
            <a:chOff x="336" y="672"/>
            <a:chExt cx="5472" cy="3315"/>
          </a:xfrm>
        </p:grpSpPr>
        <p:graphicFrame>
          <p:nvGraphicFramePr>
            <p:cNvPr id="3045376" name="Object 0"/>
            <p:cNvGraphicFramePr>
              <a:graphicFrameLocks noChangeAspect="1"/>
            </p:cNvGraphicFramePr>
            <p:nvPr/>
          </p:nvGraphicFramePr>
          <p:xfrm>
            <a:off x="690" y="960"/>
            <a:ext cx="4763" cy="2663"/>
          </p:xfrm>
          <a:graphic>
            <a:graphicData uri="http://schemas.openxmlformats.org/presentationml/2006/ole">
              <p:oleObj spid="_x0000_s316418" name="Chart" r:id="rId4" imgW="7330514" imgH="4084419" progId="MSGraph.Chart.8">
                <p:embed followColorScheme="full"/>
              </p:oleObj>
            </a:graphicData>
          </a:graphic>
        </p:graphicFrame>
        <p:sp>
          <p:nvSpPr>
            <p:cNvPr id="3021830" name="Rectangle 6"/>
            <p:cNvSpPr>
              <a:spLocks noChangeArrowheads="1"/>
            </p:cNvSpPr>
            <p:nvPr/>
          </p:nvSpPr>
          <p:spPr bwMode="auto">
            <a:xfrm>
              <a:off x="336" y="672"/>
              <a:ext cx="2544" cy="672"/>
            </a:xfrm>
            <a:prstGeom prst="rect">
              <a:avLst/>
            </a:prstGeom>
            <a:solidFill>
              <a:schemeClr val="accent1"/>
            </a:solidFill>
            <a:ln w="9525">
              <a:solidFill>
                <a:schemeClr val="tx1"/>
              </a:solidFill>
              <a:miter lim="800000"/>
              <a:headEnd/>
              <a:tailEnd/>
            </a:ln>
            <a:effectLst/>
          </p:spPr>
          <p:txBody>
            <a:bodyPr wrap="none" lIns="97530" tIns="48765" rIns="97530" bIns="48765" anchor="ctr"/>
            <a:lstStyle/>
            <a:p>
              <a:pPr defTabSz="913805"/>
              <a:r>
                <a:rPr lang="en-US" sz="2300" b="1" dirty="0">
                  <a:effectLst>
                    <a:outerShdw blurRad="38100" dist="38100" dir="2700000" algn="tl">
                      <a:srgbClr val="FFFFFF"/>
                    </a:outerShdw>
                  </a:effectLst>
                </a:rPr>
                <a:t>Dark Energy 73%</a:t>
              </a:r>
            </a:p>
            <a:p>
              <a:pPr defTabSz="913805"/>
              <a:r>
                <a:rPr lang="en-US" sz="2300" b="1" dirty="0">
                  <a:effectLst>
                    <a:outerShdw blurRad="38100" dist="38100" dir="2700000" algn="tl">
                      <a:srgbClr val="FFFFFF"/>
                    </a:outerShdw>
                  </a:effectLst>
                </a:rPr>
                <a:t>(Cosmological Constant)</a:t>
              </a:r>
            </a:p>
          </p:txBody>
        </p:sp>
        <p:sp>
          <p:nvSpPr>
            <p:cNvPr id="3021831" name="Rectangle 7"/>
            <p:cNvSpPr>
              <a:spLocks noChangeArrowheads="1"/>
            </p:cNvSpPr>
            <p:nvPr/>
          </p:nvSpPr>
          <p:spPr bwMode="auto">
            <a:xfrm>
              <a:off x="4608" y="3024"/>
              <a:ext cx="1200" cy="576"/>
            </a:xfrm>
            <a:prstGeom prst="rect">
              <a:avLst/>
            </a:prstGeom>
            <a:solidFill>
              <a:srgbClr val="FF0000"/>
            </a:solidFill>
            <a:ln w="9525">
              <a:solidFill>
                <a:schemeClr val="tx1"/>
              </a:solidFill>
              <a:miter lim="800000"/>
              <a:headEnd/>
              <a:tailEnd/>
            </a:ln>
            <a:effectLst/>
          </p:spPr>
          <p:txBody>
            <a:bodyPr wrap="none" lIns="97530" tIns="48765" rIns="97530" bIns="48765" anchor="ctr"/>
            <a:lstStyle/>
            <a:p>
              <a:pPr defTabSz="913805"/>
              <a:r>
                <a:rPr lang="en-US" sz="2300" b="1" dirty="0">
                  <a:solidFill>
                    <a:schemeClr val="bg1"/>
                  </a:solidFill>
                  <a:effectLst>
                    <a:outerShdw blurRad="38100" dist="38100" dir="2700000" algn="tl">
                      <a:srgbClr val="000000"/>
                    </a:outerShdw>
                  </a:effectLst>
                </a:rPr>
                <a:t> Neutrinos</a:t>
              </a:r>
            </a:p>
            <a:p>
              <a:pPr defTabSz="913805"/>
              <a:r>
                <a:rPr lang="en-US" sz="2300" b="1" dirty="0">
                  <a:solidFill>
                    <a:schemeClr val="bg1"/>
                  </a:solidFill>
                  <a:effectLst>
                    <a:outerShdw blurRad="38100" dist="38100" dir="2700000" algn="tl">
                      <a:srgbClr val="000000"/>
                    </a:outerShdw>
                  </a:effectLst>
                </a:rPr>
                <a:t> 0.1</a:t>
              </a:r>
              <a:r>
                <a:rPr lang="en-US" sz="2300" b="1" dirty="0">
                  <a:solidFill>
                    <a:schemeClr val="bg1"/>
                  </a:solidFill>
                  <a:effectLst>
                    <a:outerShdw blurRad="38100" dist="38100" dir="2700000" algn="tl">
                      <a:srgbClr val="000000"/>
                    </a:outerShdw>
                  </a:effectLst>
                  <a:latin typeface="Symbol" pitchFamily="18" charset="2"/>
                </a:rPr>
                <a:t>-</a:t>
              </a:r>
              <a:r>
                <a:rPr lang="en-US" sz="2300" b="1" dirty="0">
                  <a:solidFill>
                    <a:schemeClr val="bg1"/>
                  </a:solidFill>
                  <a:effectLst>
                    <a:outerShdw blurRad="38100" dist="38100" dir="2700000" algn="tl">
                      <a:srgbClr val="000000"/>
                    </a:outerShdw>
                  </a:effectLst>
                </a:rPr>
                <a:t>2%</a:t>
              </a:r>
            </a:p>
          </p:txBody>
        </p:sp>
        <p:sp>
          <p:nvSpPr>
            <p:cNvPr id="3021832" name="Rectangle 8"/>
            <p:cNvSpPr>
              <a:spLocks noChangeArrowheads="1"/>
            </p:cNvSpPr>
            <p:nvPr/>
          </p:nvSpPr>
          <p:spPr bwMode="auto">
            <a:xfrm>
              <a:off x="3072" y="3408"/>
              <a:ext cx="1248" cy="576"/>
            </a:xfrm>
            <a:prstGeom prst="rect">
              <a:avLst/>
            </a:prstGeom>
            <a:solidFill>
              <a:srgbClr val="33CCCC"/>
            </a:solidFill>
            <a:ln w="9525">
              <a:solidFill>
                <a:schemeClr val="tx1"/>
              </a:solidFill>
              <a:miter lim="800000"/>
              <a:headEnd/>
              <a:tailEnd/>
            </a:ln>
            <a:effectLst/>
          </p:spPr>
          <p:txBody>
            <a:bodyPr wrap="none" lIns="97530" tIns="48765" rIns="97530" bIns="48765" anchor="ctr"/>
            <a:lstStyle/>
            <a:p>
              <a:pPr defTabSz="913805"/>
              <a:r>
                <a:rPr lang="en-US" sz="2300" b="1" dirty="0">
                  <a:effectLst>
                    <a:outerShdw blurRad="38100" dist="38100" dir="2700000" algn="tl">
                      <a:srgbClr val="FFFFFF"/>
                    </a:outerShdw>
                  </a:effectLst>
                </a:rPr>
                <a:t>Dark Matter</a:t>
              </a:r>
            </a:p>
            <a:p>
              <a:pPr defTabSz="913805"/>
              <a:r>
                <a:rPr lang="en-US" sz="2300" b="1" dirty="0">
                  <a:effectLst>
                    <a:outerShdw blurRad="38100" dist="38100" dir="2700000" algn="tl">
                      <a:srgbClr val="FFFFFF"/>
                    </a:outerShdw>
                  </a:effectLst>
                </a:rPr>
                <a:t>23%</a:t>
              </a:r>
            </a:p>
          </p:txBody>
        </p:sp>
        <p:sp>
          <p:nvSpPr>
            <p:cNvPr id="3021833" name="Rectangle 9"/>
            <p:cNvSpPr>
              <a:spLocks noChangeArrowheads="1"/>
            </p:cNvSpPr>
            <p:nvPr/>
          </p:nvSpPr>
          <p:spPr bwMode="auto">
            <a:xfrm>
              <a:off x="336" y="3168"/>
              <a:ext cx="1920" cy="819"/>
            </a:xfrm>
            <a:prstGeom prst="rect">
              <a:avLst/>
            </a:prstGeom>
            <a:solidFill>
              <a:srgbClr val="FFFF00"/>
            </a:solidFill>
            <a:ln w="9525">
              <a:solidFill>
                <a:schemeClr val="tx1"/>
              </a:solidFill>
              <a:miter lim="800000"/>
              <a:headEnd/>
              <a:tailEnd/>
            </a:ln>
            <a:effectLst/>
          </p:spPr>
          <p:txBody>
            <a:bodyPr wrap="none" lIns="97530" tIns="48765" rIns="97530" bIns="48765" anchor="ctr"/>
            <a:lstStyle/>
            <a:p>
              <a:pPr defTabSz="913805"/>
              <a:r>
                <a:rPr lang="en-US" sz="2300" b="1" dirty="0">
                  <a:effectLst>
                    <a:outerShdw blurRad="38100" dist="38100" dir="2700000" algn="tl">
                      <a:srgbClr val="FFFFFF"/>
                    </a:outerShdw>
                  </a:effectLst>
                </a:rPr>
                <a:t>Ordinary Matter 4%</a:t>
              </a:r>
            </a:p>
            <a:p>
              <a:pPr defTabSz="913805"/>
              <a:r>
                <a:rPr lang="en-US" sz="2300" b="1" dirty="0">
                  <a:effectLst>
                    <a:outerShdw blurRad="38100" dist="38100" dir="2700000" algn="tl">
                      <a:srgbClr val="FFFFFF"/>
                    </a:outerShdw>
                  </a:effectLst>
                </a:rPr>
                <a:t>(of this only about</a:t>
              </a:r>
            </a:p>
            <a:p>
              <a:pPr defTabSz="913805"/>
              <a:r>
                <a:rPr lang="en-US" sz="2300" b="1" dirty="0">
                  <a:effectLst>
                    <a:outerShdw blurRad="38100" dist="38100" dir="2700000" algn="tl">
                      <a:srgbClr val="FFFFFF"/>
                    </a:outerShdw>
                  </a:effectLst>
                </a:rPr>
                <a:t> 10% luminous)</a:t>
              </a:r>
            </a:p>
          </p:txBody>
        </p:sp>
      </p:gr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182688" y="1844824"/>
            <a:ext cx="7961312" cy="5013176"/>
          </a:xfrm>
        </p:spPr>
        <p:txBody>
          <a:bodyPr/>
          <a:lstStyle/>
          <a:p>
            <a:r>
              <a:rPr lang="en-GB" sz="2800" dirty="0" smtClean="0"/>
              <a:t>In solution, gravitational acceleration in weak field approximation up to the first order terms in      obtains</a:t>
            </a:r>
          </a:p>
          <a:p>
            <a:pPr>
              <a:buNone/>
            </a:pPr>
            <a:r>
              <a:rPr lang="en-GB" sz="2800" dirty="0" smtClean="0"/>
              <a:t>   as</a:t>
            </a:r>
          </a:p>
          <a:p>
            <a:pPr>
              <a:buNone/>
            </a:pPr>
            <a:endParaRPr lang="en-GB" sz="2800" dirty="0" smtClean="0"/>
          </a:p>
          <a:p>
            <a:pPr>
              <a:buNone/>
            </a:pPr>
            <a:r>
              <a:rPr lang="en-GB" sz="2800" dirty="0" smtClean="0"/>
              <a:t>Therefore </a:t>
            </a:r>
          </a:p>
          <a:p>
            <a:pPr>
              <a:buNone/>
            </a:pPr>
            <a:endParaRPr lang="en-GB" sz="2800" dirty="0" smtClean="0"/>
          </a:p>
          <a:p>
            <a:pPr>
              <a:buNone/>
            </a:pPr>
            <a:endParaRPr lang="en-GB" sz="2800" dirty="0" smtClean="0"/>
          </a:p>
          <a:p>
            <a:pPr>
              <a:buNone/>
            </a:pPr>
            <a:r>
              <a:rPr lang="en-GB" sz="2800" dirty="0" smtClean="0"/>
              <a:t>which is in agreement of obtained value</a:t>
            </a:r>
          </a:p>
          <a:p>
            <a:pPr>
              <a:buNone/>
            </a:pPr>
            <a:r>
              <a:rPr lang="en-GB" sz="2800" dirty="0" smtClean="0"/>
              <a:t>from asymptotic velocity for a </a:t>
            </a:r>
            <a:r>
              <a:rPr lang="en-GB" sz="2800" dirty="0" err="1" smtClean="0"/>
              <a:t>typicalgalaxy</a:t>
            </a:r>
            <a:r>
              <a:rPr lang="en-GB" sz="2800" dirty="0" smtClean="0"/>
              <a:t>.</a:t>
            </a:r>
          </a:p>
        </p:txBody>
      </p:sp>
      <p:pic>
        <p:nvPicPr>
          <p:cNvPr id="429058" name="Picture 2"/>
          <p:cNvPicPr>
            <a:picLocks noChangeAspect="1" noChangeArrowheads="1"/>
          </p:cNvPicPr>
          <p:nvPr/>
        </p:nvPicPr>
        <p:blipFill>
          <a:blip r:embed="rId2" cstate="print"/>
          <a:srcRect/>
          <a:stretch>
            <a:fillRect/>
          </a:stretch>
        </p:blipFill>
        <p:spPr bwMode="auto">
          <a:xfrm>
            <a:off x="1907704" y="2708920"/>
            <a:ext cx="648072" cy="432048"/>
          </a:xfrm>
          <a:prstGeom prst="rect">
            <a:avLst/>
          </a:prstGeom>
          <a:noFill/>
          <a:ln w="9525">
            <a:noFill/>
            <a:miter lim="800000"/>
            <a:headEnd/>
            <a:tailEnd/>
          </a:ln>
        </p:spPr>
      </p:pic>
      <p:pic>
        <p:nvPicPr>
          <p:cNvPr id="429059" name="Picture 3"/>
          <p:cNvPicPr>
            <a:picLocks noChangeAspect="1" noChangeArrowheads="1"/>
          </p:cNvPicPr>
          <p:nvPr/>
        </p:nvPicPr>
        <p:blipFill>
          <a:blip r:embed="rId3" cstate="print"/>
          <a:srcRect/>
          <a:stretch>
            <a:fillRect/>
          </a:stretch>
        </p:blipFill>
        <p:spPr bwMode="auto">
          <a:xfrm>
            <a:off x="2411760" y="3284984"/>
            <a:ext cx="4412868" cy="1152128"/>
          </a:xfrm>
          <a:prstGeom prst="rect">
            <a:avLst/>
          </a:prstGeom>
          <a:noFill/>
          <a:ln w="9525">
            <a:noFill/>
            <a:miter lim="800000"/>
            <a:headEnd/>
            <a:tailEnd/>
          </a:ln>
        </p:spPr>
      </p:pic>
      <p:pic>
        <p:nvPicPr>
          <p:cNvPr id="429061" name="Picture 5"/>
          <p:cNvPicPr>
            <a:picLocks noChangeAspect="1" noChangeArrowheads="1"/>
          </p:cNvPicPr>
          <p:nvPr/>
        </p:nvPicPr>
        <p:blipFill>
          <a:blip r:embed="rId4" cstate="print"/>
          <a:srcRect/>
          <a:stretch>
            <a:fillRect/>
          </a:stretch>
        </p:blipFill>
        <p:spPr bwMode="auto">
          <a:xfrm>
            <a:off x="2843808" y="4581128"/>
            <a:ext cx="4636640" cy="936104"/>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rgbClr val="000000"/>
                </a:solidFill>
                <a:latin typeface="Arial Unicode MS"/>
                <a:cs typeface="Arial Unicode MS"/>
              </a:rPr>
              <a:t/>
            </a:r>
            <a:br>
              <a:rPr lang="en-CA" dirty="0" smtClean="0">
                <a:solidFill>
                  <a:srgbClr val="000000"/>
                </a:solidFill>
                <a:latin typeface="Arial Unicode MS"/>
                <a:cs typeface="Arial Unicode MS"/>
              </a:rPr>
            </a:br>
            <a:r>
              <a:rPr lang="en-CA" dirty="0" smtClean="0">
                <a:solidFill>
                  <a:srgbClr val="000000"/>
                </a:solidFill>
                <a:latin typeface="Arial Unicode MS"/>
                <a:cs typeface="Arial Unicode MS"/>
              </a:rPr>
              <a:t>3.WIMPS Miracle</a:t>
            </a:r>
            <a:br>
              <a:rPr lang="en-CA" dirty="0" smtClean="0">
                <a:solidFill>
                  <a:srgbClr val="000000"/>
                </a:solidFill>
                <a:latin typeface="Arial Unicode MS"/>
                <a:cs typeface="Arial Unicode MS"/>
              </a:rPr>
            </a:br>
            <a:endParaRPr lang="en-GB" dirty="0"/>
          </a:p>
        </p:txBody>
      </p:sp>
      <p:sp>
        <p:nvSpPr>
          <p:cNvPr id="3" name="Content Placeholder 2"/>
          <p:cNvSpPr>
            <a:spLocks noGrp="1"/>
          </p:cNvSpPr>
          <p:nvPr>
            <p:ph idx="1"/>
          </p:nvPr>
        </p:nvSpPr>
        <p:spPr/>
        <p:txBody>
          <a:bodyPr/>
          <a:lstStyle/>
          <a:p>
            <a:pPr>
              <a:lnSpc>
                <a:spcPts val="1380"/>
              </a:lnSpc>
            </a:pPr>
            <a:r>
              <a:rPr lang="en-CA" dirty="0" smtClean="0">
                <a:solidFill>
                  <a:srgbClr val="000000"/>
                </a:solidFill>
                <a:latin typeface="Arial Unicode MS"/>
                <a:cs typeface="Arial Unicode MS"/>
              </a:rPr>
              <a:t>1. Thermal Production</a:t>
            </a:r>
          </a:p>
          <a:p>
            <a:pPr>
              <a:lnSpc>
                <a:spcPts val="1380"/>
              </a:lnSpc>
            </a:pPr>
            <a:endParaRPr lang="en-CA" dirty="0" smtClean="0">
              <a:solidFill>
                <a:srgbClr val="000000"/>
              </a:solidFill>
            </a:endParaRPr>
          </a:p>
          <a:p>
            <a:r>
              <a:rPr lang="en-CA" dirty="0" err="1" smtClean="0">
                <a:solidFill>
                  <a:srgbClr val="000000"/>
                </a:solidFill>
                <a:latin typeface="Arial Unicode MS"/>
                <a:cs typeface="Arial Unicode MS"/>
              </a:rPr>
              <a:t>WIMPs</a:t>
            </a:r>
            <a:r>
              <a:rPr lang="en-CA" dirty="0" smtClean="0">
                <a:solidFill>
                  <a:srgbClr val="000000"/>
                </a:solidFill>
                <a:latin typeface="Arial Unicode MS"/>
                <a:cs typeface="Arial Unicode MS"/>
              </a:rPr>
              <a:t> and many other dark matter candidates are in thermal equilibrium in the early universe and decouple once their interactions become too weak to keep them in equilibrium.</a:t>
            </a:r>
            <a:r>
              <a:rPr lang="en-CA" dirty="0" smtClean="0">
                <a:solidFill>
                  <a:srgbClr val="000000"/>
                </a:solidFill>
                <a:latin typeface="Times New Roman"/>
              </a:rPr>
              <a:t/>
            </a:r>
            <a:br>
              <a:rPr lang="en-CA" dirty="0" smtClean="0">
                <a:solidFill>
                  <a:srgbClr val="000000"/>
                </a:solidFill>
                <a:latin typeface="Times New Roman"/>
              </a:rPr>
            </a:br>
            <a:r>
              <a:rPr lang="en-CA" dirty="0" smtClean="0">
                <a:solidFill>
                  <a:srgbClr val="000000"/>
                </a:solidFill>
                <a:latin typeface="Arial Unicode MS"/>
                <a:cs typeface="Arial Unicode MS"/>
              </a:rPr>
              <a:t>Those particles are called thermal relics</a:t>
            </a:r>
            <a:endParaRPr lang="en-GB" dirty="0"/>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CA" dirty="0" smtClean="0">
                <a:solidFill>
                  <a:srgbClr val="000000"/>
                </a:solidFill>
                <a:latin typeface="Arial Unicode MS"/>
                <a:cs typeface="Arial Unicode MS"/>
              </a:rPr>
              <a:t>As their density today is determined by the thermal equilibrium of the early universe. When the annihilation processes of </a:t>
            </a:r>
            <a:r>
              <a:rPr lang="en-CA" dirty="0" err="1" smtClean="0">
                <a:solidFill>
                  <a:srgbClr val="000000"/>
                </a:solidFill>
                <a:latin typeface="Arial Unicode MS"/>
                <a:cs typeface="Arial Unicode MS"/>
              </a:rPr>
              <a:t>WIMPs</a:t>
            </a:r>
            <a:r>
              <a:rPr lang="en-CA" dirty="0" smtClean="0">
                <a:solidFill>
                  <a:srgbClr val="000000"/>
                </a:solidFill>
                <a:latin typeface="Arial Unicode MS"/>
                <a:cs typeface="Arial Unicode MS"/>
              </a:rPr>
              <a:t> into SM </a:t>
            </a:r>
            <a:r>
              <a:rPr lang="en-CA" dirty="0" err="1" smtClean="0">
                <a:solidFill>
                  <a:srgbClr val="000000"/>
                </a:solidFill>
                <a:latin typeface="Arial Unicode MS"/>
                <a:cs typeface="Arial Unicode MS"/>
              </a:rPr>
              <a:t>parti</a:t>
            </a:r>
            <a:r>
              <a:rPr lang="en-CA" dirty="0" smtClean="0">
                <a:solidFill>
                  <a:srgbClr val="000000"/>
                </a:solidFill>
                <a:latin typeface="Arial Unicode MS"/>
                <a:cs typeface="Arial Unicode MS"/>
              </a:rPr>
              <a:t>-</a:t>
            </a:r>
            <a:r>
              <a:rPr lang="en-CA" dirty="0" smtClean="0">
                <a:solidFill>
                  <a:srgbClr val="000000"/>
                </a:solidFill>
                <a:latin typeface="Times New Roman"/>
              </a:rPr>
              <a:t/>
            </a:r>
            <a:br>
              <a:rPr lang="en-CA" dirty="0" smtClean="0">
                <a:solidFill>
                  <a:srgbClr val="000000"/>
                </a:solidFill>
                <a:latin typeface="Times New Roman"/>
              </a:rPr>
            </a:br>
            <a:r>
              <a:rPr lang="en-CA" dirty="0" err="1" smtClean="0">
                <a:solidFill>
                  <a:srgbClr val="000000"/>
                </a:solidFill>
                <a:latin typeface="Arial Unicode MS"/>
                <a:cs typeface="Arial Unicode MS"/>
              </a:rPr>
              <a:t>cles</a:t>
            </a:r>
            <a:r>
              <a:rPr lang="en-CA" dirty="0" smtClean="0">
                <a:solidFill>
                  <a:srgbClr val="000000"/>
                </a:solidFill>
                <a:latin typeface="Arial Unicode MS"/>
                <a:cs typeface="Arial Unicode MS"/>
              </a:rPr>
              <a:t> and vice versa </a:t>
            </a:r>
            <a:r>
              <a:rPr lang="en-CA" dirty="0" err="1" smtClean="0">
                <a:solidFill>
                  <a:srgbClr val="000000"/>
                </a:solidFill>
                <a:latin typeface="Arial Unicode MS"/>
                <a:cs typeface="Arial Unicode MS"/>
              </a:rPr>
              <a:t>happend</a:t>
            </a:r>
            <a:r>
              <a:rPr lang="en-CA" dirty="0" smtClean="0">
                <a:solidFill>
                  <a:srgbClr val="000000"/>
                </a:solidFill>
                <a:latin typeface="Arial Unicode MS"/>
                <a:cs typeface="Arial Unicode MS"/>
              </a:rPr>
              <a:t> at equal rates, there is a equilibrium abundance. </a:t>
            </a:r>
          </a:p>
          <a:p>
            <a:endParaRPr lang="en-GB" dirty="0"/>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187624" y="1772816"/>
            <a:ext cx="7772400" cy="4114800"/>
          </a:xfrm>
        </p:spPr>
        <p:txBody>
          <a:bodyPr/>
          <a:lstStyle/>
          <a:p>
            <a:r>
              <a:rPr lang="en-CA" dirty="0" smtClean="0">
                <a:solidFill>
                  <a:srgbClr val="000000"/>
                </a:solidFill>
                <a:latin typeface="Arial Unicode MS"/>
                <a:cs typeface="Arial Unicode MS"/>
              </a:rPr>
              <a:t>When the Universe cooled down and the rate of expansion of the universe H exceeds the annihilation rate,</a:t>
            </a:r>
            <a:r>
              <a:rPr lang="en-CA" dirty="0" smtClean="0">
                <a:solidFill>
                  <a:srgbClr val="000000"/>
                </a:solidFill>
                <a:latin typeface="Times New Roman"/>
              </a:rPr>
              <a:t/>
            </a:r>
            <a:br>
              <a:rPr lang="en-CA" dirty="0" smtClean="0">
                <a:solidFill>
                  <a:srgbClr val="000000"/>
                </a:solidFill>
                <a:latin typeface="Times New Roman"/>
              </a:rPr>
            </a:br>
            <a:r>
              <a:rPr lang="en-CA" dirty="0" smtClean="0">
                <a:solidFill>
                  <a:srgbClr val="000000"/>
                </a:solidFill>
                <a:latin typeface="Arial Unicode MS"/>
                <a:cs typeface="Arial Unicode MS"/>
              </a:rPr>
              <a:t>the </a:t>
            </a:r>
            <a:r>
              <a:rPr lang="en-CA" dirty="0" err="1" smtClean="0">
                <a:solidFill>
                  <a:srgbClr val="000000"/>
                </a:solidFill>
                <a:latin typeface="Arial Unicode MS"/>
                <a:cs typeface="Arial Unicode MS"/>
              </a:rPr>
              <a:t>WIMPs</a:t>
            </a:r>
            <a:r>
              <a:rPr lang="en-CA" dirty="0" smtClean="0">
                <a:solidFill>
                  <a:srgbClr val="000000"/>
                </a:solidFill>
                <a:latin typeface="Arial Unicode MS"/>
                <a:cs typeface="Arial Unicode MS"/>
              </a:rPr>
              <a:t> effectively decouple from the remaining SM </a:t>
            </a:r>
            <a:r>
              <a:rPr lang="en-CA" dirty="0" err="1" smtClean="0">
                <a:solidFill>
                  <a:srgbClr val="000000"/>
                </a:solidFill>
                <a:latin typeface="Arial Unicode MS"/>
                <a:cs typeface="Arial Unicode MS"/>
              </a:rPr>
              <a:t>particles.So</a:t>
            </a:r>
            <a:r>
              <a:rPr lang="en-CA" dirty="0" smtClean="0">
                <a:solidFill>
                  <a:srgbClr val="000000"/>
                </a:solidFill>
                <a:latin typeface="Arial Unicode MS"/>
                <a:cs typeface="Arial Unicode MS"/>
              </a:rPr>
              <a:t> the equilibrium abundance drops exponentially until the freeze-out </a:t>
            </a:r>
            <a:r>
              <a:rPr lang="en-CA" dirty="0" err="1" smtClean="0">
                <a:solidFill>
                  <a:srgbClr val="000000"/>
                </a:solidFill>
                <a:latin typeface="Arial Unicode MS"/>
                <a:cs typeface="Arial Unicode MS"/>
              </a:rPr>
              <a:t>point.The</a:t>
            </a:r>
            <a:r>
              <a:rPr lang="en-CA" dirty="0" smtClean="0">
                <a:solidFill>
                  <a:srgbClr val="000000"/>
                </a:solidFill>
                <a:latin typeface="Arial Unicode MS"/>
                <a:cs typeface="Arial Unicode MS"/>
              </a:rPr>
              <a:t> abundance of cosmological relics</a:t>
            </a:r>
            <a:r>
              <a:rPr lang="tr-TR" dirty="0" smtClean="0">
                <a:solidFill>
                  <a:srgbClr val="000000"/>
                </a:solidFill>
                <a:latin typeface="Arial Unicode MS"/>
                <a:cs typeface="Arial Unicode MS"/>
              </a:rPr>
              <a:t> </a:t>
            </a:r>
            <a:r>
              <a:rPr lang="en-CA" dirty="0" smtClean="0">
                <a:solidFill>
                  <a:srgbClr val="000000"/>
                </a:solidFill>
                <a:latin typeface="Arial Unicode MS"/>
                <a:cs typeface="Arial Unicode MS"/>
              </a:rPr>
              <a:t>remained almost constant until today.</a:t>
            </a:r>
            <a:endParaRPr lang="en-GB" dirty="0"/>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Calculations</a:t>
            </a:r>
            <a:endParaRPr lang="en-GB" dirty="0"/>
          </a:p>
        </p:txBody>
      </p:sp>
      <p:sp>
        <p:nvSpPr>
          <p:cNvPr id="3" name="Content Placeholder 2"/>
          <p:cNvSpPr>
            <a:spLocks noGrp="1"/>
          </p:cNvSpPr>
          <p:nvPr>
            <p:ph idx="1"/>
          </p:nvPr>
        </p:nvSpPr>
        <p:spPr/>
        <p:txBody>
          <a:bodyPr/>
          <a:lstStyle/>
          <a:p>
            <a:r>
              <a:rPr lang="en-CA" dirty="0" smtClean="0">
                <a:solidFill>
                  <a:srgbClr val="000000"/>
                </a:solidFill>
                <a:latin typeface="Arial Unicode MS"/>
                <a:cs typeface="Arial Unicode MS"/>
              </a:rPr>
              <a:t>Now we will see how the calculation of the relic density of </a:t>
            </a:r>
            <a:r>
              <a:rPr lang="en-CA" dirty="0" err="1" smtClean="0">
                <a:solidFill>
                  <a:srgbClr val="000000"/>
                </a:solidFill>
                <a:latin typeface="Arial Unicode MS"/>
                <a:cs typeface="Arial Unicode MS"/>
              </a:rPr>
              <a:t>WIMPs</a:t>
            </a:r>
            <a:r>
              <a:rPr lang="en-CA" dirty="0" smtClean="0">
                <a:solidFill>
                  <a:srgbClr val="000000"/>
                </a:solidFill>
                <a:latin typeface="Arial Unicode MS"/>
                <a:cs typeface="Arial Unicode MS"/>
              </a:rPr>
              <a:t> proceeds within the</a:t>
            </a:r>
            <a:r>
              <a:rPr lang="en-CA" dirty="0" smtClean="0">
                <a:solidFill>
                  <a:srgbClr val="000000"/>
                </a:solidFill>
                <a:latin typeface="Times New Roman"/>
              </a:rPr>
              <a:t/>
            </a:r>
            <a:br>
              <a:rPr lang="en-CA" dirty="0" smtClean="0">
                <a:solidFill>
                  <a:srgbClr val="000000"/>
                </a:solidFill>
                <a:latin typeface="Times New Roman"/>
              </a:rPr>
            </a:br>
            <a:r>
              <a:rPr lang="en-CA" dirty="0" smtClean="0">
                <a:solidFill>
                  <a:srgbClr val="000000"/>
                </a:solidFill>
                <a:latin typeface="Arial Unicode MS"/>
                <a:cs typeface="Arial Unicode MS"/>
              </a:rPr>
              <a:t>standard cosmological scenario.</a:t>
            </a:r>
          </a:p>
          <a:p>
            <a:endParaRPr lang="en-GB" dirty="0"/>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CA" dirty="0" smtClean="0">
                <a:solidFill>
                  <a:srgbClr val="000000"/>
                </a:solidFill>
                <a:latin typeface="Arial Unicode MS"/>
                <a:cs typeface="Arial Unicode MS"/>
              </a:rPr>
              <a:t>If the candidate is stable or has a long lifetime, the number of particles is conserved after</a:t>
            </a:r>
            <a:r>
              <a:rPr lang="en-CA" dirty="0" smtClean="0">
                <a:solidFill>
                  <a:srgbClr val="000000"/>
                </a:solidFill>
                <a:latin typeface="Times New Roman"/>
              </a:rPr>
              <a:t/>
            </a:r>
            <a:br>
              <a:rPr lang="en-CA" dirty="0" smtClean="0">
                <a:solidFill>
                  <a:srgbClr val="000000"/>
                </a:solidFill>
                <a:latin typeface="Times New Roman"/>
              </a:rPr>
            </a:br>
            <a:r>
              <a:rPr lang="en-CA" dirty="0" smtClean="0">
                <a:solidFill>
                  <a:srgbClr val="000000"/>
                </a:solidFill>
                <a:latin typeface="Arial Unicode MS"/>
                <a:cs typeface="Arial Unicode MS"/>
              </a:rPr>
              <a:t>it decouples, so the number density falls like       Specifically, we use the Lee-Weinberg Equation. It describes annihilation and creation of χ particles.</a:t>
            </a:r>
          </a:p>
          <a:p>
            <a:endParaRPr lang="en-GB" dirty="0"/>
          </a:p>
        </p:txBody>
      </p:sp>
      <p:pic>
        <p:nvPicPr>
          <p:cNvPr id="300035" name="Picture 3"/>
          <p:cNvPicPr>
            <a:picLocks noChangeAspect="1" noChangeArrowheads="1"/>
          </p:cNvPicPr>
          <p:nvPr/>
        </p:nvPicPr>
        <p:blipFill>
          <a:blip r:embed="rId2" cstate="print"/>
          <a:srcRect/>
          <a:stretch>
            <a:fillRect/>
          </a:stretch>
        </p:blipFill>
        <p:spPr bwMode="auto">
          <a:xfrm>
            <a:off x="2411760" y="4005064"/>
            <a:ext cx="632073" cy="481579"/>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38125" y="304800"/>
            <a:ext cx="8667750" cy="1143000"/>
          </a:xfrm>
        </p:spPr>
        <p:txBody>
          <a:bodyPr/>
          <a:lstStyle/>
          <a:p>
            <a:pPr eaLnBrk="1" hangingPunct="1"/>
            <a:r>
              <a:rPr lang="en-US" dirty="0" smtClean="0"/>
              <a:t>DECOUPLING</a:t>
            </a:r>
          </a:p>
        </p:txBody>
      </p:sp>
      <p:sp>
        <p:nvSpPr>
          <p:cNvPr id="18435" name="Text Placeholder 2"/>
          <p:cNvSpPr>
            <a:spLocks noGrp="1"/>
          </p:cNvSpPr>
          <p:nvPr>
            <p:ph type="body" sz="half" idx="1"/>
          </p:nvPr>
        </p:nvSpPr>
        <p:spPr>
          <a:xfrm>
            <a:off x="251520" y="1700808"/>
            <a:ext cx="8185150" cy="4494212"/>
          </a:xfrm>
        </p:spPr>
        <p:txBody>
          <a:bodyPr/>
          <a:lstStyle/>
          <a:p>
            <a:pPr eaLnBrk="1" hangingPunct="1"/>
            <a:r>
              <a:rPr lang="en-US" sz="2000" dirty="0" smtClean="0"/>
              <a:t>Decoupling of particle species is an essential concept for particle cosmology.  It is described by the Boltzmann equation</a:t>
            </a:r>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a:p>
            <a:pPr eaLnBrk="1" hangingPunct="1"/>
            <a:endParaRPr lang="en-US" sz="2000" dirty="0" smtClean="0"/>
          </a:p>
          <a:p>
            <a:pPr eaLnBrk="1" hangingPunct="1"/>
            <a:r>
              <a:rPr lang="en-US" sz="2000" dirty="0" smtClean="0"/>
              <a:t>Particles decouple (or freeze out) when</a:t>
            </a:r>
          </a:p>
          <a:p>
            <a:pPr eaLnBrk="1" hangingPunct="1"/>
            <a:endParaRPr lang="en-US" sz="1200" dirty="0" smtClean="0"/>
          </a:p>
          <a:p>
            <a:pPr eaLnBrk="1" hangingPunct="1"/>
            <a:r>
              <a:rPr lang="en-US" sz="2000" dirty="0" smtClean="0"/>
              <a:t>An example: neutrino decoupling.  By dimensional analysis,</a:t>
            </a:r>
          </a:p>
        </p:txBody>
      </p:sp>
      <p:pic>
        <p:nvPicPr>
          <p:cNvPr id="18438" name="Picture 5"/>
          <p:cNvPicPr>
            <a:picLocks noChangeAspect="1" noChangeArrowheads="1"/>
          </p:cNvPicPr>
          <p:nvPr/>
        </p:nvPicPr>
        <p:blipFill>
          <a:blip r:embed="rId2" cstate="print"/>
          <a:srcRect/>
          <a:stretch>
            <a:fillRect/>
          </a:stretch>
        </p:blipFill>
        <p:spPr bwMode="auto">
          <a:xfrm>
            <a:off x="1844675" y="2401888"/>
            <a:ext cx="3738563" cy="739775"/>
          </a:xfrm>
          <a:prstGeom prst="rect">
            <a:avLst/>
          </a:prstGeom>
          <a:noFill/>
          <a:ln w="9525">
            <a:noFill/>
            <a:miter lim="800000"/>
            <a:headEnd/>
            <a:tailEnd/>
          </a:ln>
        </p:spPr>
      </p:pic>
      <p:sp>
        <p:nvSpPr>
          <p:cNvPr id="18439" name="Text Box 8"/>
          <p:cNvSpPr txBox="1">
            <a:spLocks noChangeArrowheads="1"/>
          </p:cNvSpPr>
          <p:nvPr/>
        </p:nvSpPr>
        <p:spPr bwMode="auto">
          <a:xfrm>
            <a:off x="2279650" y="3216275"/>
            <a:ext cx="1466850" cy="641350"/>
          </a:xfrm>
          <a:prstGeom prst="rect">
            <a:avLst/>
          </a:prstGeom>
          <a:noFill/>
          <a:ln w="9525">
            <a:noFill/>
            <a:miter lim="800000"/>
            <a:headEnd/>
            <a:tailEnd/>
          </a:ln>
        </p:spPr>
        <p:txBody>
          <a:bodyPr wrap="none">
            <a:spAutoFit/>
          </a:bodyPr>
          <a:lstStyle/>
          <a:p>
            <a:r>
              <a:rPr lang="en-US"/>
              <a:t>Dilution from</a:t>
            </a:r>
          </a:p>
          <a:p>
            <a:r>
              <a:rPr lang="en-US"/>
              <a:t>expansion</a:t>
            </a:r>
          </a:p>
        </p:txBody>
      </p:sp>
      <p:grpSp>
        <p:nvGrpSpPr>
          <p:cNvPr id="2" name="Group 9"/>
          <p:cNvGrpSpPr>
            <a:grpSpLocks/>
          </p:cNvGrpSpPr>
          <p:nvPr/>
        </p:nvGrpSpPr>
        <p:grpSpPr bwMode="auto">
          <a:xfrm>
            <a:off x="3943350" y="3208338"/>
            <a:ext cx="1139825" cy="487362"/>
            <a:chOff x="3807" y="1579"/>
            <a:chExt cx="718" cy="307"/>
          </a:xfrm>
        </p:grpSpPr>
        <p:sp>
          <p:nvSpPr>
            <p:cNvPr id="14" name="Text Box 10"/>
            <p:cNvSpPr txBox="1">
              <a:spLocks noChangeArrowheads="1"/>
            </p:cNvSpPr>
            <p:nvPr/>
          </p:nvSpPr>
          <p:spPr bwMode="auto">
            <a:xfrm>
              <a:off x="3807" y="1634"/>
              <a:ext cx="716" cy="252"/>
            </a:xfrm>
            <a:prstGeom prst="rect">
              <a:avLst/>
            </a:prstGeom>
            <a:noFill/>
            <a:ln w="9525">
              <a:noFill/>
              <a:miter lim="800000"/>
              <a:headEnd/>
              <a:tailEnd/>
            </a:ln>
          </p:spPr>
          <p:txBody>
            <a:bodyPr wrap="none">
              <a:spAutoFit/>
            </a:bodyPr>
            <a:lstStyle/>
            <a:p>
              <a:r>
                <a:rPr lang="en-US" sz="2000"/>
                <a:t>XX </a:t>
              </a:r>
              <a:r>
                <a:rPr lang="en-US" sz="2000">
                  <a:cs typeface="Arial" charset="0"/>
                  <a:sym typeface="Wingdings" charset="2"/>
                </a:rPr>
                <a:t>→</a:t>
              </a:r>
              <a:r>
                <a:rPr lang="en-US" sz="2000">
                  <a:sym typeface="Wingdings" charset="2"/>
                </a:rPr>
                <a:t> </a:t>
              </a:r>
              <a:r>
                <a:rPr lang="en-US" sz="2000" i="1">
                  <a:sym typeface="Wingdings" charset="2"/>
                </a:rPr>
                <a:t>f f</a:t>
              </a:r>
              <a:endParaRPr lang="en-US" sz="2000" i="1"/>
            </a:p>
          </p:txBody>
        </p:sp>
        <p:sp>
          <p:nvSpPr>
            <p:cNvPr id="18451" name="Text Box 11"/>
            <p:cNvSpPr txBox="1">
              <a:spLocks noChangeArrowheads="1"/>
            </p:cNvSpPr>
            <p:nvPr/>
          </p:nvSpPr>
          <p:spPr bwMode="auto">
            <a:xfrm>
              <a:off x="4345" y="1579"/>
              <a:ext cx="180" cy="288"/>
            </a:xfrm>
            <a:prstGeom prst="rect">
              <a:avLst/>
            </a:prstGeom>
            <a:noFill/>
            <a:ln w="9525">
              <a:noFill/>
              <a:miter lim="800000"/>
              <a:headEnd/>
              <a:tailEnd/>
            </a:ln>
          </p:spPr>
          <p:txBody>
            <a:bodyPr wrap="none">
              <a:spAutoFit/>
            </a:bodyPr>
            <a:lstStyle/>
            <a:p>
              <a:r>
                <a:rPr lang="en-US" sz="2400">
                  <a:cs typeface="Arial" charset="0"/>
                </a:rPr>
                <a:t>‾</a:t>
              </a:r>
            </a:p>
          </p:txBody>
        </p:sp>
      </p:grpSp>
      <p:grpSp>
        <p:nvGrpSpPr>
          <p:cNvPr id="3" name="Group 12"/>
          <p:cNvGrpSpPr>
            <a:grpSpLocks/>
          </p:cNvGrpSpPr>
          <p:nvPr/>
        </p:nvGrpSpPr>
        <p:grpSpPr bwMode="auto">
          <a:xfrm>
            <a:off x="5394325" y="3216275"/>
            <a:ext cx="1123950" cy="487363"/>
            <a:chOff x="4358" y="1512"/>
            <a:chExt cx="708" cy="307"/>
          </a:xfrm>
        </p:grpSpPr>
        <p:sp>
          <p:nvSpPr>
            <p:cNvPr id="17" name="Text Box 13"/>
            <p:cNvSpPr txBox="1">
              <a:spLocks noChangeArrowheads="1"/>
            </p:cNvSpPr>
            <p:nvPr/>
          </p:nvSpPr>
          <p:spPr bwMode="auto">
            <a:xfrm>
              <a:off x="4358" y="1567"/>
              <a:ext cx="708" cy="252"/>
            </a:xfrm>
            <a:prstGeom prst="rect">
              <a:avLst/>
            </a:prstGeom>
            <a:noFill/>
            <a:ln w="9525">
              <a:noFill/>
              <a:miter lim="800000"/>
              <a:headEnd/>
              <a:tailEnd/>
            </a:ln>
          </p:spPr>
          <p:txBody>
            <a:bodyPr wrap="none">
              <a:spAutoFit/>
            </a:bodyPr>
            <a:lstStyle/>
            <a:p>
              <a:r>
                <a:rPr lang="en-US" sz="2000" i="1"/>
                <a:t>f f</a:t>
              </a:r>
              <a:r>
                <a:rPr lang="en-US" sz="2000">
                  <a:latin typeface="Symbol" pitchFamily="18" charset="2"/>
                </a:rPr>
                <a:t> </a:t>
              </a:r>
              <a:r>
                <a:rPr lang="en-US" sz="2000">
                  <a:cs typeface="Arial" charset="0"/>
                  <a:sym typeface="Wingdings" charset="2"/>
                </a:rPr>
                <a:t>→</a:t>
              </a:r>
              <a:r>
                <a:rPr lang="en-US" sz="2000">
                  <a:latin typeface="Symbol" pitchFamily="18" charset="2"/>
                  <a:sym typeface="Wingdings" charset="2"/>
                </a:rPr>
                <a:t> </a:t>
              </a:r>
              <a:r>
                <a:rPr lang="en-US" sz="2000"/>
                <a:t>XX</a:t>
              </a:r>
              <a:endParaRPr lang="en-US" sz="2000" i="1"/>
            </a:p>
          </p:txBody>
        </p:sp>
        <p:sp>
          <p:nvSpPr>
            <p:cNvPr id="18449" name="Text Box 14"/>
            <p:cNvSpPr txBox="1">
              <a:spLocks noChangeArrowheads="1"/>
            </p:cNvSpPr>
            <p:nvPr/>
          </p:nvSpPr>
          <p:spPr bwMode="auto">
            <a:xfrm>
              <a:off x="4490" y="1512"/>
              <a:ext cx="180" cy="288"/>
            </a:xfrm>
            <a:prstGeom prst="rect">
              <a:avLst/>
            </a:prstGeom>
            <a:noFill/>
            <a:ln w="9525">
              <a:noFill/>
              <a:miter lim="800000"/>
              <a:headEnd/>
              <a:tailEnd/>
            </a:ln>
          </p:spPr>
          <p:txBody>
            <a:bodyPr wrap="none">
              <a:spAutoFit/>
            </a:bodyPr>
            <a:lstStyle/>
            <a:p>
              <a:r>
                <a:rPr lang="en-US" sz="2400">
                  <a:cs typeface="Arial" charset="0"/>
                </a:rPr>
                <a:t>‾</a:t>
              </a:r>
            </a:p>
          </p:txBody>
        </p:sp>
      </p:grpSp>
      <p:sp>
        <p:nvSpPr>
          <p:cNvPr id="18442" name="Line 15"/>
          <p:cNvSpPr>
            <a:spLocks noChangeShapeType="1"/>
          </p:cNvSpPr>
          <p:nvPr/>
        </p:nvSpPr>
        <p:spPr bwMode="auto">
          <a:xfrm flipH="1">
            <a:off x="3048000" y="2978150"/>
            <a:ext cx="0" cy="276225"/>
          </a:xfrm>
          <a:prstGeom prst="line">
            <a:avLst/>
          </a:prstGeom>
          <a:noFill/>
          <a:ln w="9525">
            <a:solidFill>
              <a:schemeClr val="tx1"/>
            </a:solidFill>
            <a:round/>
            <a:headEnd type="triangle" w="med" len="med"/>
            <a:tailEnd/>
          </a:ln>
        </p:spPr>
        <p:txBody>
          <a:bodyPr wrap="none" anchor="ctr"/>
          <a:lstStyle/>
          <a:p>
            <a:endParaRPr lang="en-GB"/>
          </a:p>
        </p:txBody>
      </p:sp>
      <p:sp>
        <p:nvSpPr>
          <p:cNvPr id="18443" name="Line 16"/>
          <p:cNvSpPr>
            <a:spLocks noChangeShapeType="1"/>
          </p:cNvSpPr>
          <p:nvPr/>
        </p:nvSpPr>
        <p:spPr bwMode="auto">
          <a:xfrm>
            <a:off x="5284788" y="3005138"/>
            <a:ext cx="273050" cy="200025"/>
          </a:xfrm>
          <a:prstGeom prst="line">
            <a:avLst/>
          </a:prstGeom>
          <a:noFill/>
          <a:ln w="9525">
            <a:solidFill>
              <a:schemeClr val="tx1"/>
            </a:solidFill>
            <a:round/>
            <a:headEnd type="triangle" w="med" len="med"/>
            <a:tailEnd/>
          </a:ln>
        </p:spPr>
        <p:txBody>
          <a:bodyPr wrap="none" anchor="ctr"/>
          <a:lstStyle/>
          <a:p>
            <a:endParaRPr lang="en-GB"/>
          </a:p>
        </p:txBody>
      </p:sp>
      <p:sp>
        <p:nvSpPr>
          <p:cNvPr id="18444" name="Line 17"/>
          <p:cNvSpPr>
            <a:spLocks noChangeShapeType="1"/>
          </p:cNvSpPr>
          <p:nvPr/>
        </p:nvSpPr>
        <p:spPr bwMode="auto">
          <a:xfrm flipH="1">
            <a:off x="4506913" y="2970213"/>
            <a:ext cx="0" cy="276225"/>
          </a:xfrm>
          <a:prstGeom prst="line">
            <a:avLst/>
          </a:prstGeom>
          <a:noFill/>
          <a:ln w="9525">
            <a:solidFill>
              <a:schemeClr val="tx1"/>
            </a:solidFill>
            <a:round/>
            <a:headEnd type="triangle" w="med" len="med"/>
            <a:tailEnd/>
          </a:ln>
        </p:spPr>
        <p:txBody>
          <a:bodyPr wrap="none" anchor="ctr"/>
          <a:lstStyle/>
          <a:p>
            <a:endParaRPr lang="en-GB"/>
          </a:p>
        </p:txBody>
      </p:sp>
      <p:pic>
        <p:nvPicPr>
          <p:cNvPr id="18445" name="Picture 20"/>
          <p:cNvPicPr>
            <a:picLocks noChangeAspect="1" noChangeArrowheads="1"/>
          </p:cNvPicPr>
          <p:nvPr/>
        </p:nvPicPr>
        <p:blipFill>
          <a:blip r:embed="rId3" cstate="print"/>
          <a:srcRect/>
          <a:stretch>
            <a:fillRect/>
          </a:stretch>
        </p:blipFill>
        <p:spPr bwMode="auto">
          <a:xfrm>
            <a:off x="5160963" y="4014788"/>
            <a:ext cx="1971675" cy="466725"/>
          </a:xfrm>
          <a:prstGeom prst="rect">
            <a:avLst/>
          </a:prstGeom>
          <a:noFill/>
          <a:ln w="9525">
            <a:noFill/>
            <a:miter lim="800000"/>
            <a:headEnd/>
            <a:tailEnd/>
          </a:ln>
        </p:spPr>
      </p:pic>
      <p:pic>
        <p:nvPicPr>
          <p:cNvPr id="18446" name="Picture 2"/>
          <p:cNvPicPr>
            <a:picLocks noChangeAspect="1" noChangeArrowheads="1"/>
          </p:cNvPicPr>
          <p:nvPr/>
        </p:nvPicPr>
        <p:blipFill>
          <a:blip r:embed="rId4" cstate="print"/>
          <a:srcRect/>
          <a:stretch>
            <a:fillRect/>
          </a:stretch>
        </p:blipFill>
        <p:spPr bwMode="auto">
          <a:xfrm>
            <a:off x="1257300" y="5276850"/>
            <a:ext cx="5861050" cy="412750"/>
          </a:xfrm>
          <a:prstGeom prst="rect">
            <a:avLst/>
          </a:prstGeom>
          <a:noFill/>
          <a:ln w="9525">
            <a:noFill/>
            <a:miter lim="800000"/>
            <a:headEnd/>
            <a:tailEnd/>
          </a:ln>
        </p:spPr>
      </p:pic>
      <p:pic>
        <p:nvPicPr>
          <p:cNvPr id="18447" name="Picture 3"/>
          <p:cNvPicPr>
            <a:picLocks noChangeAspect="1" noChangeArrowheads="1"/>
          </p:cNvPicPr>
          <p:nvPr/>
        </p:nvPicPr>
        <p:blipFill>
          <a:blip r:embed="rId5" cstate="print"/>
          <a:srcRect/>
          <a:stretch>
            <a:fillRect/>
          </a:stretch>
        </p:blipFill>
        <p:spPr bwMode="auto">
          <a:xfrm>
            <a:off x="2517775" y="5832475"/>
            <a:ext cx="3738563" cy="3937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Lee-Weinberg equation</a:t>
            </a:r>
            <a:endParaRPr lang="en-GB" dirty="0"/>
          </a:p>
        </p:txBody>
      </p:sp>
      <p:sp>
        <p:nvSpPr>
          <p:cNvPr id="3" name="Content Placeholder 2"/>
          <p:cNvSpPr>
            <a:spLocks noGrp="1"/>
          </p:cNvSpPr>
          <p:nvPr>
            <p:ph idx="1"/>
          </p:nvPr>
        </p:nvSpPr>
        <p:spPr/>
        <p:txBody>
          <a:bodyPr/>
          <a:lstStyle/>
          <a:p>
            <a:endParaRPr lang="en-CA" sz="1800" dirty="0" smtClean="0">
              <a:solidFill>
                <a:srgbClr val="000000"/>
              </a:solidFill>
              <a:latin typeface="Arial Unicode MS"/>
              <a:cs typeface="Arial Unicode MS"/>
            </a:endParaRPr>
          </a:p>
          <a:p>
            <a:endParaRPr lang="en-CA" sz="1800" dirty="0" smtClean="0">
              <a:solidFill>
                <a:srgbClr val="000000"/>
              </a:solidFill>
              <a:latin typeface="Arial Unicode MS"/>
              <a:cs typeface="Arial Unicode MS"/>
            </a:endParaRPr>
          </a:p>
          <a:p>
            <a:endParaRPr lang="en-CA" sz="1800" dirty="0" smtClean="0">
              <a:solidFill>
                <a:srgbClr val="000000"/>
              </a:solidFill>
              <a:latin typeface="Arial Unicode MS"/>
              <a:cs typeface="Arial Unicode MS"/>
            </a:endParaRPr>
          </a:p>
          <a:p>
            <a:endParaRPr lang="en-CA" sz="1800" dirty="0" smtClean="0">
              <a:solidFill>
                <a:srgbClr val="000000"/>
              </a:solidFill>
              <a:latin typeface="Arial Unicode MS"/>
              <a:cs typeface="Arial Unicode MS"/>
            </a:endParaRPr>
          </a:p>
          <a:p>
            <a:endParaRPr lang="en-CA" sz="1800" dirty="0" smtClean="0">
              <a:solidFill>
                <a:srgbClr val="000000"/>
              </a:solidFill>
              <a:latin typeface="Arial Unicode MS"/>
              <a:cs typeface="Arial Unicode MS"/>
            </a:endParaRPr>
          </a:p>
          <a:p>
            <a:r>
              <a:rPr lang="en-CA" sz="1400" dirty="0" smtClean="0">
                <a:solidFill>
                  <a:srgbClr val="000000"/>
                </a:solidFill>
                <a:latin typeface="Arial Unicode MS"/>
                <a:cs typeface="Arial Unicode MS"/>
              </a:rPr>
              <a:t>        :  </a:t>
            </a:r>
            <a:r>
              <a:rPr lang="en-CA" sz="1800" dirty="0" smtClean="0">
                <a:solidFill>
                  <a:srgbClr val="000000"/>
                </a:solidFill>
                <a:latin typeface="Arial Unicode MS"/>
                <a:cs typeface="Arial Unicode MS"/>
              </a:rPr>
              <a:t>the equilibrium number density of the relic particles</a:t>
            </a:r>
          </a:p>
          <a:p>
            <a:r>
              <a:rPr lang="en-CA" sz="2400" dirty="0" smtClean="0">
                <a:solidFill>
                  <a:srgbClr val="000000"/>
                </a:solidFill>
                <a:latin typeface="Arial Unicode MS"/>
                <a:cs typeface="Arial Unicode MS"/>
              </a:rPr>
              <a:t>3Hn</a:t>
            </a:r>
            <a:r>
              <a:rPr lang="en-CA" sz="1400" dirty="0" smtClean="0">
                <a:solidFill>
                  <a:srgbClr val="000000"/>
                </a:solidFill>
                <a:latin typeface="Arial Unicode MS"/>
                <a:cs typeface="Arial Unicode MS"/>
              </a:rPr>
              <a:t>χ:    </a:t>
            </a:r>
            <a:r>
              <a:rPr lang="en-CA" sz="1800" dirty="0" smtClean="0">
                <a:solidFill>
                  <a:srgbClr val="000000"/>
                </a:solidFill>
                <a:latin typeface="Arial Unicode MS"/>
                <a:cs typeface="Arial Unicode MS"/>
              </a:rPr>
              <a:t>the effect of the expansion of the universe</a:t>
            </a:r>
            <a:endParaRPr lang="en-CA" dirty="0" smtClean="0">
              <a:solidFill>
                <a:srgbClr val="000000"/>
              </a:solidFill>
              <a:latin typeface="Arial Unicode MS"/>
              <a:cs typeface="Arial Unicode MS"/>
            </a:endParaRPr>
          </a:p>
          <a:p>
            <a:r>
              <a:rPr lang="en-CA" sz="1800" b="1" dirty="0" smtClean="0">
                <a:solidFill>
                  <a:srgbClr val="000000"/>
                </a:solidFill>
                <a:latin typeface="Arial Unicode MS"/>
                <a:cs typeface="Arial Unicode MS"/>
              </a:rPr>
              <a:t>&lt; </a:t>
            </a:r>
            <a:r>
              <a:rPr lang="en-CA" sz="1800" b="1" dirty="0" err="1" smtClean="0">
                <a:solidFill>
                  <a:srgbClr val="000000"/>
                </a:solidFill>
                <a:latin typeface="Arial Unicode MS"/>
                <a:cs typeface="Arial Unicode MS"/>
              </a:rPr>
              <a:t>σv</a:t>
            </a:r>
            <a:r>
              <a:rPr lang="en-CA" sz="1800" b="1" dirty="0" smtClean="0">
                <a:solidFill>
                  <a:srgbClr val="000000"/>
                </a:solidFill>
                <a:latin typeface="Arial Unicode MS"/>
                <a:cs typeface="Arial Unicode MS"/>
              </a:rPr>
              <a:t> &gt; :</a:t>
            </a:r>
            <a:r>
              <a:rPr lang="en-CA" sz="1800" dirty="0" smtClean="0">
                <a:solidFill>
                  <a:srgbClr val="000000"/>
                </a:solidFill>
                <a:latin typeface="Arial Unicode MS"/>
                <a:cs typeface="Arial Unicode MS"/>
              </a:rPr>
              <a:t>the thermal average of the annihilation cross</a:t>
            </a:r>
            <a:r>
              <a:rPr lang="en-CA" sz="1800" dirty="0" smtClean="0">
                <a:solidFill>
                  <a:srgbClr val="000000"/>
                </a:solidFill>
                <a:latin typeface="Times New Roman"/>
              </a:rPr>
              <a:t/>
            </a:r>
            <a:br>
              <a:rPr lang="en-CA" sz="1800" dirty="0" smtClean="0">
                <a:solidFill>
                  <a:srgbClr val="000000"/>
                </a:solidFill>
                <a:latin typeface="Times New Roman"/>
              </a:rPr>
            </a:br>
            <a:r>
              <a:rPr lang="en-CA" sz="1800" dirty="0" smtClean="0">
                <a:solidFill>
                  <a:srgbClr val="000000"/>
                </a:solidFill>
                <a:latin typeface="Arial Unicode MS"/>
                <a:cs typeface="Arial Unicode MS"/>
              </a:rPr>
              <a:t>section σ multiplied with the relative velocity v of the two annihilating χ particles</a:t>
            </a:r>
            <a:endParaRPr lang="en-GB" sz="1800" dirty="0" smtClean="0"/>
          </a:p>
          <a:p>
            <a:r>
              <a:rPr lang="en-CA" sz="1800" dirty="0" smtClean="0">
                <a:solidFill>
                  <a:srgbClr val="000000"/>
                </a:solidFill>
                <a:latin typeface="Arial Unicode MS"/>
                <a:cs typeface="Arial Unicode MS"/>
              </a:rPr>
              <a:t> other term on RHS is the decrease (increase) of the number density due to annihilation into (production from) lighter particles</a:t>
            </a:r>
            <a:endParaRPr lang="en-GB" sz="1800" dirty="0"/>
          </a:p>
        </p:txBody>
      </p:sp>
      <p:pic>
        <p:nvPicPr>
          <p:cNvPr id="7" name="Picture 6"/>
          <p:cNvPicPr>
            <a:picLocks/>
          </p:cNvPicPr>
          <p:nvPr/>
        </p:nvPicPr>
        <p:blipFill>
          <a:blip r:embed="rId2" cstate="print"/>
          <a:stretch>
            <a:fillRect/>
          </a:stretch>
        </p:blipFill>
        <p:spPr>
          <a:xfrm>
            <a:off x="1619672" y="2348880"/>
            <a:ext cx="6696744" cy="1129408"/>
          </a:xfrm>
          <a:prstGeom prst="rect">
            <a:avLst/>
          </a:prstGeom>
        </p:spPr>
      </p:pic>
      <p:pic>
        <p:nvPicPr>
          <p:cNvPr id="301058" name="Picture 2"/>
          <p:cNvPicPr>
            <a:picLocks noChangeAspect="1" noChangeArrowheads="1"/>
          </p:cNvPicPr>
          <p:nvPr/>
        </p:nvPicPr>
        <p:blipFill>
          <a:blip r:embed="rId3" cstate="print"/>
          <a:srcRect/>
          <a:stretch>
            <a:fillRect/>
          </a:stretch>
        </p:blipFill>
        <p:spPr bwMode="auto">
          <a:xfrm>
            <a:off x="2051720" y="2132856"/>
            <a:ext cx="4649569" cy="1224136"/>
          </a:xfrm>
          <a:prstGeom prst="rect">
            <a:avLst/>
          </a:prstGeom>
          <a:noFill/>
          <a:ln w="9525">
            <a:noFill/>
            <a:miter lim="800000"/>
            <a:headEnd/>
            <a:tailEnd/>
          </a:ln>
        </p:spPr>
      </p:pic>
      <p:pic>
        <p:nvPicPr>
          <p:cNvPr id="301059" name="Picture 3"/>
          <p:cNvPicPr>
            <a:picLocks noChangeAspect="1" noChangeArrowheads="1"/>
          </p:cNvPicPr>
          <p:nvPr/>
        </p:nvPicPr>
        <p:blipFill>
          <a:blip r:embed="rId4" cstate="print"/>
          <a:srcRect/>
          <a:stretch>
            <a:fillRect/>
          </a:stretch>
        </p:blipFill>
        <p:spPr bwMode="auto">
          <a:xfrm>
            <a:off x="1403648" y="3573015"/>
            <a:ext cx="720080" cy="52577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CA" sz="2000" dirty="0" smtClean="0">
                <a:solidFill>
                  <a:srgbClr val="000000"/>
                </a:solidFill>
                <a:latin typeface="Arial Unicode MS"/>
                <a:cs typeface="Arial Unicode MS"/>
              </a:rPr>
              <a:t>The Lee-Weinberg equation assumes that χ is in kinetic equilibrium with the standard model particles</a:t>
            </a:r>
          </a:p>
          <a:p>
            <a:r>
              <a:rPr lang="en-CA" sz="2000" dirty="0" smtClean="0">
                <a:solidFill>
                  <a:srgbClr val="000000"/>
                </a:solidFill>
                <a:latin typeface="Arial Unicode MS"/>
                <a:cs typeface="Arial Unicode MS"/>
              </a:rPr>
              <a:t>Now we use the effect of the expansion of the Universe by considering the evolution of</a:t>
            </a:r>
            <a:r>
              <a:rPr lang="en-CA" sz="2000" dirty="0" smtClean="0">
                <a:solidFill>
                  <a:srgbClr val="000000"/>
                </a:solidFill>
                <a:latin typeface="Times New Roman"/>
              </a:rPr>
              <a:t/>
            </a:r>
            <a:br>
              <a:rPr lang="en-CA" sz="2000" dirty="0" smtClean="0">
                <a:solidFill>
                  <a:srgbClr val="000000"/>
                </a:solidFill>
                <a:latin typeface="Times New Roman"/>
              </a:rPr>
            </a:br>
            <a:r>
              <a:rPr lang="en-CA" sz="2000" dirty="0" smtClean="0">
                <a:solidFill>
                  <a:srgbClr val="000000"/>
                </a:solidFill>
                <a:latin typeface="Arial Unicode MS"/>
                <a:cs typeface="Arial Unicode MS"/>
              </a:rPr>
              <a:t>the number of particles in a portion of </a:t>
            </a:r>
            <a:r>
              <a:rPr lang="en-CA" sz="2000" dirty="0" err="1" smtClean="0">
                <a:solidFill>
                  <a:srgbClr val="000000"/>
                </a:solidFill>
                <a:latin typeface="Arial Unicode MS"/>
                <a:cs typeface="Arial Unicode MS"/>
              </a:rPr>
              <a:t>comoving</a:t>
            </a:r>
            <a:r>
              <a:rPr lang="en-CA" sz="2000" dirty="0" smtClean="0">
                <a:solidFill>
                  <a:srgbClr val="000000"/>
                </a:solidFill>
                <a:latin typeface="Arial Unicode MS"/>
                <a:cs typeface="Arial Unicode MS"/>
              </a:rPr>
              <a:t> volume given by</a:t>
            </a:r>
          </a:p>
          <a:p>
            <a:endParaRPr lang="en-CA" sz="2000" dirty="0" smtClean="0">
              <a:solidFill>
                <a:srgbClr val="000000"/>
              </a:solidFill>
              <a:latin typeface="Arial Unicode MS"/>
              <a:cs typeface="Arial Unicode MS"/>
            </a:endParaRPr>
          </a:p>
          <a:p>
            <a:pPr>
              <a:lnSpc>
                <a:spcPts val="1380"/>
              </a:lnSpc>
            </a:pPr>
            <a:endParaRPr lang="en-CA" sz="2000" dirty="0" smtClean="0">
              <a:solidFill>
                <a:srgbClr val="000000"/>
              </a:solidFill>
            </a:endParaRPr>
          </a:p>
          <a:p>
            <a:endParaRPr lang="en-CA" sz="2000" dirty="0" smtClean="0">
              <a:solidFill>
                <a:srgbClr val="000000"/>
              </a:solidFill>
              <a:latin typeface="Arial Unicode MS"/>
              <a:cs typeface="Arial Unicode MS"/>
            </a:endParaRPr>
          </a:p>
          <a:p>
            <a:r>
              <a:rPr lang="en-CA" sz="2000" dirty="0" smtClean="0">
                <a:solidFill>
                  <a:srgbClr val="000000"/>
                </a:solidFill>
                <a:latin typeface="Arial Unicode MS"/>
                <a:cs typeface="Arial Unicode MS"/>
              </a:rPr>
              <a:t>We can then introduce the convenient quantity</a:t>
            </a:r>
          </a:p>
          <a:p>
            <a:pPr>
              <a:lnSpc>
                <a:spcPts val="1000"/>
              </a:lnSpc>
              <a:tabLst>
                <a:tab pos="279400" algn="l"/>
              </a:tabLst>
            </a:pPr>
            <a:endParaRPr lang="en-CA" sz="2000" dirty="0" smtClean="0">
              <a:solidFill>
                <a:srgbClr val="000000"/>
              </a:solidFill>
              <a:latin typeface="Arial Unicode MS"/>
              <a:cs typeface="Arial Unicode MS"/>
            </a:endParaRPr>
          </a:p>
          <a:p>
            <a:pPr>
              <a:lnSpc>
                <a:spcPts val="1000"/>
              </a:lnSpc>
              <a:tabLst>
                <a:tab pos="279400" algn="l"/>
              </a:tabLst>
            </a:pPr>
            <a:endParaRPr lang="en-CA" sz="2000" dirty="0" smtClean="0">
              <a:solidFill>
                <a:srgbClr val="000000"/>
              </a:solidFill>
              <a:latin typeface="Arial Unicode MS"/>
              <a:cs typeface="Arial Unicode MS"/>
            </a:endParaRPr>
          </a:p>
          <a:p>
            <a:pPr>
              <a:lnSpc>
                <a:spcPts val="1000"/>
              </a:lnSpc>
              <a:tabLst>
                <a:tab pos="279400" algn="l"/>
              </a:tabLst>
            </a:pPr>
            <a:endParaRPr lang="en-CA" sz="2000" dirty="0" smtClean="0">
              <a:solidFill>
                <a:srgbClr val="000000"/>
              </a:solidFill>
              <a:latin typeface="Arial Unicode MS"/>
              <a:cs typeface="Arial Unicode MS"/>
            </a:endParaRPr>
          </a:p>
          <a:p>
            <a:pPr>
              <a:lnSpc>
                <a:spcPts val="1000"/>
              </a:lnSpc>
              <a:tabLst>
                <a:tab pos="279400" algn="l"/>
              </a:tabLst>
            </a:pPr>
            <a:endParaRPr lang="en-CA" sz="2000" dirty="0" smtClean="0">
              <a:solidFill>
                <a:srgbClr val="000000"/>
              </a:solidFill>
              <a:latin typeface="Arial Unicode MS"/>
              <a:cs typeface="Arial Unicode MS"/>
            </a:endParaRPr>
          </a:p>
          <a:p>
            <a:pPr>
              <a:lnSpc>
                <a:spcPts val="1000"/>
              </a:lnSpc>
              <a:tabLst>
                <a:tab pos="279400" algn="l"/>
              </a:tabLst>
            </a:pPr>
            <a:endParaRPr lang="en-CA" sz="2000" dirty="0" smtClean="0">
              <a:solidFill>
                <a:srgbClr val="000000"/>
              </a:solidFill>
              <a:latin typeface="Arial Unicode MS"/>
              <a:cs typeface="Arial Unicode MS"/>
            </a:endParaRPr>
          </a:p>
          <a:p>
            <a:pPr>
              <a:lnSpc>
                <a:spcPts val="1000"/>
              </a:lnSpc>
              <a:tabLst>
                <a:tab pos="279400" algn="l"/>
              </a:tabLst>
            </a:pPr>
            <a:endParaRPr lang="en-CA" sz="2000" dirty="0" smtClean="0">
              <a:solidFill>
                <a:srgbClr val="000000"/>
              </a:solidFill>
              <a:latin typeface="Arial Unicode MS"/>
              <a:cs typeface="Arial Unicode MS"/>
            </a:endParaRPr>
          </a:p>
          <a:p>
            <a:pPr>
              <a:lnSpc>
                <a:spcPts val="1000"/>
              </a:lnSpc>
              <a:tabLst>
                <a:tab pos="279400" algn="l"/>
              </a:tabLst>
            </a:pPr>
            <a:r>
              <a:rPr lang="en-CA" sz="2000" dirty="0" smtClean="0">
                <a:solidFill>
                  <a:srgbClr val="000000"/>
                </a:solidFill>
                <a:latin typeface="Arial Unicode MS"/>
                <a:cs typeface="Arial Unicode MS"/>
              </a:rPr>
              <a:t>such that</a:t>
            </a:r>
          </a:p>
          <a:p>
            <a:pPr>
              <a:lnSpc>
                <a:spcPts val="1000"/>
              </a:lnSpc>
              <a:tabLst>
                <a:tab pos="279400" algn="l"/>
              </a:tabLst>
            </a:pPr>
            <a:endParaRPr lang="en-CA" sz="2000" dirty="0" smtClean="0">
              <a:solidFill>
                <a:srgbClr val="000000"/>
              </a:solidFill>
              <a:latin typeface="Arial Unicode MS"/>
              <a:cs typeface="Arial Unicode MS"/>
            </a:endParaRPr>
          </a:p>
          <a:p>
            <a:pPr>
              <a:lnSpc>
                <a:spcPts val="1000"/>
              </a:lnSpc>
              <a:tabLst>
                <a:tab pos="279400" algn="l"/>
              </a:tabLst>
            </a:pPr>
            <a:r>
              <a:rPr lang="en-CA" sz="2000" dirty="0" smtClean="0">
                <a:solidFill>
                  <a:srgbClr val="000000"/>
                </a:solidFill>
                <a:latin typeface="Times New Roman"/>
              </a:rPr>
              <a:t/>
            </a:r>
            <a:br>
              <a:rPr lang="en-CA" sz="2000" dirty="0" smtClean="0">
                <a:solidFill>
                  <a:srgbClr val="000000"/>
                </a:solidFill>
                <a:latin typeface="Times New Roman"/>
              </a:rPr>
            </a:br>
            <a:r>
              <a:rPr lang="en-CA" sz="2000" dirty="0" smtClean="0">
                <a:solidFill>
                  <a:srgbClr val="000000"/>
                </a:solidFill>
                <a:latin typeface="Arial Unicode MS"/>
                <a:cs typeface="Arial Unicode MS"/>
              </a:rPr>
              <a:t>	</a:t>
            </a:r>
          </a:p>
          <a:p>
            <a:pPr>
              <a:lnSpc>
                <a:spcPts val="1055"/>
              </a:lnSpc>
            </a:pPr>
            <a:endParaRPr lang="en-CA" sz="2000" dirty="0" smtClean="0">
              <a:solidFill>
                <a:srgbClr val="000000"/>
              </a:solidFill>
            </a:endParaRPr>
          </a:p>
          <a:p>
            <a:endParaRPr lang="en-CA" sz="2000" dirty="0" smtClean="0">
              <a:solidFill>
                <a:srgbClr val="000000"/>
              </a:solidFill>
              <a:latin typeface="Arial Unicode MS"/>
              <a:cs typeface="Arial Unicode MS"/>
            </a:endParaRPr>
          </a:p>
          <a:p>
            <a:endParaRPr lang="en-GB" sz="2000" dirty="0"/>
          </a:p>
        </p:txBody>
      </p:sp>
      <p:pic>
        <p:nvPicPr>
          <p:cNvPr id="302082" name="Picture 2"/>
          <p:cNvPicPr>
            <a:picLocks noChangeAspect="1" noChangeArrowheads="1"/>
          </p:cNvPicPr>
          <p:nvPr/>
        </p:nvPicPr>
        <p:blipFill>
          <a:blip r:embed="rId2" cstate="print"/>
          <a:srcRect/>
          <a:stretch>
            <a:fillRect/>
          </a:stretch>
        </p:blipFill>
        <p:spPr bwMode="auto">
          <a:xfrm>
            <a:off x="3203847" y="4221088"/>
            <a:ext cx="1410769" cy="576064"/>
          </a:xfrm>
          <a:prstGeom prst="rect">
            <a:avLst/>
          </a:prstGeom>
          <a:noFill/>
          <a:ln w="9525">
            <a:noFill/>
            <a:miter lim="800000"/>
            <a:headEnd/>
            <a:tailEnd/>
          </a:ln>
        </p:spPr>
      </p:pic>
      <p:pic>
        <p:nvPicPr>
          <p:cNvPr id="302083" name="Picture 3"/>
          <p:cNvPicPr>
            <a:picLocks noChangeAspect="1" noChangeArrowheads="1"/>
          </p:cNvPicPr>
          <p:nvPr/>
        </p:nvPicPr>
        <p:blipFill>
          <a:blip r:embed="rId3" cstate="print"/>
          <a:srcRect/>
          <a:stretch>
            <a:fillRect/>
          </a:stretch>
        </p:blipFill>
        <p:spPr bwMode="auto">
          <a:xfrm>
            <a:off x="4499992" y="5301208"/>
            <a:ext cx="1944216" cy="1021537"/>
          </a:xfrm>
          <a:prstGeom prst="rect">
            <a:avLst/>
          </a:prstGeom>
          <a:noFill/>
          <a:ln w="9525">
            <a:noFill/>
            <a:miter lim="800000"/>
            <a:headEnd/>
            <a:tailEnd/>
          </a:ln>
        </p:spPr>
      </p:pic>
      <p:pic>
        <p:nvPicPr>
          <p:cNvPr id="302084" name="Picture 4"/>
          <p:cNvPicPr>
            <a:picLocks noChangeAspect="1" noChangeArrowheads="1"/>
          </p:cNvPicPr>
          <p:nvPr/>
        </p:nvPicPr>
        <p:blipFill>
          <a:blip r:embed="rId4" cstate="print"/>
          <a:srcRect/>
          <a:stretch>
            <a:fillRect/>
          </a:stretch>
        </p:blipFill>
        <p:spPr bwMode="auto">
          <a:xfrm>
            <a:off x="2915816" y="6093296"/>
            <a:ext cx="1076325" cy="5429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CA" sz="2400" dirty="0" smtClean="0">
                <a:solidFill>
                  <a:srgbClr val="000000"/>
                </a:solidFill>
                <a:latin typeface="Arial Unicode MS"/>
                <a:cs typeface="Arial Unicode MS"/>
              </a:rPr>
              <a:t>In addition, since the interaction term usually depend explicitly upon temperature rather</a:t>
            </a:r>
            <a:r>
              <a:rPr lang="en-CA" sz="2400" dirty="0" smtClean="0">
                <a:solidFill>
                  <a:srgbClr val="000000"/>
                </a:solidFill>
                <a:latin typeface="Times New Roman"/>
              </a:rPr>
              <a:t/>
            </a:r>
            <a:br>
              <a:rPr lang="en-CA" sz="2400" dirty="0" smtClean="0">
                <a:solidFill>
                  <a:srgbClr val="000000"/>
                </a:solidFill>
                <a:latin typeface="Times New Roman"/>
              </a:rPr>
            </a:br>
            <a:r>
              <a:rPr lang="en-CA" sz="2400" dirty="0" smtClean="0">
                <a:solidFill>
                  <a:srgbClr val="000000"/>
                </a:solidFill>
                <a:latin typeface="Arial Unicode MS"/>
                <a:cs typeface="Arial Unicode MS"/>
              </a:rPr>
              <a:t>than time, we introduce the x = m/T , the scaled inverse temperature.</a:t>
            </a:r>
          </a:p>
          <a:p>
            <a:r>
              <a:rPr lang="en-CA" sz="2400" dirty="0" smtClean="0">
                <a:solidFill>
                  <a:srgbClr val="000000"/>
                </a:solidFill>
                <a:latin typeface="Arial Unicode MS"/>
                <a:cs typeface="Arial Unicode MS"/>
              </a:rPr>
              <a:t>During the radiation dominated period of the universe, thermal production of </a:t>
            </a:r>
            <a:r>
              <a:rPr lang="en-CA" sz="2400" dirty="0" err="1" smtClean="0">
                <a:solidFill>
                  <a:srgbClr val="000000"/>
                </a:solidFill>
                <a:latin typeface="Arial Unicode MS"/>
                <a:cs typeface="Arial Unicode MS"/>
              </a:rPr>
              <a:t>WIMPs</a:t>
            </a:r>
            <a:r>
              <a:rPr lang="en-CA" sz="2400" dirty="0" smtClean="0">
                <a:solidFill>
                  <a:srgbClr val="000000"/>
                </a:solidFill>
                <a:latin typeface="Times New Roman"/>
              </a:rPr>
              <a:t/>
            </a:r>
            <a:br>
              <a:rPr lang="en-CA" sz="2400" dirty="0" smtClean="0">
                <a:solidFill>
                  <a:srgbClr val="000000"/>
                </a:solidFill>
                <a:latin typeface="Times New Roman"/>
              </a:rPr>
            </a:br>
            <a:r>
              <a:rPr lang="en-CA" sz="2400" dirty="0" smtClean="0">
                <a:solidFill>
                  <a:srgbClr val="000000"/>
                </a:solidFill>
                <a:latin typeface="Arial Unicode MS"/>
                <a:cs typeface="Arial Unicode MS"/>
              </a:rPr>
              <a:t>takes also place . In this period, the expansion rate is given by         </a:t>
            </a:r>
          </a:p>
          <a:p>
            <a:endParaRPr lang="en-CA" sz="2400" dirty="0" smtClean="0">
              <a:solidFill>
                <a:srgbClr val="000000"/>
              </a:solidFill>
              <a:latin typeface="Arial Unicode MS"/>
              <a:cs typeface="Arial Unicode MS"/>
            </a:endParaRPr>
          </a:p>
          <a:p>
            <a:endParaRPr lang="en-CA" sz="2400" dirty="0" smtClean="0">
              <a:solidFill>
                <a:srgbClr val="000000"/>
              </a:solidFill>
              <a:latin typeface="Arial Unicode MS"/>
              <a:cs typeface="Arial Unicode MS"/>
            </a:endParaRPr>
          </a:p>
          <a:p>
            <a:endParaRPr lang="en-GB" sz="2400" dirty="0"/>
          </a:p>
        </p:txBody>
      </p:sp>
      <p:pic>
        <p:nvPicPr>
          <p:cNvPr id="299016" name="Picture 8"/>
          <p:cNvPicPr>
            <a:picLocks noChangeAspect="1" noChangeArrowheads="1"/>
          </p:cNvPicPr>
          <p:nvPr/>
        </p:nvPicPr>
        <p:blipFill>
          <a:blip r:embed="rId2" cstate="print"/>
          <a:srcRect/>
          <a:stretch>
            <a:fillRect/>
          </a:stretch>
        </p:blipFill>
        <p:spPr bwMode="auto">
          <a:xfrm>
            <a:off x="3635896" y="4869160"/>
            <a:ext cx="2308757" cy="136815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350963" y="0"/>
            <a:ext cx="7793037" cy="1462087"/>
          </a:xfrm>
        </p:spPr>
        <p:txBody>
          <a:bodyPr/>
          <a:lstStyle/>
          <a:p>
            <a:r>
              <a:rPr lang="en-US" dirty="0"/>
              <a:t>Dark Matter</a:t>
            </a:r>
          </a:p>
        </p:txBody>
      </p:sp>
      <p:sp>
        <p:nvSpPr>
          <p:cNvPr id="79875" name="Rectangle 3"/>
          <p:cNvSpPr>
            <a:spLocks noGrp="1" noChangeArrowheads="1"/>
          </p:cNvSpPr>
          <p:nvPr>
            <p:ph type="body" idx="1"/>
          </p:nvPr>
        </p:nvSpPr>
        <p:spPr>
          <a:xfrm>
            <a:off x="1371600" y="1772816"/>
            <a:ext cx="7772400" cy="4114800"/>
          </a:xfrm>
        </p:spPr>
        <p:txBody>
          <a:bodyPr/>
          <a:lstStyle/>
          <a:p>
            <a:r>
              <a:rPr lang="en-US" dirty="0"/>
              <a:t>Look at:</a:t>
            </a:r>
          </a:p>
          <a:p>
            <a:pPr lvl="1"/>
            <a:r>
              <a:rPr lang="en-US" dirty="0"/>
              <a:t>Our galaxy.</a:t>
            </a:r>
          </a:p>
          <a:p>
            <a:pPr lvl="1"/>
            <a:r>
              <a:rPr lang="en-US" dirty="0"/>
              <a:t>Other galaxies.</a:t>
            </a:r>
          </a:p>
          <a:p>
            <a:pPr lvl="1"/>
            <a:r>
              <a:rPr lang="en-US" dirty="0"/>
              <a:t>Pairs of galaxies.</a:t>
            </a:r>
          </a:p>
          <a:p>
            <a:pPr lvl="1"/>
            <a:r>
              <a:rPr lang="en-US" dirty="0"/>
              <a:t>Clusters of galaxies.</a:t>
            </a:r>
          </a:p>
          <a:p>
            <a:r>
              <a:rPr lang="en-US" dirty="0"/>
              <a:t>Mass due to gravity.</a:t>
            </a:r>
          </a:p>
          <a:p>
            <a:r>
              <a:rPr lang="en-US" dirty="0"/>
              <a:t>Mass indicated by luminosity.</a:t>
            </a:r>
          </a:p>
          <a:p>
            <a:r>
              <a:rPr lang="en-US" dirty="0"/>
              <a:t>Same?</a:t>
            </a:r>
          </a:p>
          <a:p>
            <a:r>
              <a:rPr lang="en-US" dirty="0">
                <a:solidFill>
                  <a:srgbClr val="FFFF00"/>
                </a:solidFill>
              </a:rPr>
              <a:t>No! </a:t>
            </a:r>
            <a:r>
              <a:rPr lang="en-US" dirty="0">
                <a:solidFill>
                  <a:srgbClr val="FFFF00"/>
                </a:solidFill>
                <a:sym typeface="Wingdings" pitchFamily="2" charset="2"/>
              </a:rPr>
              <a:t> Dark Matter.</a:t>
            </a:r>
            <a:endParaRPr lang="en-US" dirty="0">
              <a:solidFill>
                <a:srgbClr val="FFFF00"/>
              </a:solidFill>
            </a:endParaRPr>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sz="2000" dirty="0" smtClean="0"/>
              <a:t>And then </a:t>
            </a:r>
          </a:p>
          <a:p>
            <a:endParaRPr lang="en-GB" sz="2000" dirty="0" smtClean="0"/>
          </a:p>
          <a:p>
            <a:endParaRPr lang="en-GB" sz="2000" dirty="0" smtClean="0"/>
          </a:p>
          <a:p>
            <a:endParaRPr lang="en-GB" sz="2000" dirty="0" smtClean="0"/>
          </a:p>
          <a:p>
            <a:endParaRPr lang="en-GB" sz="2000" dirty="0" smtClean="0"/>
          </a:p>
          <a:p>
            <a:endParaRPr lang="en-GB" sz="2000" dirty="0" smtClean="0"/>
          </a:p>
          <a:p>
            <a:r>
              <a:rPr lang="en-GB" sz="2000" dirty="0" smtClean="0"/>
              <a:t>Where                        and where     denotes the number of </a:t>
            </a:r>
          </a:p>
          <a:p>
            <a:pPr>
              <a:buNone/>
            </a:pPr>
            <a:r>
              <a:rPr lang="en-GB" sz="2000" dirty="0" smtClean="0"/>
              <a:t>intrinsic degrees of freedom  for           particle.</a:t>
            </a:r>
          </a:p>
          <a:p>
            <a:endParaRPr lang="en-GB" sz="2000" dirty="0" smtClean="0"/>
          </a:p>
          <a:p>
            <a:endParaRPr lang="en-GB" sz="2000" dirty="0"/>
          </a:p>
        </p:txBody>
      </p:sp>
      <p:pic>
        <p:nvPicPr>
          <p:cNvPr id="303106" name="Picture 2"/>
          <p:cNvPicPr>
            <a:picLocks noChangeAspect="1" noChangeArrowheads="1"/>
          </p:cNvPicPr>
          <p:nvPr/>
        </p:nvPicPr>
        <p:blipFill>
          <a:blip r:embed="rId2" cstate="print"/>
          <a:srcRect/>
          <a:stretch>
            <a:fillRect/>
          </a:stretch>
        </p:blipFill>
        <p:spPr bwMode="auto">
          <a:xfrm>
            <a:off x="3131840" y="2060848"/>
            <a:ext cx="3492599" cy="2027961"/>
          </a:xfrm>
          <a:prstGeom prst="rect">
            <a:avLst/>
          </a:prstGeom>
          <a:noFill/>
          <a:ln w="9525">
            <a:noFill/>
            <a:miter lim="800000"/>
            <a:headEnd/>
            <a:tailEnd/>
          </a:ln>
        </p:spPr>
      </p:pic>
      <p:pic>
        <p:nvPicPr>
          <p:cNvPr id="303108" name="Picture 4"/>
          <p:cNvPicPr>
            <a:picLocks noChangeAspect="1" noChangeArrowheads="1"/>
          </p:cNvPicPr>
          <p:nvPr/>
        </p:nvPicPr>
        <p:blipFill>
          <a:blip r:embed="rId3" cstate="print"/>
          <a:srcRect/>
          <a:stretch>
            <a:fillRect/>
          </a:stretch>
        </p:blipFill>
        <p:spPr bwMode="auto">
          <a:xfrm>
            <a:off x="2627784" y="4005064"/>
            <a:ext cx="1571625" cy="666750"/>
          </a:xfrm>
          <a:prstGeom prst="rect">
            <a:avLst/>
          </a:prstGeom>
          <a:noFill/>
          <a:ln w="9525">
            <a:noFill/>
            <a:miter lim="800000"/>
            <a:headEnd/>
            <a:tailEnd/>
          </a:ln>
        </p:spPr>
      </p:pic>
      <p:pic>
        <p:nvPicPr>
          <p:cNvPr id="303110" name="Picture 6"/>
          <p:cNvPicPr>
            <a:picLocks noChangeAspect="1" noChangeArrowheads="1"/>
          </p:cNvPicPr>
          <p:nvPr/>
        </p:nvPicPr>
        <p:blipFill>
          <a:blip r:embed="rId4" cstate="print"/>
          <a:srcRect/>
          <a:stretch>
            <a:fillRect/>
          </a:stretch>
        </p:blipFill>
        <p:spPr bwMode="auto">
          <a:xfrm>
            <a:off x="5580112" y="4293096"/>
            <a:ext cx="209550" cy="238125"/>
          </a:xfrm>
          <a:prstGeom prst="rect">
            <a:avLst/>
          </a:prstGeom>
          <a:noFill/>
          <a:ln w="9525">
            <a:noFill/>
            <a:miter lim="800000"/>
            <a:headEnd/>
            <a:tailEnd/>
          </a:ln>
        </p:spPr>
      </p:pic>
      <p:pic>
        <p:nvPicPr>
          <p:cNvPr id="303111" name="Picture 7"/>
          <p:cNvPicPr>
            <a:picLocks noChangeAspect="1" noChangeArrowheads="1"/>
          </p:cNvPicPr>
          <p:nvPr/>
        </p:nvPicPr>
        <p:blipFill>
          <a:blip r:embed="rId4" cstate="print"/>
          <a:srcRect/>
          <a:stretch>
            <a:fillRect/>
          </a:stretch>
        </p:blipFill>
        <p:spPr bwMode="auto">
          <a:xfrm>
            <a:off x="5364088" y="4653136"/>
            <a:ext cx="209550" cy="2381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Hence , last format of our equation is</a:t>
            </a:r>
          </a:p>
          <a:p>
            <a:endParaRPr lang="en-GB" dirty="0" smtClean="0"/>
          </a:p>
          <a:p>
            <a:endParaRPr lang="en-GB" dirty="0" smtClean="0"/>
          </a:p>
          <a:p>
            <a:endParaRPr lang="en-GB" dirty="0" smtClean="0"/>
          </a:p>
          <a:p>
            <a:endParaRPr lang="en-GB" dirty="0" smtClean="0"/>
          </a:p>
          <a:p>
            <a:r>
              <a:rPr lang="en-GB" dirty="0" smtClean="0"/>
              <a:t>where </a:t>
            </a:r>
          </a:p>
          <a:p>
            <a:endParaRPr lang="en-GB" dirty="0" smtClean="0"/>
          </a:p>
          <a:p>
            <a:endParaRPr lang="en-GB" dirty="0" smtClean="0"/>
          </a:p>
        </p:txBody>
      </p:sp>
      <p:pic>
        <p:nvPicPr>
          <p:cNvPr id="304130" name="Picture 2"/>
          <p:cNvPicPr>
            <a:picLocks noChangeAspect="1" noChangeArrowheads="1"/>
          </p:cNvPicPr>
          <p:nvPr/>
        </p:nvPicPr>
        <p:blipFill>
          <a:blip r:embed="rId2" cstate="print"/>
          <a:srcRect/>
          <a:stretch>
            <a:fillRect/>
          </a:stretch>
        </p:blipFill>
        <p:spPr bwMode="auto">
          <a:xfrm>
            <a:off x="1619672" y="2924944"/>
            <a:ext cx="5533239" cy="1201663"/>
          </a:xfrm>
          <a:prstGeom prst="rect">
            <a:avLst/>
          </a:prstGeom>
          <a:noFill/>
          <a:ln w="9525">
            <a:noFill/>
            <a:miter lim="800000"/>
            <a:headEnd/>
            <a:tailEnd/>
          </a:ln>
        </p:spPr>
      </p:pic>
      <p:pic>
        <p:nvPicPr>
          <p:cNvPr id="304131" name="Picture 3"/>
          <p:cNvPicPr>
            <a:picLocks noChangeAspect="1" noChangeArrowheads="1"/>
          </p:cNvPicPr>
          <p:nvPr/>
        </p:nvPicPr>
        <p:blipFill>
          <a:blip r:embed="rId3" cstate="print"/>
          <a:srcRect/>
          <a:stretch>
            <a:fillRect/>
          </a:stretch>
        </p:blipFill>
        <p:spPr bwMode="auto">
          <a:xfrm>
            <a:off x="3635896" y="4941168"/>
            <a:ext cx="2095514" cy="100811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After all little tricks , our Lee-Weinberg equation can be recast as </a:t>
            </a:r>
          </a:p>
          <a:p>
            <a:endParaRPr lang="en-GB" dirty="0" smtClean="0"/>
          </a:p>
          <a:p>
            <a:endParaRPr lang="en-GB" dirty="0" smtClean="0"/>
          </a:p>
          <a:p>
            <a:endParaRPr lang="en-GB" dirty="0" smtClean="0"/>
          </a:p>
          <a:p>
            <a:r>
              <a:rPr lang="en-GB" dirty="0" smtClean="0"/>
              <a:t>where </a:t>
            </a:r>
            <a:endParaRPr lang="en-GB" dirty="0"/>
          </a:p>
        </p:txBody>
      </p:sp>
      <p:pic>
        <p:nvPicPr>
          <p:cNvPr id="305155" name="Picture 3"/>
          <p:cNvPicPr>
            <a:picLocks noChangeAspect="1" noChangeArrowheads="1"/>
          </p:cNvPicPr>
          <p:nvPr/>
        </p:nvPicPr>
        <p:blipFill>
          <a:blip r:embed="rId2" cstate="print"/>
          <a:srcRect/>
          <a:stretch>
            <a:fillRect/>
          </a:stretch>
        </p:blipFill>
        <p:spPr bwMode="auto">
          <a:xfrm>
            <a:off x="2267744" y="3284984"/>
            <a:ext cx="4807050" cy="1561132"/>
          </a:xfrm>
          <a:prstGeom prst="rect">
            <a:avLst/>
          </a:prstGeom>
          <a:noFill/>
          <a:ln w="9525">
            <a:noFill/>
            <a:miter lim="800000"/>
            <a:headEnd/>
            <a:tailEnd/>
          </a:ln>
        </p:spPr>
      </p:pic>
      <p:pic>
        <p:nvPicPr>
          <p:cNvPr id="305156" name="Picture 4"/>
          <p:cNvPicPr>
            <a:picLocks noChangeAspect="1" noChangeArrowheads="1"/>
          </p:cNvPicPr>
          <p:nvPr/>
        </p:nvPicPr>
        <p:blipFill>
          <a:blip r:embed="rId3" cstate="print"/>
          <a:srcRect/>
          <a:stretch>
            <a:fillRect/>
          </a:stretch>
        </p:blipFill>
        <p:spPr bwMode="auto">
          <a:xfrm>
            <a:off x="1115616" y="5445224"/>
            <a:ext cx="7067550" cy="1143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CA" sz="2400" dirty="0" smtClean="0">
                <a:solidFill>
                  <a:srgbClr val="000000"/>
                </a:solidFill>
                <a:latin typeface="Arial Unicode MS"/>
                <a:cs typeface="Arial Unicode MS"/>
              </a:rPr>
              <a:t>To integrate the Lee-Weinberg  equation, we need to have an expression for the equilibrium number density in </a:t>
            </a:r>
            <a:r>
              <a:rPr lang="en-CA" sz="2400" dirty="0" err="1" smtClean="0">
                <a:solidFill>
                  <a:srgbClr val="000000"/>
                </a:solidFill>
                <a:latin typeface="Arial Unicode MS"/>
                <a:cs typeface="Arial Unicode MS"/>
              </a:rPr>
              <a:t>comoving</a:t>
            </a:r>
            <a:r>
              <a:rPr lang="en-CA" sz="2400" dirty="0" smtClean="0">
                <a:solidFill>
                  <a:srgbClr val="000000"/>
                </a:solidFill>
                <a:latin typeface="Arial Unicode MS"/>
                <a:cs typeface="Arial Unicode MS"/>
              </a:rPr>
              <a:t> volume.</a:t>
            </a:r>
          </a:p>
          <a:p>
            <a:r>
              <a:rPr lang="en-CA" sz="2400" dirty="0" smtClean="0">
                <a:solidFill>
                  <a:srgbClr val="000000"/>
                </a:solidFill>
                <a:latin typeface="Arial Unicode MS"/>
                <a:cs typeface="Arial Unicode MS"/>
              </a:rPr>
              <a:t>Once the particle is non-relativistic, the difference</a:t>
            </a:r>
            <a:r>
              <a:rPr lang="en-CA" sz="2400" dirty="0" smtClean="0">
                <a:solidFill>
                  <a:srgbClr val="000000"/>
                </a:solidFill>
                <a:latin typeface="Times New Roman"/>
              </a:rPr>
              <a:t/>
            </a:r>
            <a:br>
              <a:rPr lang="en-CA" sz="2400" dirty="0" smtClean="0">
                <a:solidFill>
                  <a:srgbClr val="000000"/>
                </a:solidFill>
                <a:latin typeface="Times New Roman"/>
              </a:rPr>
            </a:br>
            <a:r>
              <a:rPr lang="en-CA" sz="2400" dirty="0" smtClean="0">
                <a:solidFill>
                  <a:srgbClr val="000000"/>
                </a:solidFill>
                <a:latin typeface="Arial Unicode MS"/>
                <a:cs typeface="Arial Unicode MS"/>
              </a:rPr>
              <a:t>in </a:t>
            </a:r>
            <a:r>
              <a:rPr lang="en-CA" sz="2400" dirty="0" err="1" smtClean="0">
                <a:solidFill>
                  <a:srgbClr val="000000"/>
                </a:solidFill>
                <a:latin typeface="Arial Unicode MS"/>
                <a:cs typeface="Arial Unicode MS"/>
              </a:rPr>
              <a:t>statics</a:t>
            </a:r>
            <a:r>
              <a:rPr lang="en-CA" sz="2400" dirty="0" smtClean="0">
                <a:solidFill>
                  <a:srgbClr val="000000"/>
                </a:solidFill>
                <a:latin typeface="Arial Unicode MS"/>
                <a:cs typeface="Arial Unicode MS"/>
              </a:rPr>
              <a:t> is not important.</a:t>
            </a:r>
          </a:p>
          <a:p>
            <a:endParaRPr lang="en-CA" sz="2400" dirty="0" smtClean="0">
              <a:solidFill>
                <a:srgbClr val="000000"/>
              </a:solidFill>
              <a:latin typeface="Arial Unicode MS"/>
              <a:cs typeface="Arial Unicode MS"/>
            </a:endParaRPr>
          </a:p>
          <a:p>
            <a:r>
              <a:rPr lang="en-CA" sz="2400" dirty="0" smtClean="0">
                <a:solidFill>
                  <a:srgbClr val="000000"/>
                </a:solidFill>
                <a:latin typeface="Arial Unicode MS"/>
                <a:cs typeface="Arial Unicode MS"/>
              </a:rPr>
              <a:t>The general equation of equilibrium number density in </a:t>
            </a:r>
            <a:r>
              <a:rPr lang="en-CA" sz="2400" dirty="0" err="1" smtClean="0">
                <a:solidFill>
                  <a:srgbClr val="000000"/>
                </a:solidFill>
                <a:latin typeface="Arial Unicode MS"/>
                <a:cs typeface="Arial Unicode MS"/>
              </a:rPr>
              <a:t>comoving</a:t>
            </a:r>
            <a:r>
              <a:rPr lang="en-CA" sz="2400" dirty="0" smtClean="0">
                <a:solidFill>
                  <a:srgbClr val="000000"/>
                </a:solidFill>
                <a:latin typeface="Arial Unicode MS"/>
                <a:cs typeface="Arial Unicode MS"/>
              </a:rPr>
              <a:t> volume is</a:t>
            </a:r>
          </a:p>
          <a:p>
            <a:endParaRPr lang="en-CA" sz="2400" dirty="0" smtClean="0">
              <a:solidFill>
                <a:srgbClr val="000000"/>
              </a:solidFill>
              <a:latin typeface="Arial Unicode MS"/>
              <a:cs typeface="Arial Unicode MS"/>
            </a:endParaRPr>
          </a:p>
          <a:p>
            <a:endParaRPr lang="en-CA" sz="2400" dirty="0" smtClean="0">
              <a:solidFill>
                <a:srgbClr val="000000"/>
              </a:solidFill>
              <a:latin typeface="Arial Unicode MS"/>
              <a:cs typeface="Arial Unicode MS"/>
            </a:endParaRPr>
          </a:p>
          <a:p>
            <a:endParaRPr lang="en-GB" sz="2400" dirty="0"/>
          </a:p>
        </p:txBody>
      </p:sp>
      <p:pic>
        <p:nvPicPr>
          <p:cNvPr id="306178" name="Picture 2"/>
          <p:cNvPicPr>
            <a:picLocks noChangeAspect="1" noChangeArrowheads="1"/>
          </p:cNvPicPr>
          <p:nvPr/>
        </p:nvPicPr>
        <p:blipFill>
          <a:blip r:embed="rId2" cstate="print"/>
          <a:srcRect/>
          <a:stretch>
            <a:fillRect/>
          </a:stretch>
        </p:blipFill>
        <p:spPr bwMode="auto">
          <a:xfrm>
            <a:off x="2195736" y="5229200"/>
            <a:ext cx="4836033" cy="1296144"/>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CA" dirty="0" smtClean="0">
                <a:solidFill>
                  <a:srgbClr val="000000"/>
                </a:solidFill>
                <a:latin typeface="Arial Unicode MS"/>
                <a:cs typeface="Arial Unicode MS"/>
              </a:rPr>
              <a:t>For the </a:t>
            </a:r>
            <a:r>
              <a:rPr lang="en-CA" dirty="0" err="1" smtClean="0">
                <a:solidFill>
                  <a:srgbClr val="000000"/>
                </a:solidFill>
                <a:latin typeface="Arial Unicode MS"/>
                <a:cs typeface="Arial Unicode MS"/>
              </a:rPr>
              <a:t>nonrelativistic</a:t>
            </a:r>
            <a:r>
              <a:rPr lang="en-CA" dirty="0" smtClean="0">
                <a:solidFill>
                  <a:srgbClr val="000000"/>
                </a:solidFill>
                <a:latin typeface="Arial Unicode MS"/>
                <a:cs typeface="Arial Unicode MS"/>
              </a:rPr>
              <a:t> case at low temperatures T &lt;&lt; </a:t>
            </a:r>
            <a:r>
              <a:rPr lang="en-CA" dirty="0" err="1" smtClean="0">
                <a:solidFill>
                  <a:srgbClr val="000000"/>
                </a:solidFill>
                <a:latin typeface="Arial Unicode MS"/>
                <a:cs typeface="Arial Unicode MS"/>
              </a:rPr>
              <a:t>m</a:t>
            </a:r>
            <a:r>
              <a:rPr lang="en-CA" sz="1800" dirty="0" err="1" smtClean="0">
                <a:solidFill>
                  <a:srgbClr val="000000"/>
                </a:solidFill>
                <a:latin typeface="Arial Unicode MS"/>
                <a:cs typeface="Arial Unicode MS"/>
              </a:rPr>
              <a:t>χ</a:t>
            </a:r>
            <a:r>
              <a:rPr lang="en-CA" dirty="0" smtClean="0">
                <a:solidFill>
                  <a:srgbClr val="000000"/>
                </a:solidFill>
                <a:latin typeface="Arial Unicode MS"/>
                <a:cs typeface="Arial Unicode MS"/>
              </a:rPr>
              <a:t> one obtains,</a:t>
            </a:r>
          </a:p>
          <a:p>
            <a:endParaRPr lang="en-GB" dirty="0" smtClean="0"/>
          </a:p>
          <a:p>
            <a:endParaRPr lang="en-GB" dirty="0"/>
          </a:p>
        </p:txBody>
      </p:sp>
      <p:pic>
        <p:nvPicPr>
          <p:cNvPr id="307202" name="Picture 2"/>
          <p:cNvPicPr>
            <a:picLocks noChangeAspect="1" noChangeArrowheads="1"/>
          </p:cNvPicPr>
          <p:nvPr/>
        </p:nvPicPr>
        <p:blipFill>
          <a:blip r:embed="rId2" cstate="print"/>
          <a:srcRect/>
          <a:stretch>
            <a:fillRect/>
          </a:stretch>
        </p:blipFill>
        <p:spPr bwMode="auto">
          <a:xfrm>
            <a:off x="2123728" y="3212976"/>
            <a:ext cx="5134230" cy="1445691"/>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indent="222999">
              <a:lnSpc>
                <a:spcPts val="2850"/>
              </a:lnSpc>
            </a:pPr>
            <a:r>
              <a:rPr lang="en-CA" dirty="0" smtClean="0">
                <a:solidFill>
                  <a:srgbClr val="000000"/>
                </a:solidFill>
                <a:latin typeface="Arial Unicode MS"/>
                <a:cs typeface="Arial Unicode MS"/>
              </a:rPr>
              <a:t>At high temperatures, χ are abundant and rapidly annihilate with its own antiparticle χ into the standard model particles.  </a:t>
            </a:r>
          </a:p>
          <a:p>
            <a:pPr indent="222999">
              <a:lnSpc>
                <a:spcPts val="2850"/>
              </a:lnSpc>
            </a:pPr>
            <a:endParaRPr lang="en-CA" dirty="0" smtClean="0">
              <a:solidFill>
                <a:srgbClr val="000000"/>
              </a:solidFill>
              <a:latin typeface="Arial Unicode MS"/>
              <a:cs typeface="Arial Unicode MS"/>
            </a:endParaRPr>
          </a:p>
          <a:p>
            <a:pPr indent="222999">
              <a:lnSpc>
                <a:spcPts val="2850"/>
              </a:lnSpc>
            </a:pPr>
            <a:r>
              <a:rPr lang="en-CA" dirty="0" smtClean="0">
                <a:solidFill>
                  <a:srgbClr val="000000"/>
                </a:solidFill>
                <a:latin typeface="Arial Unicode MS"/>
                <a:cs typeface="Arial Unicode MS"/>
              </a:rPr>
              <a:t>Shortly after that T has dropped below </a:t>
            </a:r>
            <a:r>
              <a:rPr lang="en-CA" dirty="0" err="1" smtClean="0">
                <a:solidFill>
                  <a:srgbClr val="000000"/>
                </a:solidFill>
                <a:latin typeface="Arial Unicode MS"/>
                <a:cs typeface="Arial Unicode MS"/>
              </a:rPr>
              <a:t>m</a:t>
            </a:r>
            <a:r>
              <a:rPr lang="en-CA" sz="1800" dirty="0" err="1" smtClean="0">
                <a:solidFill>
                  <a:srgbClr val="000000"/>
                </a:solidFill>
                <a:latin typeface="Arial Unicode MS"/>
                <a:cs typeface="Arial Unicode MS"/>
              </a:rPr>
              <a:t>χ</a:t>
            </a:r>
            <a:r>
              <a:rPr lang="en-CA" dirty="0" smtClean="0">
                <a:solidFill>
                  <a:srgbClr val="000000"/>
                </a:solidFill>
                <a:latin typeface="Arial Unicode MS"/>
                <a:cs typeface="Arial Unicode MS"/>
              </a:rPr>
              <a:t>(T &lt;&lt; </a:t>
            </a:r>
            <a:r>
              <a:rPr lang="en-CA" dirty="0" err="1" smtClean="0">
                <a:solidFill>
                  <a:srgbClr val="000000"/>
                </a:solidFill>
                <a:latin typeface="Arial Unicode MS"/>
                <a:cs typeface="Arial Unicode MS"/>
              </a:rPr>
              <a:t>m</a:t>
            </a:r>
            <a:r>
              <a:rPr lang="en-CA" sz="1800" dirty="0" err="1" smtClean="0">
                <a:solidFill>
                  <a:srgbClr val="000000"/>
                </a:solidFill>
                <a:latin typeface="Arial Unicode MS"/>
                <a:cs typeface="Arial Unicode MS"/>
              </a:rPr>
              <a:t>χ</a:t>
            </a:r>
            <a:r>
              <a:rPr lang="en-CA" dirty="0" smtClean="0">
                <a:solidFill>
                  <a:srgbClr val="000000"/>
                </a:solidFill>
                <a:latin typeface="Arial Unicode MS"/>
                <a:cs typeface="Arial Unicode MS"/>
              </a:rPr>
              <a:t>) ,the number density of χ drops exponentially, until the annihilation rate </a:t>
            </a:r>
          </a:p>
          <a:p>
            <a:pPr indent="222999">
              <a:lnSpc>
                <a:spcPts val="2850"/>
              </a:lnSpc>
            </a:pPr>
            <a:r>
              <a:rPr lang="en-CA" dirty="0" err="1" smtClean="0">
                <a:solidFill>
                  <a:srgbClr val="000000"/>
                </a:solidFill>
                <a:latin typeface="Arial Unicode MS"/>
                <a:cs typeface="Arial Unicode MS"/>
              </a:rPr>
              <a:t>Γ</a:t>
            </a:r>
            <a:r>
              <a:rPr lang="en-CA" sz="1800" dirty="0" err="1" smtClean="0">
                <a:solidFill>
                  <a:srgbClr val="000000"/>
                </a:solidFill>
                <a:latin typeface="Arial Unicode MS"/>
                <a:cs typeface="Arial Unicode MS"/>
              </a:rPr>
              <a:t>χ</a:t>
            </a:r>
            <a:r>
              <a:rPr lang="en-CA" dirty="0" smtClean="0">
                <a:solidFill>
                  <a:srgbClr val="000000"/>
                </a:solidFill>
                <a:latin typeface="Arial Unicode MS"/>
                <a:cs typeface="Arial Unicode MS"/>
              </a:rPr>
              <a:t> =N(x) &lt; </a:t>
            </a:r>
            <a:r>
              <a:rPr lang="en-CA" dirty="0" err="1" smtClean="0">
                <a:solidFill>
                  <a:srgbClr val="000000"/>
                </a:solidFill>
                <a:latin typeface="Arial Unicode MS"/>
                <a:cs typeface="Arial Unicode MS"/>
              </a:rPr>
              <a:t>σv</a:t>
            </a:r>
            <a:r>
              <a:rPr lang="en-CA" dirty="0" smtClean="0">
                <a:solidFill>
                  <a:srgbClr val="000000"/>
                </a:solidFill>
                <a:latin typeface="Arial Unicode MS"/>
                <a:cs typeface="Arial Unicode MS"/>
              </a:rPr>
              <a:t> &gt; becomes less than the expansion rate H</a:t>
            </a:r>
          </a:p>
          <a:p>
            <a:pPr>
              <a:lnSpc>
                <a:spcPts val="2850"/>
              </a:lnSpc>
            </a:pPr>
            <a:endParaRPr lang="en-CA" dirty="0" smtClean="0">
              <a:solidFill>
                <a:srgbClr val="000000"/>
              </a:solidFill>
            </a:endParaRPr>
          </a:p>
          <a:p>
            <a:endParaRPr lang="en-GB" dirty="0"/>
          </a:p>
        </p:txBody>
      </p:sp>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CA" sz="2800" dirty="0" smtClean="0">
                <a:solidFill>
                  <a:srgbClr val="000000"/>
                </a:solidFill>
                <a:latin typeface="Arial Unicode MS"/>
                <a:cs typeface="Arial Unicode MS"/>
              </a:rPr>
              <a:t>The temperature at which the particle decouples (The time when the number of particles reaches this constant value) from the thermal bath is called freeze-out temperature T</a:t>
            </a:r>
            <a:r>
              <a:rPr lang="en-CA" sz="1600" dirty="0" smtClean="0">
                <a:solidFill>
                  <a:srgbClr val="000000"/>
                </a:solidFill>
                <a:latin typeface="Arial Unicode MS"/>
                <a:cs typeface="Arial Unicode MS"/>
              </a:rPr>
              <a:t>F</a:t>
            </a:r>
            <a:r>
              <a:rPr lang="en-CA" sz="2800" dirty="0" smtClean="0">
                <a:solidFill>
                  <a:srgbClr val="000000"/>
                </a:solidFill>
                <a:latin typeface="Arial Unicode MS"/>
                <a:cs typeface="Arial Unicode MS"/>
              </a:rPr>
              <a:t> . </a:t>
            </a:r>
          </a:p>
          <a:p>
            <a:r>
              <a:rPr lang="en-CA" sz="2800" dirty="0" smtClean="0">
                <a:solidFill>
                  <a:srgbClr val="000000"/>
                </a:solidFill>
                <a:latin typeface="Arial Unicode MS"/>
                <a:cs typeface="Arial Unicode MS"/>
              </a:rPr>
              <a:t>Therefore χ particles are no longer able to annihilate efficiently and the number density per </a:t>
            </a:r>
            <a:r>
              <a:rPr lang="en-CA" sz="2800" dirty="0" err="1" smtClean="0">
                <a:solidFill>
                  <a:srgbClr val="000000"/>
                </a:solidFill>
                <a:latin typeface="Arial Unicode MS"/>
                <a:cs typeface="Arial Unicode MS"/>
              </a:rPr>
              <a:t>comoving</a:t>
            </a:r>
            <a:r>
              <a:rPr lang="en-CA" sz="2800" dirty="0" smtClean="0">
                <a:solidFill>
                  <a:srgbClr val="000000"/>
                </a:solidFill>
                <a:latin typeface="Arial Unicode MS"/>
                <a:cs typeface="Arial Unicode MS"/>
              </a:rPr>
              <a:t> volume becomes almost constant.</a:t>
            </a:r>
            <a:endParaRPr lang="en-GB" sz="2800" dirty="0"/>
          </a:p>
        </p:txBody>
      </p:sp>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251520" y="1916832"/>
            <a:ext cx="7772400" cy="4114800"/>
          </a:xfrm>
        </p:spPr>
        <p:txBody>
          <a:bodyPr/>
          <a:lstStyle/>
          <a:p>
            <a:r>
              <a:rPr lang="en-CA" dirty="0" smtClean="0">
                <a:solidFill>
                  <a:srgbClr val="000000"/>
                </a:solidFill>
                <a:latin typeface="Arial Unicode MS"/>
                <a:cs typeface="Arial Unicode MS"/>
              </a:rPr>
              <a:t>An approximate solution for the relic abundance is given by</a:t>
            </a:r>
          </a:p>
          <a:p>
            <a:endParaRPr lang="en-CA" dirty="0" smtClean="0">
              <a:solidFill>
                <a:srgbClr val="000000"/>
              </a:solidFill>
              <a:latin typeface="Arial Unicode MS"/>
              <a:cs typeface="Arial Unicode MS"/>
            </a:endParaRPr>
          </a:p>
          <a:p>
            <a:endParaRPr lang="en-CA" dirty="0" smtClean="0">
              <a:solidFill>
                <a:srgbClr val="000000"/>
              </a:solidFill>
              <a:latin typeface="Arial Unicode MS"/>
              <a:cs typeface="Arial Unicode MS"/>
            </a:endParaRPr>
          </a:p>
          <a:p>
            <a:endParaRPr lang="en-CA" dirty="0" smtClean="0">
              <a:solidFill>
                <a:srgbClr val="000000"/>
              </a:solidFill>
              <a:latin typeface="Arial Unicode MS"/>
              <a:cs typeface="Arial Unicode MS"/>
            </a:endParaRPr>
          </a:p>
          <a:p>
            <a:r>
              <a:rPr lang="en-CA" dirty="0" smtClean="0">
                <a:solidFill>
                  <a:srgbClr val="000000"/>
                </a:solidFill>
                <a:latin typeface="Arial Unicode MS"/>
                <a:cs typeface="Arial Unicode MS"/>
              </a:rPr>
              <a:t>        and      is freeze-out temperature and approximately, for the typical case</a:t>
            </a:r>
          </a:p>
          <a:p>
            <a:r>
              <a:rPr lang="en-CA" dirty="0" smtClean="0">
                <a:solidFill>
                  <a:srgbClr val="000000"/>
                </a:solidFill>
                <a:latin typeface="Arial Unicode MS"/>
                <a:cs typeface="Arial Unicode MS"/>
              </a:rPr>
              <a:t>One has that     is a solution of </a:t>
            </a:r>
          </a:p>
          <a:p>
            <a:pPr>
              <a:lnSpc>
                <a:spcPts val="1080"/>
              </a:lnSpc>
            </a:pPr>
            <a:endParaRPr lang="en-CA" dirty="0" smtClean="0">
              <a:solidFill>
                <a:srgbClr val="000000"/>
              </a:solidFill>
            </a:endParaRPr>
          </a:p>
          <a:p>
            <a:endParaRPr lang="en-CA" dirty="0" smtClean="0">
              <a:solidFill>
                <a:srgbClr val="000000"/>
              </a:solidFill>
              <a:latin typeface="Arial Unicode MS"/>
              <a:cs typeface="Arial Unicode MS"/>
            </a:endParaRPr>
          </a:p>
          <a:p>
            <a:endParaRPr lang="en-GB" dirty="0"/>
          </a:p>
        </p:txBody>
      </p:sp>
      <p:pic>
        <p:nvPicPr>
          <p:cNvPr id="308226" name="Picture 2"/>
          <p:cNvPicPr>
            <a:picLocks noChangeAspect="1" noChangeArrowheads="1"/>
          </p:cNvPicPr>
          <p:nvPr/>
        </p:nvPicPr>
        <p:blipFill>
          <a:blip r:embed="rId2" cstate="print"/>
          <a:srcRect/>
          <a:stretch>
            <a:fillRect/>
          </a:stretch>
        </p:blipFill>
        <p:spPr bwMode="auto">
          <a:xfrm>
            <a:off x="2627784" y="3284984"/>
            <a:ext cx="3850672" cy="1445691"/>
          </a:xfrm>
          <a:prstGeom prst="rect">
            <a:avLst/>
          </a:prstGeom>
          <a:noFill/>
          <a:ln w="9525">
            <a:noFill/>
            <a:miter lim="800000"/>
            <a:headEnd/>
            <a:tailEnd/>
          </a:ln>
        </p:spPr>
      </p:pic>
      <p:pic>
        <p:nvPicPr>
          <p:cNvPr id="308227" name="Picture 3"/>
          <p:cNvPicPr>
            <a:picLocks noChangeAspect="1" noChangeArrowheads="1"/>
          </p:cNvPicPr>
          <p:nvPr/>
        </p:nvPicPr>
        <p:blipFill>
          <a:blip r:embed="rId3" cstate="print"/>
          <a:srcRect/>
          <a:stretch>
            <a:fillRect/>
          </a:stretch>
        </p:blipFill>
        <p:spPr bwMode="auto">
          <a:xfrm>
            <a:off x="539552" y="4653136"/>
            <a:ext cx="1034641" cy="648072"/>
          </a:xfrm>
          <a:prstGeom prst="rect">
            <a:avLst/>
          </a:prstGeom>
          <a:noFill/>
          <a:ln w="9525">
            <a:noFill/>
            <a:miter lim="800000"/>
            <a:headEnd/>
            <a:tailEnd/>
          </a:ln>
        </p:spPr>
      </p:pic>
      <p:pic>
        <p:nvPicPr>
          <p:cNvPr id="308229" name="Picture 5"/>
          <p:cNvPicPr>
            <a:picLocks noChangeAspect="1" noChangeArrowheads="1"/>
          </p:cNvPicPr>
          <p:nvPr/>
        </p:nvPicPr>
        <p:blipFill>
          <a:blip r:embed="rId4" cstate="print"/>
          <a:srcRect/>
          <a:stretch>
            <a:fillRect/>
          </a:stretch>
        </p:blipFill>
        <p:spPr bwMode="auto">
          <a:xfrm>
            <a:off x="2411760" y="4797152"/>
            <a:ext cx="352425" cy="371475"/>
          </a:xfrm>
          <a:prstGeom prst="rect">
            <a:avLst/>
          </a:prstGeom>
          <a:noFill/>
          <a:ln w="9525">
            <a:noFill/>
            <a:miter lim="800000"/>
            <a:headEnd/>
            <a:tailEnd/>
          </a:ln>
        </p:spPr>
      </p:pic>
      <p:pic>
        <p:nvPicPr>
          <p:cNvPr id="308230" name="Picture 6"/>
          <p:cNvPicPr>
            <a:picLocks noChangeAspect="1" noChangeArrowheads="1"/>
          </p:cNvPicPr>
          <p:nvPr/>
        </p:nvPicPr>
        <p:blipFill>
          <a:blip r:embed="rId5" cstate="print"/>
          <a:srcRect/>
          <a:stretch>
            <a:fillRect/>
          </a:stretch>
        </p:blipFill>
        <p:spPr bwMode="auto">
          <a:xfrm>
            <a:off x="7812360" y="5229200"/>
            <a:ext cx="914400" cy="476250"/>
          </a:xfrm>
          <a:prstGeom prst="rect">
            <a:avLst/>
          </a:prstGeom>
          <a:noFill/>
          <a:ln w="9525">
            <a:noFill/>
            <a:miter lim="800000"/>
            <a:headEnd/>
            <a:tailEnd/>
          </a:ln>
        </p:spPr>
      </p:pic>
      <p:pic>
        <p:nvPicPr>
          <p:cNvPr id="308231" name="Picture 7"/>
          <p:cNvPicPr>
            <a:picLocks noChangeAspect="1" noChangeArrowheads="1"/>
          </p:cNvPicPr>
          <p:nvPr/>
        </p:nvPicPr>
        <p:blipFill>
          <a:blip r:embed="rId6" cstate="print"/>
          <a:srcRect/>
          <a:stretch>
            <a:fillRect/>
          </a:stretch>
        </p:blipFill>
        <p:spPr bwMode="auto">
          <a:xfrm>
            <a:off x="3203848" y="5949280"/>
            <a:ext cx="304800" cy="333375"/>
          </a:xfrm>
          <a:prstGeom prst="rect">
            <a:avLst/>
          </a:prstGeom>
          <a:noFill/>
          <a:ln w="9525">
            <a:noFill/>
            <a:miter lim="800000"/>
            <a:headEnd/>
            <a:tailEnd/>
          </a:ln>
        </p:spPr>
      </p:pic>
      <p:pic>
        <p:nvPicPr>
          <p:cNvPr id="308232" name="Picture 8"/>
          <p:cNvPicPr>
            <a:picLocks noChangeAspect="1" noChangeArrowheads="1"/>
          </p:cNvPicPr>
          <p:nvPr/>
        </p:nvPicPr>
        <p:blipFill>
          <a:blip r:embed="rId7" cstate="print"/>
          <a:srcRect/>
          <a:stretch>
            <a:fillRect/>
          </a:stretch>
        </p:blipFill>
        <p:spPr bwMode="auto">
          <a:xfrm>
            <a:off x="6516216" y="5733256"/>
            <a:ext cx="1638300" cy="8572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CA" sz="2400" dirty="0" smtClean="0">
                <a:solidFill>
                  <a:srgbClr val="000000"/>
                </a:solidFill>
                <a:latin typeface="Arial Unicode MS"/>
                <a:cs typeface="Arial Unicode MS"/>
              </a:rPr>
              <a:t>We can then finally calculate the contribution of χ to the energy density parameter finding  a well know result</a:t>
            </a:r>
          </a:p>
          <a:p>
            <a:endParaRPr lang="en-CA" sz="2400" dirty="0" smtClean="0">
              <a:solidFill>
                <a:srgbClr val="000000"/>
              </a:solidFill>
              <a:latin typeface="Arial Unicode MS"/>
              <a:cs typeface="Arial Unicode MS"/>
            </a:endParaRPr>
          </a:p>
          <a:p>
            <a:endParaRPr lang="en-CA" sz="2400" dirty="0" smtClean="0">
              <a:solidFill>
                <a:srgbClr val="000000"/>
              </a:solidFill>
              <a:latin typeface="Arial Unicode MS"/>
              <a:cs typeface="Arial Unicode MS"/>
            </a:endParaRPr>
          </a:p>
          <a:p>
            <a:r>
              <a:rPr lang="en-CA" sz="2400" dirty="0" smtClean="0">
                <a:solidFill>
                  <a:srgbClr val="000000"/>
                </a:solidFill>
                <a:latin typeface="Arial Unicode MS"/>
                <a:cs typeface="Arial Unicode MS"/>
              </a:rPr>
              <a:t>It is intriguing that so called "WIMPS"(e.g.  the lightest </a:t>
            </a:r>
            <a:r>
              <a:rPr lang="en-CA" sz="2400" dirty="0" err="1" smtClean="0">
                <a:solidFill>
                  <a:srgbClr val="000000"/>
                </a:solidFill>
                <a:latin typeface="Arial Unicode MS"/>
                <a:cs typeface="Arial Unicode MS"/>
              </a:rPr>
              <a:t>supersymmetric</a:t>
            </a:r>
            <a:r>
              <a:rPr lang="en-CA" sz="2400" dirty="0" smtClean="0">
                <a:solidFill>
                  <a:srgbClr val="000000"/>
                </a:solidFill>
                <a:latin typeface="Arial Unicode MS"/>
                <a:cs typeface="Arial Unicode MS"/>
              </a:rPr>
              <a:t> particle) dark</a:t>
            </a:r>
            <a:r>
              <a:rPr lang="en-CA" sz="2400" dirty="0" smtClean="0">
                <a:solidFill>
                  <a:srgbClr val="000000"/>
                </a:solidFill>
                <a:latin typeface="Times New Roman"/>
              </a:rPr>
              <a:t/>
            </a:r>
            <a:br>
              <a:rPr lang="en-CA" sz="2400" dirty="0" smtClean="0">
                <a:solidFill>
                  <a:srgbClr val="000000"/>
                </a:solidFill>
                <a:latin typeface="Times New Roman"/>
              </a:rPr>
            </a:br>
            <a:r>
              <a:rPr lang="en-CA" sz="2400" dirty="0" smtClean="0">
                <a:solidFill>
                  <a:srgbClr val="000000"/>
                </a:solidFill>
                <a:latin typeface="Arial Unicode MS"/>
                <a:cs typeface="Arial Unicode MS"/>
              </a:rPr>
              <a:t>matter particles seem to reproduce naturally the right abundance since they have a weak cross section</a:t>
            </a:r>
          </a:p>
          <a:p>
            <a:endParaRPr lang="en-CA" sz="2400" dirty="0" smtClean="0">
              <a:solidFill>
                <a:srgbClr val="000000"/>
              </a:solidFill>
              <a:latin typeface="Arial Unicode MS"/>
              <a:cs typeface="Arial Unicode MS"/>
            </a:endParaRPr>
          </a:p>
          <a:p>
            <a:endParaRPr lang="en-GB" sz="2400" dirty="0"/>
          </a:p>
        </p:txBody>
      </p:sp>
      <p:pic>
        <p:nvPicPr>
          <p:cNvPr id="309250" name="Picture 2"/>
          <p:cNvPicPr>
            <a:picLocks noChangeAspect="1" noChangeArrowheads="1"/>
          </p:cNvPicPr>
          <p:nvPr/>
        </p:nvPicPr>
        <p:blipFill>
          <a:blip r:embed="rId2" cstate="print"/>
          <a:srcRect/>
          <a:stretch>
            <a:fillRect/>
          </a:stretch>
        </p:blipFill>
        <p:spPr bwMode="auto">
          <a:xfrm>
            <a:off x="2627784" y="2924944"/>
            <a:ext cx="4051890" cy="1224136"/>
          </a:xfrm>
          <a:prstGeom prst="rect">
            <a:avLst/>
          </a:prstGeom>
          <a:noFill/>
          <a:ln w="9525">
            <a:noFill/>
            <a:miter lim="800000"/>
            <a:headEnd/>
            <a:tailEnd/>
          </a:ln>
        </p:spPr>
      </p:pic>
      <p:pic>
        <p:nvPicPr>
          <p:cNvPr id="309251" name="Picture 3"/>
          <p:cNvPicPr>
            <a:picLocks noChangeAspect="1" noChangeArrowheads="1"/>
          </p:cNvPicPr>
          <p:nvPr/>
        </p:nvPicPr>
        <p:blipFill>
          <a:blip r:embed="rId3" cstate="print"/>
          <a:srcRect/>
          <a:stretch>
            <a:fillRect/>
          </a:stretch>
        </p:blipFill>
        <p:spPr bwMode="auto">
          <a:xfrm>
            <a:off x="3203848" y="5857875"/>
            <a:ext cx="3057525" cy="10001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CA" dirty="0" smtClean="0">
                <a:solidFill>
                  <a:srgbClr val="000000"/>
                </a:solidFill>
                <a:latin typeface="Arial Unicode MS"/>
                <a:cs typeface="Arial Unicode MS"/>
              </a:rPr>
              <a:t>,and masses </a:t>
            </a:r>
            <a:r>
              <a:rPr lang="en-CA" dirty="0" err="1" smtClean="0">
                <a:solidFill>
                  <a:srgbClr val="000000"/>
                </a:solidFill>
                <a:latin typeface="Arial Unicode MS"/>
                <a:cs typeface="Arial Unicode MS"/>
              </a:rPr>
              <a:t>m</a:t>
            </a:r>
            <a:r>
              <a:rPr lang="en-CA" sz="1800" dirty="0" err="1" smtClean="0">
                <a:solidFill>
                  <a:srgbClr val="000000"/>
                </a:solidFill>
                <a:latin typeface="Arial Unicode MS"/>
                <a:cs typeface="Arial Unicode MS"/>
              </a:rPr>
              <a:t>x</a:t>
            </a:r>
            <a:r>
              <a:rPr lang="en-CA" dirty="0" smtClean="0">
                <a:solidFill>
                  <a:srgbClr val="000000"/>
                </a:solidFill>
                <a:latin typeface="Arial Unicode MS"/>
                <a:cs typeface="Arial Unicode MS"/>
              </a:rPr>
              <a:t> m</a:t>
            </a:r>
            <a:r>
              <a:rPr lang="en-CA" sz="1800" dirty="0" smtClean="0">
                <a:solidFill>
                  <a:srgbClr val="000000"/>
                </a:solidFill>
                <a:latin typeface="Arial Unicode MS"/>
                <a:cs typeface="Arial Unicode MS"/>
              </a:rPr>
              <a:t>ew</a:t>
            </a:r>
            <a:r>
              <a:rPr lang="en-CA" dirty="0" smtClean="0">
                <a:solidFill>
                  <a:srgbClr val="000000"/>
                </a:solidFill>
                <a:latin typeface="Arial Unicode MS"/>
                <a:cs typeface="Arial Unicode MS"/>
              </a:rPr>
              <a:t> 100GeV . </a:t>
            </a:r>
          </a:p>
          <a:p>
            <a:r>
              <a:rPr lang="en-CA" dirty="0" smtClean="0">
                <a:solidFill>
                  <a:srgbClr val="000000"/>
                </a:solidFill>
                <a:latin typeface="Arial Unicode MS"/>
                <a:cs typeface="Arial Unicode MS"/>
              </a:rPr>
              <a:t>This observations is called the "WIMP miracle" and typically considered as an encouraging point supporting WIMPS as Dark Matter candidates.</a:t>
            </a:r>
          </a:p>
          <a:p>
            <a:endParaRPr lang="en-GB" dirty="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85800" y="228600"/>
            <a:ext cx="7772400" cy="685800"/>
          </a:xfrm>
        </p:spPr>
        <p:txBody>
          <a:bodyPr/>
          <a:lstStyle/>
          <a:p>
            <a:pPr eaLnBrk="1" hangingPunct="1"/>
            <a:r>
              <a:rPr lang="en-US" smtClean="0">
                <a:solidFill>
                  <a:srgbClr val="590407"/>
                </a:solidFill>
                <a:latin typeface="Helvetica" charset="0"/>
              </a:rPr>
              <a:t>Evidence for Dark Matter</a:t>
            </a:r>
          </a:p>
        </p:txBody>
      </p:sp>
      <p:sp>
        <p:nvSpPr>
          <p:cNvPr id="18435" name="Rectangle 3"/>
          <p:cNvSpPr>
            <a:spLocks noChangeArrowheads="1"/>
          </p:cNvSpPr>
          <p:nvPr/>
        </p:nvSpPr>
        <p:spPr bwMode="auto">
          <a:xfrm>
            <a:off x="1187624" y="1052736"/>
            <a:ext cx="8280400" cy="822325"/>
          </a:xfrm>
          <a:prstGeom prst="rect">
            <a:avLst/>
          </a:prstGeom>
          <a:noFill/>
          <a:ln w="9525">
            <a:noFill/>
            <a:miter lim="800000"/>
            <a:headEnd/>
            <a:tailEnd/>
          </a:ln>
        </p:spPr>
        <p:txBody>
          <a:bodyPr wrap="none">
            <a:spAutoFit/>
          </a:bodyPr>
          <a:lstStyle/>
          <a:p>
            <a:r>
              <a:rPr lang="en-US" dirty="0"/>
              <a:t>Use the fact that massive objects, even if they emit no light, </a:t>
            </a:r>
          </a:p>
          <a:p>
            <a:r>
              <a:rPr lang="en-US" dirty="0"/>
              <a:t>exert gravitational forces on other massive objects.</a:t>
            </a:r>
          </a:p>
        </p:txBody>
      </p:sp>
      <p:sp>
        <p:nvSpPr>
          <p:cNvPr id="18436" name="Rectangle 4"/>
          <p:cNvSpPr>
            <a:spLocks noChangeArrowheads="1"/>
          </p:cNvSpPr>
          <p:nvPr/>
        </p:nvSpPr>
        <p:spPr bwMode="auto">
          <a:xfrm>
            <a:off x="488950" y="5305425"/>
            <a:ext cx="7929563" cy="1552575"/>
          </a:xfrm>
          <a:prstGeom prst="rect">
            <a:avLst/>
          </a:prstGeom>
          <a:noFill/>
          <a:ln w="9525">
            <a:noFill/>
            <a:miter lim="800000"/>
            <a:headEnd/>
            <a:tailEnd/>
          </a:ln>
        </p:spPr>
        <p:txBody>
          <a:bodyPr wrap="none">
            <a:spAutoFit/>
          </a:bodyPr>
          <a:lstStyle/>
          <a:p>
            <a:r>
              <a:rPr lang="en-US"/>
              <a:t>Study the motions (dynamics) of visible objects like stars</a:t>
            </a:r>
          </a:p>
          <a:p>
            <a:r>
              <a:rPr lang="en-US"/>
              <a:t>in galaxies, and look for effects that are not explicable by</a:t>
            </a:r>
          </a:p>
          <a:p>
            <a:r>
              <a:rPr lang="en-US"/>
              <a:t>the mass of the other light emmitting or absorbing objects</a:t>
            </a:r>
          </a:p>
          <a:p>
            <a:r>
              <a:rPr lang="en-US"/>
              <a:t>around them.</a:t>
            </a:r>
          </a:p>
        </p:txBody>
      </p:sp>
      <p:sp>
        <p:nvSpPr>
          <p:cNvPr id="18437" name="Oval 7"/>
          <p:cNvSpPr>
            <a:spLocks noChangeArrowheads="1"/>
          </p:cNvSpPr>
          <p:nvPr/>
        </p:nvSpPr>
        <p:spPr bwMode="auto">
          <a:xfrm>
            <a:off x="1905000" y="2590800"/>
            <a:ext cx="685800" cy="685800"/>
          </a:xfrm>
          <a:prstGeom prst="ellipse">
            <a:avLst/>
          </a:prstGeom>
          <a:solidFill>
            <a:schemeClr val="tx1"/>
          </a:solidFill>
          <a:ln w="9525">
            <a:solidFill>
              <a:schemeClr val="tx1"/>
            </a:solidFill>
            <a:round/>
            <a:headEnd/>
            <a:tailEnd/>
          </a:ln>
        </p:spPr>
        <p:txBody>
          <a:bodyPr wrap="none" anchor="ctr"/>
          <a:lstStyle/>
          <a:p>
            <a:endParaRPr lang="en-US"/>
          </a:p>
        </p:txBody>
      </p:sp>
      <p:sp>
        <p:nvSpPr>
          <p:cNvPr id="18438" name="Oval 8"/>
          <p:cNvSpPr>
            <a:spLocks noChangeArrowheads="1"/>
          </p:cNvSpPr>
          <p:nvPr/>
        </p:nvSpPr>
        <p:spPr bwMode="auto">
          <a:xfrm>
            <a:off x="6019800" y="3276600"/>
            <a:ext cx="762000" cy="762000"/>
          </a:xfrm>
          <a:prstGeom prst="ellipse">
            <a:avLst/>
          </a:prstGeom>
          <a:solidFill>
            <a:srgbClr val="CAD001"/>
          </a:solidFill>
          <a:ln w="9525">
            <a:solidFill>
              <a:srgbClr val="CAD001"/>
            </a:solidFill>
            <a:round/>
            <a:headEnd/>
            <a:tailEnd/>
          </a:ln>
        </p:spPr>
        <p:txBody>
          <a:bodyPr wrap="none" anchor="ctr"/>
          <a:lstStyle/>
          <a:p>
            <a:endParaRPr lang="en-US"/>
          </a:p>
        </p:txBody>
      </p:sp>
      <p:sp>
        <p:nvSpPr>
          <p:cNvPr id="18439" name="Rectangle 9"/>
          <p:cNvSpPr>
            <a:spLocks noChangeArrowheads="1"/>
          </p:cNvSpPr>
          <p:nvPr/>
        </p:nvSpPr>
        <p:spPr bwMode="auto">
          <a:xfrm>
            <a:off x="1981200" y="2133600"/>
            <a:ext cx="522288" cy="457200"/>
          </a:xfrm>
          <a:prstGeom prst="rect">
            <a:avLst/>
          </a:prstGeom>
          <a:noFill/>
          <a:ln w="9525">
            <a:noFill/>
            <a:miter lim="800000"/>
            <a:headEnd/>
            <a:tailEnd/>
          </a:ln>
        </p:spPr>
        <p:txBody>
          <a:bodyPr wrap="none">
            <a:spAutoFit/>
          </a:bodyPr>
          <a:lstStyle/>
          <a:p>
            <a:r>
              <a:rPr lang="en-US">
                <a:latin typeface="Times" charset="0"/>
              </a:rPr>
              <a:t>m</a:t>
            </a:r>
            <a:r>
              <a:rPr lang="en-US" baseline="-25000">
                <a:latin typeface="Times" charset="0"/>
              </a:rPr>
              <a:t>1</a:t>
            </a:r>
            <a:endParaRPr lang="en-US">
              <a:latin typeface="Times" charset="0"/>
            </a:endParaRPr>
          </a:p>
        </p:txBody>
      </p:sp>
      <p:sp>
        <p:nvSpPr>
          <p:cNvPr id="18440" name="Rectangle 10"/>
          <p:cNvSpPr>
            <a:spLocks noChangeArrowheads="1"/>
          </p:cNvSpPr>
          <p:nvPr/>
        </p:nvSpPr>
        <p:spPr bwMode="auto">
          <a:xfrm>
            <a:off x="6172200" y="2819400"/>
            <a:ext cx="522288" cy="457200"/>
          </a:xfrm>
          <a:prstGeom prst="rect">
            <a:avLst/>
          </a:prstGeom>
          <a:noFill/>
          <a:ln w="9525">
            <a:noFill/>
            <a:miter lim="800000"/>
            <a:headEnd/>
            <a:tailEnd/>
          </a:ln>
        </p:spPr>
        <p:txBody>
          <a:bodyPr wrap="none">
            <a:spAutoFit/>
          </a:bodyPr>
          <a:lstStyle/>
          <a:p>
            <a:r>
              <a:rPr lang="en-US">
                <a:latin typeface="Times" charset="0"/>
              </a:rPr>
              <a:t>m</a:t>
            </a:r>
            <a:r>
              <a:rPr lang="en-US" baseline="-25000">
                <a:latin typeface="Times" charset="0"/>
              </a:rPr>
              <a:t>2</a:t>
            </a:r>
            <a:endParaRPr lang="en-US">
              <a:latin typeface="Times" charset="0"/>
            </a:endParaRPr>
          </a:p>
        </p:txBody>
      </p:sp>
      <p:sp>
        <p:nvSpPr>
          <p:cNvPr id="18441" name="Line 11"/>
          <p:cNvSpPr>
            <a:spLocks noChangeShapeType="1"/>
          </p:cNvSpPr>
          <p:nvPr/>
        </p:nvSpPr>
        <p:spPr bwMode="auto">
          <a:xfrm>
            <a:off x="2438400" y="2133600"/>
            <a:ext cx="4038600" cy="609600"/>
          </a:xfrm>
          <a:prstGeom prst="line">
            <a:avLst/>
          </a:prstGeom>
          <a:noFill/>
          <a:ln w="9525">
            <a:solidFill>
              <a:schemeClr val="tx1"/>
            </a:solidFill>
            <a:round/>
            <a:headEnd type="arrow" w="lg" len="med"/>
            <a:tailEnd type="arrow" w="lg" len="med"/>
          </a:ln>
        </p:spPr>
        <p:txBody>
          <a:bodyPr wrap="none" anchor="ctr"/>
          <a:lstStyle/>
          <a:p>
            <a:endParaRPr lang="en-GB"/>
          </a:p>
        </p:txBody>
      </p:sp>
      <p:sp>
        <p:nvSpPr>
          <p:cNvPr id="18442" name="Rectangle 12"/>
          <p:cNvSpPr>
            <a:spLocks noChangeArrowheads="1"/>
          </p:cNvSpPr>
          <p:nvPr/>
        </p:nvSpPr>
        <p:spPr bwMode="auto">
          <a:xfrm>
            <a:off x="4114800" y="2438400"/>
            <a:ext cx="488950" cy="457200"/>
          </a:xfrm>
          <a:prstGeom prst="rect">
            <a:avLst/>
          </a:prstGeom>
          <a:noFill/>
          <a:ln w="9525">
            <a:noFill/>
            <a:miter lim="800000"/>
            <a:headEnd/>
            <a:tailEnd/>
          </a:ln>
        </p:spPr>
        <p:txBody>
          <a:bodyPr wrap="none">
            <a:spAutoFit/>
          </a:bodyPr>
          <a:lstStyle/>
          <a:p>
            <a:r>
              <a:rPr lang="en-US">
                <a:latin typeface="Times" charset="0"/>
              </a:rPr>
              <a:t>r</a:t>
            </a:r>
            <a:r>
              <a:rPr lang="en-US" baseline="-25000">
                <a:latin typeface="Times" charset="0"/>
              </a:rPr>
              <a:t>12</a:t>
            </a:r>
            <a:endParaRPr lang="en-US">
              <a:latin typeface="Times" charset="0"/>
            </a:endParaRPr>
          </a:p>
        </p:txBody>
      </p:sp>
      <p:sp>
        <p:nvSpPr>
          <p:cNvPr id="18443" name="Line 13"/>
          <p:cNvSpPr>
            <a:spLocks noChangeShapeType="1"/>
          </p:cNvSpPr>
          <p:nvPr/>
        </p:nvSpPr>
        <p:spPr bwMode="auto">
          <a:xfrm>
            <a:off x="2271713" y="2927350"/>
            <a:ext cx="1447800" cy="228600"/>
          </a:xfrm>
          <a:prstGeom prst="line">
            <a:avLst/>
          </a:prstGeom>
          <a:noFill/>
          <a:ln w="38100">
            <a:solidFill>
              <a:schemeClr val="tx1"/>
            </a:solidFill>
            <a:round/>
            <a:headEnd/>
            <a:tailEnd type="triangle" w="lg" len="lg"/>
          </a:ln>
        </p:spPr>
        <p:txBody>
          <a:bodyPr wrap="none" anchor="ctr"/>
          <a:lstStyle/>
          <a:p>
            <a:endParaRPr lang="en-GB"/>
          </a:p>
        </p:txBody>
      </p:sp>
      <p:sp>
        <p:nvSpPr>
          <p:cNvPr id="18444" name="Line 14"/>
          <p:cNvSpPr>
            <a:spLocks noChangeShapeType="1"/>
          </p:cNvSpPr>
          <p:nvPr/>
        </p:nvSpPr>
        <p:spPr bwMode="auto">
          <a:xfrm>
            <a:off x="4978400" y="3433763"/>
            <a:ext cx="1447800" cy="228600"/>
          </a:xfrm>
          <a:prstGeom prst="line">
            <a:avLst/>
          </a:prstGeom>
          <a:noFill/>
          <a:ln w="38100">
            <a:solidFill>
              <a:schemeClr val="tx1"/>
            </a:solidFill>
            <a:round/>
            <a:headEnd type="triangle" w="lg" len="lg"/>
            <a:tailEnd/>
          </a:ln>
        </p:spPr>
        <p:txBody>
          <a:bodyPr wrap="none" anchor="ctr"/>
          <a:lstStyle/>
          <a:p>
            <a:endParaRPr lang="en-GB"/>
          </a:p>
        </p:txBody>
      </p:sp>
      <p:pic>
        <p:nvPicPr>
          <p:cNvPr id="18445" name="Picture 15" descr="image-2745.pdf                                                 0028770BMacintosh HD                   B746BDFA:"/>
          <p:cNvPicPr>
            <a:picLocks noChangeAspect="1" noChangeArrowheads="1"/>
          </p:cNvPicPr>
          <p:nvPr/>
        </p:nvPicPr>
        <p:blipFill>
          <a:blip r:embed="rId2" cstate="print"/>
          <a:srcRect/>
          <a:stretch>
            <a:fillRect/>
          </a:stretch>
        </p:blipFill>
        <p:spPr bwMode="auto">
          <a:xfrm>
            <a:off x="2743200" y="3209925"/>
            <a:ext cx="406400" cy="469900"/>
          </a:xfrm>
          <a:prstGeom prst="rect">
            <a:avLst/>
          </a:prstGeom>
          <a:noFill/>
          <a:ln w="9525">
            <a:noFill/>
            <a:miter lim="800000"/>
            <a:headEnd/>
            <a:tailEnd/>
          </a:ln>
        </p:spPr>
      </p:pic>
      <p:pic>
        <p:nvPicPr>
          <p:cNvPr id="18446" name="Picture 16" descr="image-2746.pdf                                                 0028770BMacintosh HD                   B746BDFA:"/>
          <p:cNvPicPr>
            <a:picLocks noChangeAspect="1" noChangeArrowheads="1"/>
          </p:cNvPicPr>
          <p:nvPr/>
        </p:nvPicPr>
        <p:blipFill>
          <a:blip r:embed="rId3" cstate="print"/>
          <a:srcRect/>
          <a:stretch>
            <a:fillRect/>
          </a:stretch>
        </p:blipFill>
        <p:spPr bwMode="auto">
          <a:xfrm>
            <a:off x="4953000" y="3635375"/>
            <a:ext cx="774700" cy="508000"/>
          </a:xfrm>
          <a:prstGeom prst="rect">
            <a:avLst/>
          </a:prstGeom>
          <a:noFill/>
          <a:ln w="9525">
            <a:noFill/>
            <a:miter lim="800000"/>
            <a:headEnd/>
            <a:tailEnd/>
          </a:ln>
        </p:spPr>
      </p:pic>
      <p:sp>
        <p:nvSpPr>
          <p:cNvPr id="18447" name="Rectangle 17"/>
          <p:cNvSpPr>
            <a:spLocks noChangeArrowheads="1"/>
          </p:cNvSpPr>
          <p:nvPr/>
        </p:nvSpPr>
        <p:spPr bwMode="auto">
          <a:xfrm>
            <a:off x="838200" y="3990975"/>
            <a:ext cx="184150" cy="457200"/>
          </a:xfrm>
          <a:prstGeom prst="rect">
            <a:avLst/>
          </a:prstGeom>
          <a:noFill/>
          <a:ln w="9525">
            <a:noFill/>
            <a:miter lim="800000"/>
            <a:headEnd/>
            <a:tailEnd/>
          </a:ln>
        </p:spPr>
        <p:txBody>
          <a:bodyPr wrap="none">
            <a:spAutoFit/>
          </a:bodyPr>
          <a:lstStyle/>
          <a:p>
            <a:endParaRPr lang="en-US">
              <a:latin typeface="Times" charset="0"/>
            </a:endParaRPr>
          </a:p>
        </p:txBody>
      </p:sp>
      <p:pic>
        <p:nvPicPr>
          <p:cNvPr id="18448" name="Picture 18" descr="image-2747.pdf                                                 0028770BMacintosh HD                   B746BDFA:"/>
          <p:cNvPicPr>
            <a:picLocks noChangeAspect="1" noChangeArrowheads="1"/>
          </p:cNvPicPr>
          <p:nvPr/>
        </p:nvPicPr>
        <p:blipFill>
          <a:blip r:embed="rId4" cstate="print"/>
          <a:srcRect/>
          <a:stretch>
            <a:fillRect/>
          </a:stretch>
        </p:blipFill>
        <p:spPr bwMode="auto">
          <a:xfrm>
            <a:off x="925513" y="3952875"/>
            <a:ext cx="2921000" cy="1079500"/>
          </a:xfrm>
          <a:prstGeom prst="rect">
            <a:avLst/>
          </a:prstGeom>
          <a:noFill/>
          <a:ln w="9525">
            <a:noFill/>
            <a:miter lim="800000"/>
            <a:headEnd/>
            <a:tailEnd/>
          </a:ln>
        </p:spPr>
      </p:pic>
      <p:sp>
        <p:nvSpPr>
          <p:cNvPr id="18449" name="Rectangle 19"/>
          <p:cNvSpPr>
            <a:spLocks noChangeArrowheads="1"/>
          </p:cNvSpPr>
          <p:nvPr/>
        </p:nvSpPr>
        <p:spPr bwMode="auto">
          <a:xfrm>
            <a:off x="612775" y="3795713"/>
            <a:ext cx="3495675" cy="1433512"/>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310274" name="Picture 2"/>
          <p:cNvPicPr>
            <a:picLocks noChangeAspect="1" noChangeArrowheads="1"/>
          </p:cNvPicPr>
          <p:nvPr/>
        </p:nvPicPr>
        <p:blipFill>
          <a:blip r:embed="rId2" cstate="print"/>
          <a:srcRect/>
          <a:stretch>
            <a:fillRect/>
          </a:stretch>
        </p:blipFill>
        <p:spPr bwMode="auto">
          <a:xfrm>
            <a:off x="0" y="0"/>
            <a:ext cx="9144000" cy="5928440"/>
          </a:xfrm>
          <a:prstGeom prst="rect">
            <a:avLst/>
          </a:prstGeom>
          <a:noFill/>
          <a:ln w="9525">
            <a:noFill/>
            <a:miter lim="800000"/>
            <a:headEnd/>
            <a:tailEnd/>
          </a:ln>
        </p:spPr>
      </p:pic>
      <p:pic>
        <p:nvPicPr>
          <p:cNvPr id="310275" name="Picture 3"/>
          <p:cNvPicPr>
            <a:picLocks noChangeAspect="1" noChangeArrowheads="1"/>
          </p:cNvPicPr>
          <p:nvPr/>
        </p:nvPicPr>
        <p:blipFill>
          <a:blip r:embed="rId3" cstate="print"/>
          <a:srcRect/>
          <a:stretch>
            <a:fillRect/>
          </a:stretch>
        </p:blipFill>
        <p:spPr bwMode="auto">
          <a:xfrm>
            <a:off x="0" y="5762625"/>
            <a:ext cx="8943975" cy="1095375"/>
          </a:xfrm>
          <a:prstGeom prst="rect">
            <a:avLst/>
          </a:prstGeom>
          <a:noFill/>
          <a:ln w="9525">
            <a:noFill/>
            <a:miter lim="800000"/>
            <a:headEnd/>
            <a:tailEnd/>
          </a:ln>
        </p:spPr>
      </p:pic>
      <p:sp>
        <p:nvSpPr>
          <p:cNvPr id="6" name="Rectangle 4"/>
          <p:cNvSpPr txBox="1">
            <a:spLocks noChangeArrowheads="1"/>
          </p:cNvSpPr>
          <p:nvPr/>
        </p:nvSpPr>
        <p:spPr bwMode="auto">
          <a:xfrm>
            <a:off x="1259632" y="548680"/>
            <a:ext cx="4022725" cy="4879975"/>
          </a:xfrm>
          <a:prstGeom prst="rect">
            <a:avLst/>
          </a:prstGeom>
          <a:solidFill>
            <a:schemeClr val="accent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Tx/>
              <a:buNone/>
              <a:tabLst/>
              <a:defRPr/>
            </a:pPr>
            <a:r>
              <a:rPr kumimoji="0" lang="en-US" sz="2000" b="0" i="0" u="none" strike="noStrike" kern="0" cap="none" spc="0" normalizeH="0" baseline="0" noProof="0" dirty="0" smtClean="0">
                <a:ln>
                  <a:noFill/>
                </a:ln>
                <a:solidFill>
                  <a:srgbClr val="3333FF"/>
                </a:solidFill>
                <a:effectLst/>
                <a:uLnTx/>
                <a:uFillTx/>
                <a:latin typeface="+mn-lt"/>
                <a:ea typeface="+mn-ea"/>
                <a:cs typeface="+mn-cs"/>
              </a:rPr>
              <a:t>1) Initially, </a:t>
            </a:r>
            <a:r>
              <a:rPr kumimoji="0" lang="en-US" sz="2000" b="0" i="0" u="none" strike="noStrike" kern="0" cap="none" spc="0" normalizeH="0" baseline="0" noProof="0" dirty="0" err="1" smtClean="0">
                <a:ln>
                  <a:noFill/>
                </a:ln>
                <a:solidFill>
                  <a:srgbClr val="3333FF"/>
                </a:solidFill>
                <a:effectLst/>
                <a:uLnTx/>
                <a:uFillTx/>
                <a:latin typeface="+mn-lt"/>
                <a:ea typeface="+mn-ea"/>
                <a:cs typeface="+mn-cs"/>
              </a:rPr>
              <a:t>neutralinos</a:t>
            </a:r>
            <a:r>
              <a:rPr kumimoji="0" lang="en-US" sz="2000" b="0" i="0" u="none" strike="noStrike" kern="0" cap="none" spc="0" normalizeH="0" baseline="0" noProof="0" dirty="0" smtClean="0">
                <a:ln>
                  <a:noFill/>
                </a:ln>
                <a:solidFill>
                  <a:srgbClr val="3333FF"/>
                </a:solidFill>
                <a:effectLst/>
                <a:uLnTx/>
                <a:uFillTx/>
                <a:latin typeface="+mn-lt"/>
                <a:ea typeface="+mn-ea"/>
                <a:cs typeface="+mn-cs"/>
              </a:rPr>
              <a:t> </a:t>
            </a:r>
            <a:r>
              <a:rPr kumimoji="0" lang="en-US" sz="2000" b="0" i="0" u="none" strike="noStrike" kern="0" cap="none" spc="0" normalizeH="0" baseline="0" noProof="0" dirty="0" smtClean="0">
                <a:ln>
                  <a:noFill/>
                </a:ln>
                <a:solidFill>
                  <a:srgbClr val="3333FF"/>
                </a:solidFill>
                <a:effectLst/>
                <a:uLnTx/>
                <a:uFillTx/>
                <a:latin typeface="Symbol" pitchFamily="18" charset="2"/>
                <a:ea typeface="+mn-ea"/>
                <a:cs typeface="+mn-cs"/>
              </a:rPr>
              <a:t>c </a:t>
            </a:r>
            <a:r>
              <a:rPr kumimoji="0" lang="en-US" sz="2000" b="0" i="0" u="none" strike="noStrike" kern="0" cap="none" spc="0" normalizeH="0" baseline="0" noProof="0" dirty="0" smtClean="0">
                <a:ln>
                  <a:noFill/>
                </a:ln>
                <a:solidFill>
                  <a:srgbClr val="3333FF"/>
                </a:solidFill>
                <a:effectLst/>
                <a:uLnTx/>
                <a:uFillTx/>
                <a:latin typeface="+mn-lt"/>
                <a:ea typeface="+mn-ea"/>
                <a:cs typeface="+mn-cs"/>
              </a:rPr>
              <a:t>are  in thermal equilibrium: </a:t>
            </a:r>
          </a:p>
          <a:p>
            <a:pPr marL="1143000" marR="0" lvl="2" indent="-228600" algn="l" defTabSz="914400" rtl="0" eaLnBrk="1" fontAlgn="base" latinLnBrk="0" hangingPunct="1">
              <a:lnSpc>
                <a:spcPct val="100000"/>
              </a:lnSpc>
              <a:spcBef>
                <a:spcPct val="20000"/>
              </a:spcBef>
              <a:spcAft>
                <a:spcPct val="0"/>
              </a:spcAft>
              <a:buClr>
                <a:schemeClr val="folHlink"/>
              </a:buClr>
              <a:buSzPct val="50000"/>
              <a:buFontTx/>
              <a:buNone/>
              <a:tabLst/>
              <a:defRPr/>
            </a:pPr>
            <a:r>
              <a:rPr kumimoji="0" lang="en-US" sz="2000" b="0" i="0" u="none" strike="noStrike" kern="0" cap="none" spc="0" normalizeH="0" baseline="0" noProof="0" dirty="0" smtClean="0">
                <a:ln>
                  <a:noFill/>
                </a:ln>
                <a:solidFill>
                  <a:srgbClr val="3333FF"/>
                </a:solidFill>
                <a:effectLst/>
                <a:uLnTx/>
                <a:uFillTx/>
                <a:latin typeface="Symbol" pitchFamily="18" charset="2"/>
                <a:ea typeface="+mn-ea"/>
              </a:rPr>
              <a:t>cc</a:t>
            </a:r>
            <a:r>
              <a:rPr kumimoji="0" lang="en-US" sz="2000" b="0" i="0" u="none" strike="noStrike" kern="0" cap="none" spc="0" normalizeH="0" baseline="0" noProof="0" dirty="0" smtClean="0">
                <a:ln>
                  <a:noFill/>
                </a:ln>
                <a:solidFill>
                  <a:srgbClr val="3333FF"/>
                </a:solidFill>
                <a:effectLst/>
                <a:uLnTx/>
                <a:uFillTx/>
                <a:latin typeface="+mn-lt"/>
                <a:ea typeface="+mn-ea"/>
              </a:rPr>
              <a:t> </a:t>
            </a:r>
            <a:r>
              <a:rPr kumimoji="0" lang="en-US" sz="2000" b="0" i="0" u="none" strike="noStrike" kern="0" cap="none" spc="0" normalizeH="0" baseline="0" noProof="0" dirty="0" smtClean="0">
                <a:ln>
                  <a:noFill/>
                </a:ln>
                <a:solidFill>
                  <a:srgbClr val="3333FF"/>
                </a:solidFill>
                <a:effectLst/>
                <a:uLnTx/>
                <a:uFillTx/>
                <a:latin typeface="+mn-lt"/>
                <a:ea typeface="+mn-ea"/>
                <a:sym typeface="Wingdings" pitchFamily="2" charset="2"/>
              </a:rPr>
              <a:t> </a:t>
            </a:r>
            <a:r>
              <a:rPr kumimoji="0" lang="en-US" sz="2000" b="0" i="0" u="none" strike="noStrike" kern="0" cap="none" spc="0" normalizeH="0" baseline="0" noProof="0" dirty="0" smtClean="0">
                <a:ln>
                  <a:noFill/>
                </a:ln>
                <a:solidFill>
                  <a:srgbClr val="3333FF"/>
                </a:solidFill>
                <a:effectLst/>
                <a:uLnTx/>
                <a:uFillTx/>
                <a:latin typeface="+mn-lt"/>
                <a:ea typeface="+mn-ea"/>
                <a:cs typeface="Arial" charset="0"/>
                <a:sym typeface="Wingdings" pitchFamily="2" charset="2"/>
              </a:rPr>
              <a:t>↔</a:t>
            </a:r>
            <a:r>
              <a:rPr kumimoji="0" lang="en-US" sz="2000" b="0" i="1" u="none" strike="noStrike" kern="0" cap="none" spc="0" normalizeH="0" baseline="0" noProof="0" dirty="0" smtClean="0">
                <a:ln>
                  <a:noFill/>
                </a:ln>
                <a:solidFill>
                  <a:srgbClr val="3333FF"/>
                </a:solidFill>
                <a:effectLst/>
                <a:uLnTx/>
                <a:uFillTx/>
                <a:latin typeface="+mn-lt"/>
                <a:ea typeface="+mn-ea"/>
                <a:cs typeface="Arial" charset="0"/>
                <a:sym typeface="Symbol" pitchFamily="18" charset="2"/>
              </a:rPr>
              <a:t> </a:t>
            </a:r>
            <a:r>
              <a:rPr kumimoji="0" lang="en-US" sz="2000" b="0" i="1" u="none" strike="noStrike" kern="0" cap="none" spc="0" normalizeH="0" baseline="0" noProof="0" dirty="0" smtClean="0">
                <a:ln>
                  <a:noFill/>
                </a:ln>
                <a:solidFill>
                  <a:srgbClr val="3333FF"/>
                </a:solidFill>
                <a:effectLst/>
                <a:uLnTx/>
                <a:uFillTx/>
                <a:latin typeface="+mn-lt"/>
                <a:ea typeface="+mn-ea"/>
                <a:sym typeface="Wingdings" pitchFamily="2" charset="2"/>
              </a:rPr>
              <a:t>f </a:t>
            </a:r>
            <a:r>
              <a:rPr kumimoji="0" lang="en-US" sz="2000" b="0" i="1" u="none" strike="noStrike" kern="0" cap="none" spc="0" normalizeH="0" baseline="0" noProof="0" dirty="0" err="1" smtClean="0">
                <a:ln>
                  <a:noFill/>
                </a:ln>
                <a:solidFill>
                  <a:srgbClr val="3333FF"/>
                </a:solidFill>
                <a:effectLst/>
                <a:uLnTx/>
                <a:uFillTx/>
                <a:latin typeface="+mn-lt"/>
                <a:ea typeface="+mn-ea"/>
                <a:sym typeface="Wingdings" pitchFamily="2" charset="2"/>
              </a:rPr>
              <a:t>f</a:t>
            </a:r>
            <a:endParaRPr kumimoji="0" lang="en-US" sz="2000" b="0" i="1" u="none" strike="noStrike" kern="0" cap="none" spc="0" normalizeH="0" baseline="0" noProof="0" dirty="0" smtClean="0">
              <a:ln>
                <a:noFill/>
              </a:ln>
              <a:solidFill>
                <a:srgbClr val="3333FF"/>
              </a:solidFill>
              <a:effectLst/>
              <a:uLnTx/>
              <a:uFillTx/>
              <a:latin typeface="+mn-lt"/>
              <a:ea typeface="+mn-ea"/>
              <a:sym typeface="Wingdings" pitchFamily="2" charset="2"/>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Tx/>
              <a:buNone/>
              <a:tabLst/>
              <a:defRPr/>
            </a:pPr>
            <a:r>
              <a:rPr kumimoji="0" lang="en-US" sz="2000" b="0" i="0" u="none" strike="noStrike" kern="0" cap="none" spc="0" normalizeH="0" baseline="0" noProof="0" dirty="0" smtClean="0">
                <a:ln>
                  <a:noFill/>
                </a:ln>
                <a:solidFill>
                  <a:srgbClr val="00BE00"/>
                </a:solidFill>
                <a:effectLst/>
                <a:uLnTx/>
                <a:uFillTx/>
                <a:latin typeface="+mn-lt"/>
                <a:ea typeface="+mn-ea"/>
                <a:cs typeface="+mn-cs"/>
              </a:rPr>
              <a:t>2) Universe cools:</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Tx/>
              <a:buNone/>
              <a:tabLst/>
              <a:defRPr/>
            </a:pPr>
            <a:r>
              <a:rPr kumimoji="0" lang="en-US" sz="2000" b="0" i="1" u="none" strike="noStrike" kern="0" cap="none" spc="0" normalizeH="0" baseline="0" noProof="0" dirty="0" smtClean="0">
                <a:ln>
                  <a:noFill/>
                </a:ln>
                <a:solidFill>
                  <a:srgbClr val="00BE00"/>
                </a:solidFill>
                <a:effectLst/>
                <a:uLnTx/>
                <a:uFillTx/>
                <a:latin typeface="+mn-lt"/>
                <a:ea typeface="+mn-ea"/>
                <a:cs typeface="+mn-cs"/>
              </a:rPr>
              <a:t>N = N</a:t>
            </a:r>
            <a:r>
              <a:rPr kumimoji="0" lang="en-US" sz="2000" b="0" i="1" u="none" strike="noStrike" kern="0" cap="none" spc="0" normalizeH="0" baseline="-25000" noProof="0" dirty="0" smtClean="0">
                <a:ln>
                  <a:noFill/>
                </a:ln>
                <a:solidFill>
                  <a:srgbClr val="00BE00"/>
                </a:solidFill>
                <a:effectLst/>
                <a:uLnTx/>
                <a:uFillTx/>
                <a:latin typeface="+mn-lt"/>
                <a:ea typeface="+mn-ea"/>
                <a:cs typeface="+mn-cs"/>
              </a:rPr>
              <a:t>EQ</a:t>
            </a:r>
            <a:r>
              <a:rPr kumimoji="0" lang="en-US" sz="2000" b="0" i="0" u="none" strike="noStrike" kern="0" cap="none" spc="0" normalizeH="0" baseline="0" noProof="0" dirty="0" smtClean="0">
                <a:ln>
                  <a:noFill/>
                </a:ln>
                <a:solidFill>
                  <a:srgbClr val="00BE00"/>
                </a:solidFill>
                <a:effectLst/>
                <a:uLnTx/>
                <a:uFillTx/>
                <a:latin typeface="+mn-lt"/>
                <a:ea typeface="+mn-ea"/>
                <a:cs typeface="+mn-cs"/>
              </a:rPr>
              <a:t> ~ </a:t>
            </a:r>
            <a:r>
              <a:rPr kumimoji="0" lang="en-US" sz="2000" b="0" i="1" u="none" strike="noStrike" kern="0" cap="none" spc="0" normalizeH="0" baseline="0" noProof="0" dirty="0" smtClean="0">
                <a:ln>
                  <a:noFill/>
                </a:ln>
                <a:solidFill>
                  <a:srgbClr val="00BE00"/>
                </a:solidFill>
                <a:effectLst/>
                <a:uLnTx/>
                <a:uFillTx/>
                <a:latin typeface="+mn-lt"/>
                <a:ea typeface="+mn-ea"/>
                <a:cs typeface="+mn-cs"/>
              </a:rPr>
              <a:t>e </a:t>
            </a:r>
            <a:r>
              <a:rPr kumimoji="0" lang="en-US" sz="2000" b="0" i="0" u="none" strike="noStrike" kern="0" cap="none" spc="0" normalizeH="0" baseline="30000" noProof="0" dirty="0" smtClean="0">
                <a:ln>
                  <a:noFill/>
                </a:ln>
                <a:solidFill>
                  <a:srgbClr val="00BE00"/>
                </a:solidFill>
                <a:effectLst/>
                <a:uLnTx/>
                <a:uFillTx/>
                <a:latin typeface="Symbol" pitchFamily="18" charset="2"/>
                <a:ea typeface="+mn-ea"/>
                <a:cs typeface="+mn-cs"/>
              </a:rPr>
              <a:t>-</a:t>
            </a:r>
            <a:r>
              <a:rPr kumimoji="0" lang="en-US" sz="2000" b="0" i="1" u="none" strike="noStrike" kern="0" cap="none" spc="0" normalizeH="0" baseline="30000" noProof="0" dirty="0" smtClean="0">
                <a:ln>
                  <a:noFill/>
                </a:ln>
                <a:solidFill>
                  <a:srgbClr val="00BE00"/>
                </a:solidFill>
                <a:effectLst/>
                <a:uLnTx/>
                <a:uFillTx/>
                <a:latin typeface="+mn-lt"/>
                <a:ea typeface="+mn-ea"/>
                <a:cs typeface="+mn-cs"/>
              </a:rPr>
              <a:t>m</a:t>
            </a:r>
            <a:r>
              <a:rPr kumimoji="0" lang="en-US" sz="2000" b="0" i="0" u="none" strike="noStrike" kern="0" cap="none" spc="0" normalizeH="0" baseline="30000" noProof="0" dirty="0" smtClean="0">
                <a:ln>
                  <a:noFill/>
                </a:ln>
                <a:solidFill>
                  <a:srgbClr val="00BE00"/>
                </a:solidFill>
                <a:effectLst/>
                <a:uLnTx/>
                <a:uFillTx/>
                <a:latin typeface="+mn-lt"/>
                <a:ea typeface="+mn-ea"/>
                <a:cs typeface="+mn-cs"/>
              </a:rPr>
              <a:t>/</a:t>
            </a:r>
            <a:r>
              <a:rPr kumimoji="0" lang="en-US" sz="2000" b="0" i="1" u="none" strike="noStrike" kern="0" cap="none" spc="0" normalizeH="0" baseline="30000" noProof="0" dirty="0" smtClean="0">
                <a:ln>
                  <a:noFill/>
                </a:ln>
                <a:solidFill>
                  <a:srgbClr val="00BE00"/>
                </a:solidFill>
                <a:effectLst/>
                <a:uLnTx/>
                <a:uFillTx/>
                <a:latin typeface="+mn-lt"/>
                <a:ea typeface="+mn-ea"/>
                <a:cs typeface="+mn-cs"/>
              </a:rPr>
              <a:t>T</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Tx/>
              <a:buNone/>
              <a:tabLst/>
              <a:defRPr/>
            </a:pPr>
            <a:r>
              <a:rPr kumimoji="0" lang="en-US" sz="2000" b="0" i="0" u="none" strike="noStrike" kern="0" cap="none" spc="0" normalizeH="0" baseline="0" noProof="0" dirty="0" smtClean="0">
                <a:ln>
                  <a:noFill/>
                </a:ln>
                <a:solidFill>
                  <a:srgbClr val="FF0000"/>
                </a:solidFill>
                <a:effectLst/>
                <a:uLnTx/>
                <a:uFillTx/>
                <a:latin typeface="+mn-lt"/>
                <a:ea typeface="+mn-ea"/>
                <a:cs typeface="+mn-cs"/>
              </a:rPr>
              <a:t>3) </a:t>
            </a:r>
            <a:r>
              <a:rPr kumimoji="0" lang="en-US" sz="2000" b="0" i="0" u="none" strike="noStrike" kern="0" cap="none" spc="0" normalizeH="0" baseline="0" noProof="0" dirty="0" err="1" smtClean="0">
                <a:ln>
                  <a:noFill/>
                </a:ln>
                <a:solidFill>
                  <a:srgbClr val="FF0000"/>
                </a:solidFill>
                <a:effectLst/>
                <a:uLnTx/>
                <a:uFillTx/>
                <a:latin typeface="Symbol" pitchFamily="18" charset="2"/>
                <a:ea typeface="+mn-ea"/>
                <a:cs typeface="+mn-cs"/>
              </a:rPr>
              <a:t>c</a:t>
            </a:r>
            <a:r>
              <a:rPr kumimoji="0" lang="en-US" sz="2000" b="0" i="0" u="none" strike="noStrike" kern="0" cap="none" spc="0" normalizeH="0" baseline="0" noProof="0" dirty="0" err="1" smtClean="0">
                <a:ln>
                  <a:noFill/>
                </a:ln>
                <a:solidFill>
                  <a:srgbClr val="FF0000"/>
                </a:solidFill>
                <a:effectLst/>
                <a:uLnTx/>
                <a:uFillTx/>
                <a:latin typeface="+mn-lt"/>
                <a:ea typeface="+mn-ea"/>
                <a:cs typeface="+mn-cs"/>
              </a:rPr>
              <a:t>s</a:t>
            </a:r>
            <a:r>
              <a:rPr kumimoji="0" lang="en-US" sz="2000" b="0" i="0" u="none" strike="noStrike" kern="0" cap="none" spc="0" normalizeH="0" baseline="0" noProof="0" dirty="0" smtClean="0">
                <a:ln>
                  <a:noFill/>
                </a:ln>
                <a:solidFill>
                  <a:srgbClr val="FF0000"/>
                </a:solidFill>
                <a:effectLst/>
                <a:uLnTx/>
                <a:uFillTx/>
                <a:latin typeface="+mn-lt"/>
                <a:ea typeface="+mn-ea"/>
                <a:cs typeface="+mn-cs"/>
              </a:rPr>
              <a:t> “freeze out”:</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Tx/>
              <a:buNone/>
              <a:tabLst/>
              <a:defRPr/>
            </a:pPr>
            <a:r>
              <a:rPr kumimoji="0" lang="en-US" sz="2000" b="0" i="1" u="none" strike="noStrike" kern="0" cap="none" spc="0" normalizeH="0" baseline="0" noProof="0" dirty="0" smtClean="0">
                <a:ln>
                  <a:noFill/>
                </a:ln>
                <a:solidFill>
                  <a:srgbClr val="FF0000"/>
                </a:solidFill>
                <a:effectLst/>
                <a:uLnTx/>
                <a:uFillTx/>
                <a:latin typeface="+mn-lt"/>
                <a:ea typeface="+mn-ea"/>
                <a:cs typeface="+mn-cs"/>
              </a:rPr>
              <a:t>N</a:t>
            </a:r>
            <a:r>
              <a:rPr kumimoji="0" lang="en-US" sz="2000" b="0" i="0" u="none" strike="noStrike" kern="0" cap="none" spc="0" normalizeH="0" baseline="0" noProof="0" dirty="0" smtClean="0">
                <a:ln>
                  <a:noFill/>
                </a:ln>
                <a:solidFill>
                  <a:srgbClr val="FF0000"/>
                </a:solidFill>
                <a:effectLst/>
                <a:uLnTx/>
                <a:uFillTx/>
                <a:latin typeface="+mn-lt"/>
                <a:ea typeface="+mn-ea"/>
                <a:cs typeface="+mn-cs"/>
              </a:rPr>
              <a:t> ~ constant</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Tx/>
              <a:buNone/>
              <a:tabLst/>
              <a:defRPr/>
            </a:pPr>
            <a:endParaRPr kumimoji="0" lang="en-US" sz="1100" b="0" i="0" u="none" strike="noStrike" kern="0" cap="none" spc="0" normalizeH="0" baseline="0" noProof="0" dirty="0" smtClean="0">
              <a:ln>
                <a:noFill/>
              </a:ln>
              <a:solidFill>
                <a:srgbClr val="3333FF"/>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Tx/>
              <a:buNone/>
              <a:tabLst/>
              <a:defRPr/>
            </a:pPr>
            <a:r>
              <a:rPr kumimoji="0" lang="en-US" sz="2000" b="0" i="0" u="none" strike="noStrike" kern="0" cap="none" spc="0" normalizeH="0" baseline="0" noProof="0" dirty="0" smtClean="0">
                <a:ln>
                  <a:noFill/>
                </a:ln>
                <a:solidFill>
                  <a:srgbClr val="3333FF"/>
                </a:solidFill>
                <a:effectLst/>
                <a:uLnTx/>
                <a:uFillTx/>
                <a:latin typeface="+mn-lt"/>
                <a:ea typeface="+mn-ea"/>
                <a:cs typeface="+mn-cs"/>
              </a:rPr>
              <a:t>Freeze out determined by annihilation cross section: for </a:t>
            </a:r>
            <a:r>
              <a:rPr kumimoji="0" lang="en-US" sz="2000" b="0" i="0" u="none" strike="noStrike" kern="0" cap="none" spc="0" normalizeH="0" baseline="0" noProof="0" dirty="0" err="1" smtClean="0">
                <a:ln>
                  <a:noFill/>
                </a:ln>
                <a:solidFill>
                  <a:srgbClr val="3333FF"/>
                </a:solidFill>
                <a:effectLst/>
                <a:uLnTx/>
                <a:uFillTx/>
                <a:latin typeface="+mn-lt"/>
                <a:ea typeface="+mn-ea"/>
                <a:cs typeface="+mn-cs"/>
              </a:rPr>
              <a:t>neutralinos</a:t>
            </a:r>
            <a:r>
              <a:rPr kumimoji="0" lang="en-US" sz="2000" b="0" i="0" u="none" strike="noStrike" kern="0" cap="none" spc="0" normalizeH="0" baseline="0" noProof="0" dirty="0" smtClean="0">
                <a:ln>
                  <a:noFill/>
                </a:ln>
                <a:solidFill>
                  <a:srgbClr val="3333FF"/>
                </a:solidFill>
                <a:effectLst/>
                <a:uLnTx/>
                <a:uFillTx/>
                <a:latin typeface="+mn-lt"/>
                <a:ea typeface="+mn-ea"/>
                <a:cs typeface="+mn-cs"/>
              </a:rPr>
              <a:t>, </a:t>
            </a:r>
            <a:r>
              <a:rPr kumimoji="0" lang="en-US" sz="2000" b="0" i="0" u="none" strike="noStrike" kern="0" cap="none" spc="0" normalizeH="0" baseline="0" noProof="0" dirty="0" smtClean="0">
                <a:ln>
                  <a:noFill/>
                </a:ln>
                <a:solidFill>
                  <a:srgbClr val="3333FF"/>
                </a:solidFill>
                <a:effectLst/>
                <a:uLnTx/>
                <a:uFillTx/>
                <a:latin typeface="Symbol" pitchFamily="18" charset="2"/>
                <a:ea typeface="+mn-ea"/>
                <a:cs typeface="+mn-cs"/>
              </a:rPr>
              <a:t>W</a:t>
            </a:r>
            <a:r>
              <a:rPr kumimoji="0" lang="en-US" sz="2000" b="0" i="0" u="none" strike="noStrike" kern="0" cap="none" spc="0" normalizeH="0" baseline="-25000" noProof="0" dirty="0" smtClean="0">
                <a:ln>
                  <a:noFill/>
                </a:ln>
                <a:solidFill>
                  <a:srgbClr val="3333FF"/>
                </a:solidFill>
                <a:effectLst/>
                <a:uLnTx/>
                <a:uFillTx/>
                <a:latin typeface="+mn-lt"/>
                <a:ea typeface="+mn-ea"/>
                <a:cs typeface="+mn-cs"/>
              </a:rPr>
              <a:t>DM </a:t>
            </a:r>
            <a:r>
              <a:rPr kumimoji="0" lang="en-US" sz="2000" b="0" i="0" u="none" strike="noStrike" kern="0" cap="none" spc="0" normalizeH="0" baseline="0" noProof="0" dirty="0" smtClean="0">
                <a:ln>
                  <a:noFill/>
                </a:ln>
                <a:solidFill>
                  <a:srgbClr val="3333FF"/>
                </a:solidFill>
                <a:effectLst/>
                <a:uLnTx/>
                <a:uFillTx/>
                <a:latin typeface="+mn-lt"/>
                <a:ea typeface="+mn-ea"/>
                <a:cs typeface="+mn-cs"/>
              </a:rPr>
              <a:t>~ 0.1; natural – no new scales!</a:t>
            </a:r>
            <a:endParaRPr kumimoji="0" lang="en-US" sz="2000" b="0" i="0" u="none" strike="noStrike" kern="0" cap="none" spc="0" normalizeH="0" baseline="0" noProof="0" dirty="0">
              <a:ln>
                <a:noFill/>
              </a:ln>
              <a:solidFill>
                <a:srgbClr val="3333FF"/>
              </a:solidFill>
              <a:effectLst/>
              <a:uLnTx/>
              <a:uFillTx/>
              <a:latin typeface="+mn-lt"/>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down)">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wipe(down)">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wipe(down)">
                                      <p:cBhvr>
                                        <p:cTn id="30" dur="5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wipe(down)">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wipe(down)">
                                      <p:cBhvr>
                                        <p:cTn id="4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CA" sz="2400" dirty="0" smtClean="0">
                <a:solidFill>
                  <a:srgbClr val="000000"/>
                </a:solidFill>
                <a:latin typeface="Arial Unicode MS"/>
                <a:cs typeface="Arial Unicode MS"/>
              </a:rPr>
              <a:t>Lee-Weinberg equation, the </a:t>
            </a:r>
            <a:r>
              <a:rPr lang="en-CA" sz="2400" dirty="0" err="1" smtClean="0">
                <a:solidFill>
                  <a:srgbClr val="000000"/>
                </a:solidFill>
                <a:latin typeface="Arial Unicode MS"/>
                <a:cs typeface="Arial Unicode MS"/>
              </a:rPr>
              <a:t>termal</a:t>
            </a:r>
            <a:r>
              <a:rPr lang="en-CA" sz="2400" dirty="0" smtClean="0">
                <a:solidFill>
                  <a:srgbClr val="000000"/>
                </a:solidFill>
                <a:latin typeface="Arial Unicode MS"/>
                <a:cs typeface="Arial Unicode MS"/>
              </a:rPr>
              <a:t> production, is the most traditional mechanism but that</a:t>
            </a:r>
            <a:r>
              <a:rPr lang="en-CA" sz="2400" dirty="0" smtClean="0">
                <a:solidFill>
                  <a:srgbClr val="000000"/>
                </a:solidFill>
                <a:latin typeface="Times New Roman"/>
              </a:rPr>
              <a:t/>
            </a:r>
            <a:br>
              <a:rPr lang="en-CA" sz="2400" dirty="0" smtClean="0">
                <a:solidFill>
                  <a:srgbClr val="000000"/>
                </a:solidFill>
                <a:latin typeface="Times New Roman"/>
              </a:rPr>
            </a:br>
            <a:r>
              <a:rPr lang="en-CA" sz="2400" dirty="0" smtClean="0">
                <a:solidFill>
                  <a:srgbClr val="000000"/>
                </a:solidFill>
                <a:latin typeface="Arial Unicode MS"/>
                <a:cs typeface="Arial Unicode MS"/>
              </a:rPr>
              <a:t>many other mechanisms have been considered in the literature such as non thermal </a:t>
            </a:r>
            <a:r>
              <a:rPr lang="en-CA" sz="2400" dirty="0" err="1" smtClean="0">
                <a:solidFill>
                  <a:srgbClr val="000000"/>
                </a:solidFill>
                <a:latin typeface="Arial Unicode MS"/>
                <a:cs typeface="Arial Unicode MS"/>
              </a:rPr>
              <a:t>produc</a:t>
            </a:r>
            <a:r>
              <a:rPr lang="en-CA" sz="2400" dirty="0" smtClean="0">
                <a:solidFill>
                  <a:srgbClr val="000000"/>
                </a:solidFill>
                <a:latin typeface="Arial Unicode MS"/>
                <a:cs typeface="Arial Unicode MS"/>
              </a:rPr>
              <a:t>-</a:t>
            </a:r>
            <a:r>
              <a:rPr lang="en-CA" sz="2400" dirty="0" smtClean="0">
                <a:solidFill>
                  <a:srgbClr val="000000"/>
                </a:solidFill>
                <a:latin typeface="Times New Roman"/>
              </a:rPr>
              <a:t/>
            </a:r>
            <a:br>
              <a:rPr lang="en-CA" sz="2400" dirty="0" smtClean="0">
                <a:solidFill>
                  <a:srgbClr val="000000"/>
                </a:solidFill>
                <a:latin typeface="Times New Roman"/>
              </a:rPr>
            </a:br>
            <a:r>
              <a:rPr lang="en-CA" sz="2400" dirty="0" err="1" smtClean="0">
                <a:solidFill>
                  <a:srgbClr val="000000"/>
                </a:solidFill>
                <a:latin typeface="Arial Unicode MS"/>
                <a:cs typeface="Arial Unicode MS"/>
              </a:rPr>
              <a:t>tion</a:t>
            </a:r>
            <a:r>
              <a:rPr lang="en-CA" sz="2400" dirty="0" smtClean="0">
                <a:solidFill>
                  <a:srgbClr val="000000"/>
                </a:solidFill>
                <a:latin typeface="Arial Unicode MS"/>
                <a:cs typeface="Arial Unicode MS"/>
              </a:rPr>
              <a:t> of very massive particles(so called WIMPZILLAS) at preheating or even right-handed</a:t>
            </a:r>
            <a:r>
              <a:rPr lang="en-CA" sz="2400" dirty="0" smtClean="0">
                <a:solidFill>
                  <a:srgbClr val="000000"/>
                </a:solidFill>
                <a:latin typeface="Times New Roman"/>
              </a:rPr>
              <a:t/>
            </a:r>
            <a:br>
              <a:rPr lang="en-CA" sz="2400" dirty="0" smtClean="0">
                <a:solidFill>
                  <a:srgbClr val="000000"/>
                </a:solidFill>
                <a:latin typeface="Times New Roman"/>
              </a:rPr>
            </a:br>
            <a:r>
              <a:rPr lang="en-CA" sz="2400" dirty="0" smtClean="0">
                <a:solidFill>
                  <a:srgbClr val="000000"/>
                </a:solidFill>
                <a:latin typeface="Arial Unicode MS"/>
                <a:cs typeface="Arial Unicode MS"/>
              </a:rPr>
              <a:t>neutrino oscillations.</a:t>
            </a:r>
          </a:p>
          <a:p>
            <a:endParaRPr lang="en-GB" sz="2400" dirty="0"/>
          </a:p>
        </p:txBody>
      </p:sp>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350963" y="-243408"/>
            <a:ext cx="7793037" cy="1462087"/>
          </a:xfrm>
        </p:spPr>
        <p:txBody>
          <a:bodyPr/>
          <a:lstStyle/>
          <a:p>
            <a:r>
              <a:rPr lang="en-US" sz="4000" dirty="0" smtClean="0"/>
              <a:t>FREEZE OUT: QUALITATIVE</a:t>
            </a:r>
          </a:p>
        </p:txBody>
      </p:sp>
      <p:sp>
        <p:nvSpPr>
          <p:cNvPr id="27651" name="Text Placeholder 2"/>
          <p:cNvSpPr>
            <a:spLocks noGrp="1"/>
          </p:cNvSpPr>
          <p:nvPr>
            <p:ph type="body" sz="half" idx="1"/>
          </p:nvPr>
        </p:nvSpPr>
        <p:spPr>
          <a:xfrm>
            <a:off x="323528" y="1700808"/>
            <a:ext cx="4192587" cy="4494213"/>
          </a:xfrm>
        </p:spPr>
        <p:txBody>
          <a:bodyPr/>
          <a:lstStyle/>
          <a:p>
            <a:pPr>
              <a:buFontTx/>
              <a:buNone/>
            </a:pPr>
            <a:r>
              <a:rPr lang="en-US" sz="2400" dirty="0" smtClean="0"/>
              <a:t>(1) Assume a new heavy particle </a:t>
            </a:r>
            <a:r>
              <a:rPr lang="en-US" sz="2400" i="1" dirty="0" smtClean="0"/>
              <a:t>X</a:t>
            </a:r>
            <a:r>
              <a:rPr lang="en-US" sz="2400" dirty="0" smtClean="0"/>
              <a:t> is initially in thermal equilibrium:</a:t>
            </a:r>
          </a:p>
          <a:p>
            <a:endParaRPr lang="en-US" sz="800" dirty="0" smtClean="0"/>
          </a:p>
          <a:p>
            <a:pPr algn="ctr">
              <a:buFontTx/>
              <a:buNone/>
            </a:pPr>
            <a:r>
              <a:rPr lang="en-US" sz="2400" dirty="0" smtClean="0"/>
              <a:t> </a:t>
            </a:r>
            <a:r>
              <a:rPr lang="en-US" sz="2400" i="1" dirty="0" smtClean="0"/>
              <a:t>XX</a:t>
            </a:r>
            <a:r>
              <a:rPr lang="en-US" sz="2400" dirty="0" smtClean="0"/>
              <a:t> </a:t>
            </a:r>
            <a:r>
              <a:rPr lang="en-US" sz="2400" dirty="0" smtClean="0">
                <a:sym typeface="Wingdings" charset="2"/>
              </a:rPr>
              <a:t> </a:t>
            </a:r>
            <a:r>
              <a:rPr lang="en-US" sz="2400" dirty="0" smtClean="0">
                <a:cs typeface="Arial" charset="0"/>
                <a:sym typeface="Wingdings" charset="2"/>
              </a:rPr>
              <a:t>↔</a:t>
            </a:r>
            <a:r>
              <a:rPr lang="en-US" sz="2400" i="1" dirty="0" smtClean="0">
                <a:cs typeface="Arial" charset="0"/>
                <a:sym typeface="Symbol" pitchFamily="18" charset="2"/>
              </a:rPr>
              <a:t> </a:t>
            </a:r>
            <a:r>
              <a:rPr lang="en-US" sz="2400" i="1" dirty="0" err="1" smtClean="0">
                <a:sym typeface="Wingdings" charset="2"/>
              </a:rPr>
              <a:t>qq</a:t>
            </a:r>
            <a:endParaRPr lang="en-US" sz="1400" i="1" dirty="0" smtClean="0">
              <a:sym typeface="Wingdings" charset="2"/>
            </a:endParaRPr>
          </a:p>
          <a:p>
            <a:pPr>
              <a:buFontTx/>
              <a:buNone/>
            </a:pPr>
            <a:endParaRPr lang="en-US" sz="1400" i="1" dirty="0" smtClean="0">
              <a:sym typeface="Wingdings" charset="2"/>
            </a:endParaRPr>
          </a:p>
          <a:p>
            <a:pPr>
              <a:buFontTx/>
              <a:buNone/>
            </a:pPr>
            <a:r>
              <a:rPr lang="en-US" sz="2400" dirty="0" smtClean="0">
                <a:sym typeface="Wingdings" charset="2"/>
              </a:rPr>
              <a:t>(2) Universe cools:</a:t>
            </a:r>
          </a:p>
          <a:p>
            <a:endParaRPr lang="en-US" sz="800" dirty="0" smtClean="0">
              <a:sym typeface="Wingdings" charset="2"/>
            </a:endParaRPr>
          </a:p>
          <a:p>
            <a:pPr algn="ctr">
              <a:buFontTx/>
              <a:buNone/>
            </a:pPr>
            <a:r>
              <a:rPr lang="en-US" sz="2400" dirty="0" smtClean="0"/>
              <a:t> </a:t>
            </a:r>
            <a:r>
              <a:rPr lang="en-US" sz="2400" i="1" dirty="0" smtClean="0"/>
              <a:t>XX  </a:t>
            </a:r>
            <a:r>
              <a:rPr lang="en-US" sz="2400" dirty="0" smtClean="0"/>
              <a:t> </a:t>
            </a:r>
            <a:r>
              <a:rPr lang="en-US" sz="2400" dirty="0" smtClean="0">
                <a:sym typeface="Wingdings" charset="2"/>
              </a:rPr>
              <a:t> </a:t>
            </a:r>
            <a:r>
              <a:rPr lang="en-US" sz="2400" dirty="0" smtClean="0">
                <a:cs typeface="Arial" charset="0"/>
                <a:sym typeface="Wingdings" charset="2"/>
              </a:rPr>
              <a:t> </a:t>
            </a:r>
            <a:r>
              <a:rPr lang="en-US" sz="2400" i="1" dirty="0" smtClean="0">
                <a:cs typeface="Arial" charset="0"/>
                <a:sym typeface="Symbol" pitchFamily="18" charset="2"/>
              </a:rPr>
              <a:t> </a:t>
            </a:r>
            <a:r>
              <a:rPr lang="en-US" sz="2400" i="1" dirty="0" err="1" smtClean="0">
                <a:sym typeface="Wingdings" charset="2"/>
              </a:rPr>
              <a:t>qq</a:t>
            </a:r>
            <a:endParaRPr lang="en-US" sz="1400" i="1" dirty="0" smtClean="0">
              <a:sym typeface="Wingdings" charset="2"/>
            </a:endParaRPr>
          </a:p>
          <a:p>
            <a:pPr>
              <a:buFontTx/>
              <a:buNone/>
            </a:pPr>
            <a:endParaRPr lang="en-US" sz="1400" i="1" dirty="0" smtClean="0">
              <a:sym typeface="Wingdings" charset="2"/>
            </a:endParaRPr>
          </a:p>
          <a:p>
            <a:pPr>
              <a:buFontTx/>
              <a:buNone/>
            </a:pPr>
            <a:r>
              <a:rPr lang="en-US" sz="2400" dirty="0" smtClean="0">
                <a:sym typeface="Wingdings" charset="2"/>
              </a:rPr>
              <a:t>(3) Universe expands:</a:t>
            </a:r>
          </a:p>
          <a:p>
            <a:endParaRPr lang="en-US" sz="800" dirty="0" smtClean="0"/>
          </a:p>
          <a:p>
            <a:pPr algn="ctr">
              <a:buFontTx/>
              <a:buNone/>
            </a:pPr>
            <a:r>
              <a:rPr lang="en-US" sz="2400" dirty="0" smtClean="0"/>
              <a:t> </a:t>
            </a:r>
            <a:r>
              <a:rPr lang="en-US" sz="2400" i="1" dirty="0" smtClean="0"/>
              <a:t>XX</a:t>
            </a:r>
            <a:r>
              <a:rPr lang="en-US" sz="2400" dirty="0" smtClean="0"/>
              <a:t>   </a:t>
            </a:r>
            <a:r>
              <a:rPr lang="en-US" sz="2400" dirty="0" smtClean="0">
                <a:sym typeface="Wingdings" charset="2"/>
              </a:rPr>
              <a:t> </a:t>
            </a:r>
            <a:r>
              <a:rPr lang="en-US" sz="2400" dirty="0" smtClean="0">
                <a:cs typeface="Arial" charset="0"/>
                <a:sym typeface="Wingdings" charset="2"/>
              </a:rPr>
              <a:t> </a:t>
            </a:r>
            <a:r>
              <a:rPr lang="en-US" sz="2400" i="1" dirty="0" smtClean="0">
                <a:cs typeface="Arial" charset="0"/>
                <a:sym typeface="Symbol" pitchFamily="18" charset="2"/>
              </a:rPr>
              <a:t> </a:t>
            </a:r>
            <a:r>
              <a:rPr lang="en-US" sz="2400" i="1" dirty="0" err="1" smtClean="0">
                <a:sym typeface="Wingdings" charset="2"/>
              </a:rPr>
              <a:t>qq</a:t>
            </a:r>
            <a:endParaRPr lang="en-US" sz="2400" dirty="0" smtClean="0"/>
          </a:p>
        </p:txBody>
      </p:sp>
      <p:grpSp>
        <p:nvGrpSpPr>
          <p:cNvPr id="2" name="Group 6"/>
          <p:cNvGrpSpPr>
            <a:grpSpLocks/>
          </p:cNvGrpSpPr>
          <p:nvPr/>
        </p:nvGrpSpPr>
        <p:grpSpPr bwMode="auto">
          <a:xfrm>
            <a:off x="2209800" y="4175125"/>
            <a:ext cx="496888" cy="649288"/>
            <a:chOff x="2184400" y="4348163"/>
            <a:chExt cx="496888" cy="649287"/>
          </a:xfrm>
        </p:grpSpPr>
        <p:sp>
          <p:nvSpPr>
            <p:cNvPr id="27668" name="Text Box 10"/>
            <p:cNvSpPr txBox="1">
              <a:spLocks noChangeArrowheads="1"/>
            </p:cNvSpPr>
            <p:nvPr/>
          </p:nvSpPr>
          <p:spPr bwMode="auto">
            <a:xfrm rot="10800000">
              <a:off x="2184400" y="4540250"/>
              <a:ext cx="488950" cy="457200"/>
            </a:xfrm>
            <a:prstGeom prst="rect">
              <a:avLst/>
            </a:prstGeom>
            <a:noFill/>
            <a:ln w="9525">
              <a:noFill/>
              <a:miter lim="800000"/>
              <a:headEnd/>
              <a:tailEnd/>
            </a:ln>
          </p:spPr>
          <p:txBody>
            <a:bodyPr wrap="none">
              <a:spAutoFit/>
            </a:bodyPr>
            <a:lstStyle/>
            <a:p>
              <a:r>
                <a:rPr lang="en-US" sz="2400">
                  <a:cs typeface="Arial" charset="0"/>
                </a:rPr>
                <a:t>→</a:t>
              </a:r>
            </a:p>
          </p:txBody>
        </p:sp>
        <p:sp>
          <p:nvSpPr>
            <p:cNvPr id="27669" name="Text Box 11"/>
            <p:cNvSpPr txBox="1">
              <a:spLocks noChangeArrowheads="1"/>
            </p:cNvSpPr>
            <p:nvPr/>
          </p:nvSpPr>
          <p:spPr bwMode="auto">
            <a:xfrm rot="10800000">
              <a:off x="2192338" y="4348163"/>
              <a:ext cx="488950" cy="457200"/>
            </a:xfrm>
            <a:prstGeom prst="rect">
              <a:avLst/>
            </a:prstGeom>
            <a:noFill/>
            <a:ln w="9525">
              <a:noFill/>
              <a:miter lim="800000"/>
              <a:headEnd/>
              <a:tailEnd/>
            </a:ln>
          </p:spPr>
          <p:txBody>
            <a:bodyPr wrap="none">
              <a:spAutoFit/>
            </a:bodyPr>
            <a:lstStyle/>
            <a:p>
              <a:r>
                <a:rPr lang="en-US" sz="2400">
                  <a:cs typeface="Arial" charset="0"/>
                </a:rPr>
                <a:t>←</a:t>
              </a:r>
            </a:p>
          </p:txBody>
        </p:sp>
        <p:sp>
          <p:nvSpPr>
            <p:cNvPr id="27670" name="Text Box 12"/>
            <p:cNvSpPr txBox="1">
              <a:spLocks noChangeArrowheads="1"/>
            </p:cNvSpPr>
            <p:nvPr/>
          </p:nvSpPr>
          <p:spPr bwMode="auto">
            <a:xfrm rot="10800000">
              <a:off x="2322513" y="4502151"/>
              <a:ext cx="268288" cy="457200"/>
            </a:xfrm>
            <a:prstGeom prst="rect">
              <a:avLst/>
            </a:prstGeom>
            <a:noFill/>
            <a:ln w="9525">
              <a:noFill/>
              <a:miter lim="800000"/>
              <a:headEnd/>
              <a:tailEnd/>
            </a:ln>
          </p:spPr>
          <p:txBody>
            <a:bodyPr wrap="none">
              <a:spAutoFit/>
            </a:bodyPr>
            <a:lstStyle/>
            <a:p>
              <a:r>
                <a:rPr lang="en-US" sz="2400" dirty="0"/>
                <a:t>/</a:t>
              </a:r>
            </a:p>
          </p:txBody>
        </p:sp>
      </p:grpSp>
      <p:grpSp>
        <p:nvGrpSpPr>
          <p:cNvPr id="3" name="Group 10"/>
          <p:cNvGrpSpPr>
            <a:grpSpLocks/>
          </p:cNvGrpSpPr>
          <p:nvPr/>
        </p:nvGrpSpPr>
        <p:grpSpPr bwMode="auto">
          <a:xfrm>
            <a:off x="2209800" y="5310188"/>
            <a:ext cx="496888" cy="682625"/>
            <a:chOff x="2187575" y="5626100"/>
            <a:chExt cx="496888" cy="682625"/>
          </a:xfrm>
        </p:grpSpPr>
        <p:sp>
          <p:nvSpPr>
            <p:cNvPr id="27664" name="Text Box 14"/>
            <p:cNvSpPr txBox="1">
              <a:spLocks noChangeArrowheads="1"/>
            </p:cNvSpPr>
            <p:nvPr/>
          </p:nvSpPr>
          <p:spPr bwMode="auto">
            <a:xfrm>
              <a:off x="2195513" y="5626100"/>
              <a:ext cx="488950" cy="457200"/>
            </a:xfrm>
            <a:prstGeom prst="rect">
              <a:avLst/>
            </a:prstGeom>
            <a:noFill/>
            <a:ln w="9525">
              <a:noFill/>
              <a:miter lim="800000"/>
              <a:headEnd/>
              <a:tailEnd/>
            </a:ln>
          </p:spPr>
          <p:txBody>
            <a:bodyPr wrap="none">
              <a:spAutoFit/>
            </a:bodyPr>
            <a:lstStyle/>
            <a:p>
              <a:r>
                <a:rPr lang="en-US" sz="2400">
                  <a:cs typeface="Arial" charset="0"/>
                </a:rPr>
                <a:t>→</a:t>
              </a:r>
            </a:p>
          </p:txBody>
        </p:sp>
        <p:sp>
          <p:nvSpPr>
            <p:cNvPr id="27665" name="Text Box 15"/>
            <p:cNvSpPr txBox="1">
              <a:spLocks noChangeArrowheads="1"/>
            </p:cNvSpPr>
            <p:nvPr/>
          </p:nvSpPr>
          <p:spPr bwMode="auto">
            <a:xfrm>
              <a:off x="2187575" y="5818188"/>
              <a:ext cx="488950" cy="457200"/>
            </a:xfrm>
            <a:prstGeom prst="rect">
              <a:avLst/>
            </a:prstGeom>
            <a:noFill/>
            <a:ln w="9525">
              <a:noFill/>
              <a:miter lim="800000"/>
              <a:headEnd/>
              <a:tailEnd/>
            </a:ln>
          </p:spPr>
          <p:txBody>
            <a:bodyPr wrap="none">
              <a:spAutoFit/>
            </a:bodyPr>
            <a:lstStyle/>
            <a:p>
              <a:r>
                <a:rPr lang="en-US" sz="2400">
                  <a:cs typeface="Arial" charset="0"/>
                </a:rPr>
                <a:t>←</a:t>
              </a:r>
            </a:p>
          </p:txBody>
        </p:sp>
        <p:sp>
          <p:nvSpPr>
            <p:cNvPr id="27666" name="Text Box 16"/>
            <p:cNvSpPr txBox="1">
              <a:spLocks noChangeArrowheads="1"/>
            </p:cNvSpPr>
            <p:nvPr/>
          </p:nvSpPr>
          <p:spPr bwMode="auto">
            <a:xfrm>
              <a:off x="2278063" y="5664200"/>
              <a:ext cx="268288" cy="457200"/>
            </a:xfrm>
            <a:prstGeom prst="rect">
              <a:avLst/>
            </a:prstGeom>
            <a:noFill/>
            <a:ln w="9525">
              <a:noFill/>
              <a:miter lim="800000"/>
              <a:headEnd/>
              <a:tailEnd/>
            </a:ln>
          </p:spPr>
          <p:txBody>
            <a:bodyPr wrap="none">
              <a:spAutoFit/>
            </a:bodyPr>
            <a:lstStyle/>
            <a:p>
              <a:r>
                <a:rPr lang="en-US" sz="2400"/>
                <a:t>/</a:t>
              </a:r>
            </a:p>
          </p:txBody>
        </p:sp>
        <p:sp>
          <p:nvSpPr>
            <p:cNvPr id="27667" name="Text Box 17"/>
            <p:cNvSpPr txBox="1">
              <a:spLocks noChangeArrowheads="1"/>
            </p:cNvSpPr>
            <p:nvPr/>
          </p:nvSpPr>
          <p:spPr bwMode="auto">
            <a:xfrm>
              <a:off x="2300288" y="5851525"/>
              <a:ext cx="268288" cy="457200"/>
            </a:xfrm>
            <a:prstGeom prst="rect">
              <a:avLst/>
            </a:prstGeom>
            <a:noFill/>
            <a:ln w="9525">
              <a:noFill/>
              <a:miter lim="800000"/>
              <a:headEnd/>
              <a:tailEnd/>
            </a:ln>
          </p:spPr>
          <p:txBody>
            <a:bodyPr wrap="none">
              <a:spAutoFit/>
            </a:bodyPr>
            <a:lstStyle/>
            <a:p>
              <a:r>
                <a:rPr lang="en-US" sz="2400"/>
                <a:t>/</a:t>
              </a:r>
            </a:p>
          </p:txBody>
        </p:sp>
      </p:grpSp>
      <p:sp>
        <p:nvSpPr>
          <p:cNvPr id="27656" name="Text Box 18"/>
          <p:cNvSpPr txBox="1">
            <a:spLocks noChangeArrowheads="1"/>
          </p:cNvSpPr>
          <p:nvPr/>
        </p:nvSpPr>
        <p:spPr bwMode="auto">
          <a:xfrm>
            <a:off x="2078038" y="6129338"/>
            <a:ext cx="2025650" cy="304800"/>
          </a:xfrm>
          <a:prstGeom prst="rect">
            <a:avLst/>
          </a:prstGeom>
          <a:noFill/>
          <a:ln w="9525">
            <a:noFill/>
            <a:miter lim="800000"/>
            <a:headEnd/>
            <a:tailEnd/>
          </a:ln>
        </p:spPr>
        <p:txBody>
          <a:bodyPr wrap="none">
            <a:spAutoFit/>
          </a:bodyPr>
          <a:lstStyle/>
          <a:p>
            <a:r>
              <a:rPr lang="en-US" sz="1400" dirty="0" err="1"/>
              <a:t>Zeldovich</a:t>
            </a:r>
            <a:r>
              <a:rPr lang="en-US" sz="1400" dirty="0"/>
              <a:t> et al. (1960s)</a:t>
            </a:r>
          </a:p>
        </p:txBody>
      </p:sp>
      <p:grpSp>
        <p:nvGrpSpPr>
          <p:cNvPr id="4" name="Group 23"/>
          <p:cNvGrpSpPr>
            <a:grpSpLocks/>
          </p:cNvGrpSpPr>
          <p:nvPr/>
        </p:nvGrpSpPr>
        <p:grpSpPr bwMode="auto">
          <a:xfrm>
            <a:off x="4383088" y="1355725"/>
            <a:ext cx="4516437" cy="4919663"/>
            <a:chOff x="4382824" y="1355833"/>
            <a:chExt cx="4516007" cy="4918842"/>
          </a:xfrm>
        </p:grpSpPr>
        <p:pic>
          <p:nvPicPr>
            <p:cNvPr id="27658" name="Picture 25"/>
            <p:cNvPicPr>
              <a:picLocks noChangeAspect="1" noChangeArrowheads="1"/>
            </p:cNvPicPr>
            <p:nvPr/>
          </p:nvPicPr>
          <p:blipFill>
            <a:blip r:embed="rId2" cstate="print"/>
            <a:srcRect/>
            <a:stretch>
              <a:fillRect/>
            </a:stretch>
          </p:blipFill>
          <p:spPr bwMode="auto">
            <a:xfrm>
              <a:off x="4382824" y="1355833"/>
              <a:ext cx="4516007" cy="4918842"/>
            </a:xfrm>
            <a:prstGeom prst="rect">
              <a:avLst/>
            </a:prstGeom>
            <a:noFill/>
            <a:ln w="9525">
              <a:noFill/>
              <a:miter lim="800000"/>
              <a:headEnd/>
              <a:tailEnd/>
            </a:ln>
          </p:spPr>
        </p:pic>
        <p:sp>
          <p:nvSpPr>
            <p:cNvPr id="27659" name="TextBox 17"/>
            <p:cNvSpPr txBox="1">
              <a:spLocks noChangeArrowheads="1"/>
            </p:cNvSpPr>
            <p:nvPr/>
          </p:nvSpPr>
          <p:spPr bwMode="auto">
            <a:xfrm>
              <a:off x="4415205" y="1781503"/>
              <a:ext cx="466795" cy="369332"/>
            </a:xfrm>
            <a:prstGeom prst="rect">
              <a:avLst/>
            </a:prstGeom>
            <a:noFill/>
            <a:ln w="9525">
              <a:noFill/>
              <a:miter lim="800000"/>
              <a:headEnd/>
              <a:tailEnd/>
            </a:ln>
          </p:spPr>
          <p:txBody>
            <a:bodyPr wrap="none">
              <a:spAutoFit/>
            </a:bodyPr>
            <a:lstStyle/>
            <a:p>
              <a:r>
                <a:rPr lang="en-US"/>
                <a:t>(1)</a:t>
              </a:r>
            </a:p>
          </p:txBody>
        </p:sp>
        <p:sp>
          <p:nvSpPr>
            <p:cNvPr id="27660" name="TextBox 18"/>
            <p:cNvSpPr txBox="1">
              <a:spLocks noChangeArrowheads="1"/>
            </p:cNvSpPr>
            <p:nvPr/>
          </p:nvSpPr>
          <p:spPr bwMode="auto">
            <a:xfrm>
              <a:off x="5418940" y="2596054"/>
              <a:ext cx="466795" cy="369332"/>
            </a:xfrm>
            <a:prstGeom prst="rect">
              <a:avLst/>
            </a:prstGeom>
            <a:noFill/>
            <a:ln w="9525">
              <a:noFill/>
              <a:miter lim="800000"/>
              <a:headEnd/>
              <a:tailEnd/>
            </a:ln>
          </p:spPr>
          <p:txBody>
            <a:bodyPr wrap="none">
              <a:spAutoFit/>
            </a:bodyPr>
            <a:lstStyle/>
            <a:p>
              <a:r>
                <a:rPr lang="en-US"/>
                <a:t>(2)</a:t>
              </a:r>
            </a:p>
          </p:txBody>
        </p:sp>
        <p:sp>
          <p:nvSpPr>
            <p:cNvPr id="27661" name="TextBox 19"/>
            <p:cNvSpPr txBox="1">
              <a:spLocks noChangeArrowheads="1"/>
            </p:cNvSpPr>
            <p:nvPr/>
          </p:nvSpPr>
          <p:spPr bwMode="auto">
            <a:xfrm>
              <a:off x="7189939" y="4293477"/>
              <a:ext cx="466795" cy="369332"/>
            </a:xfrm>
            <a:prstGeom prst="rect">
              <a:avLst/>
            </a:prstGeom>
            <a:noFill/>
            <a:ln w="9525">
              <a:noFill/>
              <a:miter lim="800000"/>
              <a:headEnd/>
              <a:tailEnd/>
            </a:ln>
          </p:spPr>
          <p:txBody>
            <a:bodyPr wrap="none">
              <a:spAutoFit/>
            </a:bodyPr>
            <a:lstStyle/>
            <a:p>
              <a:r>
                <a:rPr lang="en-US"/>
                <a:t>(3)</a:t>
              </a:r>
            </a:p>
          </p:txBody>
        </p:sp>
        <p:sp>
          <p:nvSpPr>
            <p:cNvPr id="27662" name="TextBox 20"/>
            <p:cNvSpPr txBox="1">
              <a:spLocks noChangeArrowheads="1"/>
            </p:cNvSpPr>
            <p:nvPr/>
          </p:nvSpPr>
          <p:spPr bwMode="auto">
            <a:xfrm>
              <a:off x="6747510" y="2301766"/>
              <a:ext cx="1351652" cy="1292662"/>
            </a:xfrm>
            <a:prstGeom prst="rect">
              <a:avLst/>
            </a:prstGeom>
            <a:noFill/>
            <a:ln w="9525">
              <a:noFill/>
              <a:miter lim="800000"/>
              <a:headEnd/>
              <a:tailEnd/>
            </a:ln>
          </p:spPr>
          <p:txBody>
            <a:bodyPr wrap="none">
              <a:spAutoFit/>
            </a:bodyPr>
            <a:lstStyle/>
            <a:p>
              <a:r>
                <a:rPr lang="en-US"/>
                <a:t>Increasing</a:t>
              </a:r>
            </a:p>
            <a:p>
              <a:r>
                <a:rPr lang="en-US"/>
                <a:t>annihilation</a:t>
              </a:r>
            </a:p>
            <a:p>
              <a:r>
                <a:rPr lang="en-US"/>
                <a:t>strength</a:t>
              </a:r>
            </a:p>
            <a:p>
              <a:r>
                <a:rPr lang="en-US" sz="2400"/>
                <a:t>↓</a:t>
              </a:r>
            </a:p>
          </p:txBody>
        </p:sp>
        <p:sp>
          <p:nvSpPr>
            <p:cNvPr id="27663" name="TextBox 21"/>
            <p:cNvSpPr txBox="1">
              <a:spLocks noChangeArrowheads="1"/>
            </p:cNvSpPr>
            <p:nvPr/>
          </p:nvSpPr>
          <p:spPr bwMode="auto">
            <a:xfrm>
              <a:off x="4880906" y="5588876"/>
              <a:ext cx="1506537" cy="276225"/>
            </a:xfrm>
            <a:prstGeom prst="rect">
              <a:avLst/>
            </a:prstGeom>
            <a:noFill/>
            <a:ln w="9525">
              <a:noFill/>
              <a:miter lim="800000"/>
              <a:headEnd/>
              <a:tailEnd/>
            </a:ln>
          </p:spPr>
          <p:txBody>
            <a:bodyPr wrap="none">
              <a:spAutoFit/>
            </a:bodyPr>
            <a:lstStyle/>
            <a:p>
              <a:r>
                <a:rPr lang="en-US" sz="1200"/>
                <a:t>Feng, ARAA (2010)</a:t>
              </a:r>
            </a:p>
          </p:txBody>
        </p:sp>
      </p:grpSp>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ChangeArrowheads="1"/>
          </p:cNvSpPr>
          <p:nvPr/>
        </p:nvSpPr>
        <p:spPr bwMode="auto">
          <a:xfrm>
            <a:off x="1403648" y="260648"/>
            <a:ext cx="8672513" cy="1006475"/>
          </a:xfrm>
          <a:prstGeom prst="rect">
            <a:avLst/>
          </a:prstGeom>
          <a:noFill/>
          <a:ln w="9525">
            <a:noFill/>
            <a:miter lim="800000"/>
            <a:headEnd/>
            <a:tailEnd/>
          </a:ln>
        </p:spPr>
        <p:txBody>
          <a:bodyPr anchor="ctr"/>
          <a:lstStyle/>
          <a:p>
            <a:pPr eaLnBrk="1" hangingPunct="1"/>
            <a:r>
              <a:rPr lang="en-US" sz="5400" dirty="0"/>
              <a:t>WIMP EXAMPLES</a:t>
            </a:r>
          </a:p>
        </p:txBody>
      </p:sp>
      <p:sp>
        <p:nvSpPr>
          <p:cNvPr id="32773" name="Rectangle 3"/>
          <p:cNvSpPr>
            <a:spLocks noChangeArrowheads="1"/>
          </p:cNvSpPr>
          <p:nvPr/>
        </p:nvSpPr>
        <p:spPr bwMode="auto">
          <a:xfrm>
            <a:off x="179512" y="1916832"/>
            <a:ext cx="8532812" cy="4697413"/>
          </a:xfrm>
          <a:prstGeom prst="rect">
            <a:avLst/>
          </a:prstGeom>
          <a:noFill/>
          <a:ln w="9525">
            <a:noFill/>
            <a:miter lim="800000"/>
            <a:headEnd/>
            <a:tailEnd/>
          </a:ln>
        </p:spPr>
        <p:txBody>
          <a:bodyPr/>
          <a:lstStyle/>
          <a:p>
            <a:pPr marL="342900" indent="-342900" algn="l" eaLnBrk="1" hangingPunct="1">
              <a:spcBef>
                <a:spcPct val="20000"/>
              </a:spcBef>
              <a:buFontTx/>
              <a:buChar char="•"/>
            </a:pPr>
            <a:endParaRPr lang="en-US" sz="2400" dirty="0">
              <a:solidFill>
                <a:srgbClr val="3333FF"/>
              </a:solidFill>
              <a:sym typeface="Wingdings" charset="2"/>
            </a:endParaRPr>
          </a:p>
          <a:p>
            <a:pPr marL="342900" indent="-342900" algn="l" eaLnBrk="1" hangingPunct="1">
              <a:spcBef>
                <a:spcPct val="20000"/>
              </a:spcBef>
              <a:buFontTx/>
              <a:buChar char="•"/>
            </a:pPr>
            <a:r>
              <a:rPr lang="en-US" sz="2400" dirty="0">
                <a:solidFill>
                  <a:srgbClr val="3333FF"/>
                </a:solidFill>
                <a:sym typeface="Wingdings" charset="2"/>
              </a:rPr>
              <a:t>Weakly-interacting massive particles: many examples, broadly similar, but different in detail</a:t>
            </a:r>
          </a:p>
          <a:p>
            <a:pPr marL="342900" indent="-342900" algn="l" eaLnBrk="1" hangingPunct="1">
              <a:spcBef>
                <a:spcPct val="20000"/>
              </a:spcBef>
              <a:buFontTx/>
              <a:buChar char="•"/>
            </a:pPr>
            <a:endParaRPr lang="en-US" sz="2400" dirty="0">
              <a:solidFill>
                <a:srgbClr val="00BE00"/>
              </a:solidFill>
              <a:sym typeface="Wingdings" charset="2"/>
            </a:endParaRPr>
          </a:p>
          <a:p>
            <a:pPr marL="342900" indent="-342900" algn="l" eaLnBrk="1" hangingPunct="1">
              <a:spcBef>
                <a:spcPct val="20000"/>
              </a:spcBef>
              <a:buFontTx/>
              <a:buChar char="•"/>
            </a:pPr>
            <a:r>
              <a:rPr lang="en-US" sz="2400" dirty="0">
                <a:solidFill>
                  <a:srgbClr val="00BE00"/>
                </a:solidFill>
                <a:sym typeface="Wingdings" charset="2"/>
              </a:rPr>
              <a:t>The prototypical WIMP: </a:t>
            </a:r>
            <a:r>
              <a:rPr lang="en-US" sz="2400" dirty="0" err="1">
                <a:solidFill>
                  <a:srgbClr val="00BE00"/>
                </a:solidFill>
                <a:sym typeface="Wingdings" charset="2"/>
              </a:rPr>
              <a:t>neutralinos</a:t>
            </a:r>
            <a:r>
              <a:rPr lang="en-US" sz="2400" dirty="0">
                <a:solidFill>
                  <a:srgbClr val="00BE00"/>
                </a:solidFill>
                <a:sym typeface="Wingdings" charset="2"/>
              </a:rPr>
              <a:t> in </a:t>
            </a:r>
            <a:r>
              <a:rPr lang="en-US" sz="2400" dirty="0" err="1">
                <a:solidFill>
                  <a:srgbClr val="00BE00"/>
                </a:solidFill>
                <a:sym typeface="Wingdings" charset="2"/>
              </a:rPr>
              <a:t>supersymmetry</a:t>
            </a:r>
            <a:endParaRPr lang="en-US" sz="2400" dirty="0">
              <a:solidFill>
                <a:srgbClr val="00BE00"/>
              </a:solidFill>
              <a:sym typeface="Wingdings" charset="2"/>
            </a:endParaRPr>
          </a:p>
          <a:p>
            <a:pPr marL="342900" indent="-342900" algn="r" eaLnBrk="1" hangingPunct="1">
              <a:spcBef>
                <a:spcPct val="20000"/>
              </a:spcBef>
            </a:pPr>
            <a:r>
              <a:rPr lang="en-US" sz="2400" baseline="-25000" dirty="0">
                <a:sym typeface="Wingdings" charset="2"/>
              </a:rPr>
              <a:t>Goldberg (1983)</a:t>
            </a:r>
          </a:p>
          <a:p>
            <a:pPr marL="342900" indent="-342900" algn="r" eaLnBrk="1" hangingPunct="1">
              <a:spcBef>
                <a:spcPct val="20000"/>
              </a:spcBef>
            </a:pPr>
            <a:endParaRPr lang="en-US" sz="2400" baseline="-25000" dirty="0">
              <a:sym typeface="Wingdings" charset="2"/>
            </a:endParaRPr>
          </a:p>
          <a:p>
            <a:pPr marL="342900" indent="-342900" algn="l" eaLnBrk="1" hangingPunct="1">
              <a:spcBef>
                <a:spcPct val="20000"/>
              </a:spcBef>
              <a:buFont typeface="Arial" charset="0"/>
              <a:buChar char="•"/>
            </a:pPr>
            <a:r>
              <a:rPr lang="en-US" sz="2400" dirty="0">
                <a:solidFill>
                  <a:srgbClr val="FF0000"/>
                </a:solidFill>
                <a:sym typeface="Wingdings" charset="2"/>
              </a:rPr>
              <a:t>KK B</a:t>
            </a:r>
            <a:r>
              <a:rPr lang="en-US" sz="2400" baseline="30000" dirty="0">
                <a:solidFill>
                  <a:srgbClr val="FF0000"/>
                </a:solidFill>
                <a:sym typeface="Wingdings" charset="2"/>
              </a:rPr>
              <a:t>1</a:t>
            </a:r>
            <a:r>
              <a:rPr lang="en-US" sz="2400" dirty="0">
                <a:solidFill>
                  <a:srgbClr val="FF0000"/>
                </a:solidFill>
                <a:sym typeface="Wingdings" charset="2"/>
              </a:rPr>
              <a:t> (“KK photons”) in universal extra dimensions</a:t>
            </a:r>
          </a:p>
          <a:p>
            <a:pPr marL="342900" indent="-342900" algn="r" eaLnBrk="1" hangingPunct="1">
              <a:spcBef>
                <a:spcPct val="20000"/>
              </a:spcBef>
            </a:pPr>
            <a:r>
              <a:rPr lang="en-US" sz="2400" baseline="-25000" dirty="0"/>
              <a:t>Servant, </a:t>
            </a:r>
            <a:r>
              <a:rPr lang="en-US" sz="2400" baseline="-25000" dirty="0" err="1"/>
              <a:t>Tait</a:t>
            </a:r>
            <a:r>
              <a:rPr lang="en-US" sz="2400" baseline="-25000" dirty="0"/>
              <a:t> (2002); Cheng, </a:t>
            </a:r>
            <a:r>
              <a:rPr lang="en-US" sz="2400" baseline="-25000" dirty="0" err="1"/>
              <a:t>Feng</a:t>
            </a:r>
            <a:r>
              <a:rPr lang="en-US" sz="2400" baseline="-25000" dirty="0"/>
              <a:t>, </a:t>
            </a:r>
            <a:r>
              <a:rPr lang="en-US" sz="2400" baseline="-25000" dirty="0" err="1"/>
              <a:t>Matchev</a:t>
            </a:r>
            <a:r>
              <a:rPr lang="en-US" sz="2400" baseline="-25000" dirty="0"/>
              <a:t> (2002)</a:t>
            </a:r>
          </a:p>
          <a:p>
            <a:pPr marL="342900" indent="-342900">
              <a:spcBef>
                <a:spcPct val="20000"/>
              </a:spcBef>
              <a:buFont typeface="Arial" charset="0"/>
              <a:buChar char="•"/>
            </a:pPr>
            <a:r>
              <a:rPr lang="en-US" sz="2400" dirty="0" smtClean="0">
                <a:solidFill>
                  <a:srgbClr val="00BE00"/>
                </a:solidFill>
                <a:sym typeface="Wingdings" charset="2"/>
              </a:rPr>
              <a:t>Cosmology and particle physics both point to the </a:t>
            </a:r>
            <a:r>
              <a:rPr lang="en-US" sz="2400" dirty="0" err="1" smtClean="0">
                <a:solidFill>
                  <a:srgbClr val="00BE00"/>
                </a:solidFill>
                <a:sym typeface="Wingdings" charset="2"/>
              </a:rPr>
              <a:t>Terascale</a:t>
            </a:r>
            <a:r>
              <a:rPr lang="en-US" sz="2400" dirty="0" smtClean="0">
                <a:solidFill>
                  <a:srgbClr val="00BE00"/>
                </a:solidFill>
                <a:sym typeface="Wingdings" charset="2"/>
              </a:rPr>
              <a:t> for new particles, with </a:t>
            </a:r>
            <a:r>
              <a:rPr lang="en-US" sz="2400" dirty="0" smtClean="0">
                <a:solidFill>
                  <a:srgbClr val="00BE00"/>
                </a:solidFill>
              </a:rPr>
              <a:t>viable WIMP candidates from SUSY, UED, etc.</a:t>
            </a:r>
          </a:p>
          <a:p>
            <a:pPr marL="342900" indent="-342900" algn="l" eaLnBrk="1" hangingPunct="1">
              <a:spcBef>
                <a:spcPct val="20000"/>
              </a:spcBef>
              <a:buFont typeface="Arial" charset="0"/>
              <a:buChar char="•"/>
            </a:pPr>
            <a:endParaRPr lang="en-US" sz="2400" dirty="0">
              <a:solidFill>
                <a:srgbClr val="FF0000"/>
              </a:solidFill>
              <a:sym typeface="Wingdings" charset="2"/>
            </a:endParaRPr>
          </a:p>
          <a:p>
            <a:pPr marL="342900" indent="-342900" algn="r" eaLnBrk="1" hangingPunct="1">
              <a:spcBef>
                <a:spcPct val="20000"/>
              </a:spcBef>
            </a:pPr>
            <a:endParaRPr lang="en-US" sz="2400" baseline="-25000" dirty="0">
              <a:sym typeface="Wingdings" charset="2"/>
            </a:endParaRPr>
          </a:p>
          <a:p>
            <a:pPr marL="342900" indent="-342900" algn="l" eaLnBrk="1" hangingPunct="1">
              <a:spcBef>
                <a:spcPct val="20000"/>
              </a:spcBef>
            </a:pPr>
            <a:endParaRPr lang="en-US" sz="2400" dirty="0">
              <a:solidFill>
                <a:srgbClr val="3333FF"/>
              </a:solidFill>
              <a:sym typeface="Wingdings" charset="2"/>
            </a:endParaRPr>
          </a:p>
        </p:txBody>
      </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2"/>
          <p:cNvSpPr>
            <a:spLocks noGrp="1" noChangeArrowheads="1"/>
          </p:cNvSpPr>
          <p:nvPr>
            <p:ph type="title"/>
          </p:nvPr>
        </p:nvSpPr>
        <p:spPr>
          <a:xfrm>
            <a:off x="700088" y="304800"/>
            <a:ext cx="7772400" cy="950913"/>
          </a:xfrm>
          <a:noFill/>
        </p:spPr>
        <p:txBody>
          <a:bodyPr/>
          <a:lstStyle/>
          <a:p>
            <a:pPr eaLnBrk="1" hangingPunct="1"/>
            <a:r>
              <a:rPr lang="en-US" smtClean="0"/>
              <a:t>DARK MATTER ANALOGUE</a:t>
            </a:r>
          </a:p>
        </p:txBody>
      </p:sp>
      <p:sp>
        <p:nvSpPr>
          <p:cNvPr id="81925" name="Rectangle 8"/>
          <p:cNvSpPr>
            <a:spLocks noGrp="1" noChangeArrowheads="1"/>
          </p:cNvSpPr>
          <p:nvPr>
            <p:ph type="body" sz="half" idx="1"/>
          </p:nvPr>
        </p:nvSpPr>
        <p:spPr>
          <a:xfrm>
            <a:off x="4513263" y="1768475"/>
            <a:ext cx="4230687" cy="4343400"/>
          </a:xfrm>
          <a:noFill/>
        </p:spPr>
        <p:txBody>
          <a:bodyPr/>
          <a:lstStyle/>
          <a:p>
            <a:pPr eaLnBrk="1" hangingPunct="1"/>
            <a:r>
              <a:rPr lang="en-US" sz="2800" smtClean="0">
                <a:solidFill>
                  <a:srgbClr val="3333FF"/>
                </a:solidFill>
              </a:rPr>
              <a:t>Particle physics </a:t>
            </a:r>
            <a:r>
              <a:rPr lang="en-US" sz="2800" smtClean="0">
                <a:solidFill>
                  <a:srgbClr val="3333FF"/>
                </a:solidFill>
                <a:sym typeface="Wingdings" charset="2"/>
              </a:rPr>
              <a:t> dark matter abundance prediction</a:t>
            </a:r>
          </a:p>
          <a:p>
            <a:pPr eaLnBrk="1" hangingPunct="1"/>
            <a:endParaRPr lang="en-US" sz="2800" smtClean="0">
              <a:solidFill>
                <a:srgbClr val="3333FF"/>
              </a:solidFill>
            </a:endParaRPr>
          </a:p>
          <a:p>
            <a:pPr eaLnBrk="1" hangingPunct="1"/>
            <a:r>
              <a:rPr lang="en-US" sz="2800" smtClean="0">
                <a:solidFill>
                  <a:srgbClr val="00BE00"/>
                </a:solidFill>
              </a:rPr>
              <a:t>Compare to dark matter abundance observation</a:t>
            </a:r>
          </a:p>
          <a:p>
            <a:pPr eaLnBrk="1" hangingPunct="1"/>
            <a:endParaRPr lang="en-US" sz="2800" smtClean="0">
              <a:solidFill>
                <a:srgbClr val="00BE00"/>
              </a:solidFill>
            </a:endParaRPr>
          </a:p>
          <a:p>
            <a:pPr eaLnBrk="1" hangingPunct="1"/>
            <a:r>
              <a:rPr lang="en-US" sz="2800" smtClean="0">
                <a:solidFill>
                  <a:srgbClr val="FF0000"/>
                </a:solidFill>
              </a:rPr>
              <a:t>How well can we do?</a:t>
            </a:r>
          </a:p>
        </p:txBody>
      </p:sp>
      <p:pic>
        <p:nvPicPr>
          <p:cNvPr id="81926" name="Picture 25"/>
          <p:cNvPicPr>
            <a:picLocks noChangeAspect="1" noChangeArrowheads="1"/>
          </p:cNvPicPr>
          <p:nvPr/>
        </p:nvPicPr>
        <p:blipFill>
          <a:blip r:embed="rId3" cstate="print"/>
          <a:srcRect/>
          <a:stretch>
            <a:fillRect/>
          </a:stretch>
        </p:blipFill>
        <p:spPr bwMode="auto">
          <a:xfrm>
            <a:off x="211138" y="1481138"/>
            <a:ext cx="4241800" cy="475773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2"/>
          <p:cNvSpPr>
            <a:spLocks noGrp="1" noChangeArrowheads="1"/>
          </p:cNvSpPr>
          <p:nvPr>
            <p:ph type="title"/>
          </p:nvPr>
        </p:nvSpPr>
        <p:spPr/>
        <p:txBody>
          <a:bodyPr/>
          <a:lstStyle/>
          <a:p>
            <a:pPr eaLnBrk="1" hangingPunct="1"/>
            <a:r>
              <a:rPr lang="en-US" dirty="0" smtClean="0"/>
              <a:t>SUMMARY</a:t>
            </a:r>
          </a:p>
        </p:txBody>
      </p:sp>
      <p:sp>
        <p:nvSpPr>
          <p:cNvPr id="86021" name="Rectangle 3"/>
          <p:cNvSpPr>
            <a:spLocks noGrp="1" noChangeArrowheads="1"/>
          </p:cNvSpPr>
          <p:nvPr>
            <p:ph type="body" idx="1"/>
          </p:nvPr>
        </p:nvSpPr>
        <p:spPr>
          <a:xfrm>
            <a:off x="685800" y="1874838"/>
            <a:ext cx="8134672" cy="4983162"/>
          </a:xfrm>
        </p:spPr>
        <p:txBody>
          <a:bodyPr/>
          <a:lstStyle/>
          <a:p>
            <a:pPr eaLnBrk="1" hangingPunct="1">
              <a:lnSpc>
                <a:spcPct val="90000"/>
              </a:lnSpc>
            </a:pPr>
            <a:r>
              <a:rPr lang="en-US" sz="2400" dirty="0" smtClean="0">
                <a:solidFill>
                  <a:srgbClr val="3333FF"/>
                </a:solidFill>
              </a:rPr>
              <a:t>Thermal relic WIMPs can be detected directly, indirectly, and at colliders, and the thermal relic density implies significant rates</a:t>
            </a:r>
          </a:p>
          <a:p>
            <a:pPr eaLnBrk="1" hangingPunct="1">
              <a:lnSpc>
                <a:spcPct val="90000"/>
              </a:lnSpc>
            </a:pPr>
            <a:r>
              <a:rPr lang="en-US" sz="2400" dirty="0" smtClean="0">
                <a:solidFill>
                  <a:srgbClr val="00BE00"/>
                </a:solidFill>
              </a:rPr>
              <a:t>There are currently tantalizing anomalies</a:t>
            </a:r>
            <a:endParaRPr lang="en-US" sz="2400" dirty="0" smtClean="0">
              <a:solidFill>
                <a:srgbClr val="3333FF"/>
              </a:solidFill>
            </a:endParaRPr>
          </a:p>
          <a:p>
            <a:pPr eaLnBrk="1" hangingPunct="1">
              <a:lnSpc>
                <a:spcPct val="90000"/>
              </a:lnSpc>
            </a:pPr>
            <a:r>
              <a:rPr lang="en-US" sz="2400" dirty="0" smtClean="0">
                <a:solidFill>
                  <a:srgbClr val="FF0000"/>
                </a:solidFill>
              </a:rPr>
              <a:t>Definitive dark matter detection and understanding will require signals in several types of experiments</a:t>
            </a:r>
          </a:p>
          <a:p>
            <a:r>
              <a:rPr lang="en-GB" sz="2400" dirty="0" smtClean="0"/>
              <a:t>f (R) extended gravity in which the effect of DM is</a:t>
            </a:r>
          </a:p>
          <a:p>
            <a:pPr>
              <a:buNone/>
            </a:pPr>
            <a:r>
              <a:rPr lang="en-GB" sz="2400" dirty="0" smtClean="0"/>
              <a:t>    not due to exotic sources but due to the wrong choice of </a:t>
            </a:r>
            <a:r>
              <a:rPr lang="en-GB" sz="2400" dirty="0" err="1" smtClean="0"/>
              <a:t>Lagrangian</a:t>
            </a:r>
            <a:r>
              <a:rPr lang="en-GB" sz="2400" dirty="0" smtClean="0"/>
              <a:t> however, describes asymptotic behaviours of flat rotation curves and experimental</a:t>
            </a:r>
          </a:p>
          <a:p>
            <a:pPr>
              <a:buNone/>
            </a:pPr>
            <a:r>
              <a:rPr lang="en-GB" sz="2400" dirty="0" smtClean="0"/>
              <a:t>    results of Tully-Fisher.</a:t>
            </a:r>
            <a:endParaRPr lang="en-US" sz="2400" dirty="0" smtClean="0">
              <a:solidFill>
                <a:srgbClr val="FF0000"/>
              </a:solidFill>
            </a:endParaRP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187624" y="0"/>
            <a:ext cx="7793037" cy="1462087"/>
          </a:xfrm>
        </p:spPr>
        <p:txBody>
          <a:bodyPr/>
          <a:lstStyle/>
          <a:p>
            <a:r>
              <a:rPr lang="en-US" dirty="0"/>
              <a:t>Mass and Luminosity</a:t>
            </a:r>
          </a:p>
        </p:txBody>
      </p:sp>
      <p:sp>
        <p:nvSpPr>
          <p:cNvPr id="78851" name="Rectangle 3"/>
          <p:cNvSpPr>
            <a:spLocks noGrp="1" noChangeArrowheads="1"/>
          </p:cNvSpPr>
          <p:nvPr>
            <p:ph type="body" idx="1"/>
          </p:nvPr>
        </p:nvSpPr>
        <p:spPr>
          <a:xfrm>
            <a:off x="539552" y="2060848"/>
            <a:ext cx="8382000" cy="4572000"/>
          </a:xfrm>
        </p:spPr>
        <p:txBody>
          <a:bodyPr/>
          <a:lstStyle/>
          <a:p>
            <a:r>
              <a:rPr lang="en-US" dirty="0"/>
              <a:t>Most mass gives off light.</a:t>
            </a:r>
          </a:p>
          <a:p>
            <a:r>
              <a:rPr lang="en-US" dirty="0"/>
              <a:t>Amount of light tells how much mass is present.</a:t>
            </a:r>
          </a:p>
          <a:p>
            <a:r>
              <a:rPr lang="en-US" dirty="0"/>
              <a:t>Where there’s more light, there is more mass.</a:t>
            </a:r>
          </a:p>
          <a:p>
            <a:pPr lvl="1"/>
            <a:r>
              <a:rPr lang="en-US" dirty="0"/>
              <a:t>More light from galaxy centers vs. edges.</a:t>
            </a:r>
          </a:p>
          <a:p>
            <a:pPr lvl="1"/>
            <a:r>
              <a:rPr lang="en-US" dirty="0"/>
              <a:t>Conclude more mass in center vs. edges.</a:t>
            </a:r>
          </a:p>
        </p:txBody>
      </p:sp>
      <p:pic>
        <p:nvPicPr>
          <p:cNvPr id="78852" name="Picture 4" descr="ngc3184_kelly_henden_big"/>
          <p:cNvPicPr>
            <a:picLocks noChangeAspect="1" noChangeArrowheads="1"/>
          </p:cNvPicPr>
          <p:nvPr/>
        </p:nvPicPr>
        <p:blipFill>
          <a:blip r:embed="rId2" cstate="print"/>
          <a:srcRect/>
          <a:stretch>
            <a:fillRect/>
          </a:stretch>
        </p:blipFill>
        <p:spPr bwMode="auto">
          <a:xfrm>
            <a:off x="6588224" y="0"/>
            <a:ext cx="2209800" cy="2206625"/>
          </a:xfrm>
          <a:prstGeom prst="rect">
            <a:avLst/>
          </a:prstGeom>
          <a:noFill/>
          <a:ln w="9525">
            <a:solidFill>
              <a:schemeClr val="accent1"/>
            </a:solidFill>
            <a:miter lim="800000"/>
            <a:headEnd/>
            <a:tailEnd/>
          </a:ln>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altLang="zh-CN" dirty="0" smtClean="0"/>
              <a:t>Sun’s Rotation Speed </a:t>
            </a:r>
            <a:r>
              <a:rPr lang="en-US" altLang="zh-CN" dirty="0"/>
              <a:t>A</a:t>
            </a:r>
            <a:r>
              <a:rPr lang="en-US" altLang="zh-CN" dirty="0" smtClean="0"/>
              <a:t>round Milky Way</a:t>
            </a:r>
            <a:endParaRPr lang="zh-CN" altLang="en-US" dirty="0"/>
          </a:p>
        </p:txBody>
      </p:sp>
      <p:sp>
        <p:nvSpPr>
          <p:cNvPr id="17411" name="Content Placeholder 2"/>
          <p:cNvSpPr>
            <a:spLocks noGrp="1"/>
          </p:cNvSpPr>
          <p:nvPr>
            <p:ph idx="1"/>
          </p:nvPr>
        </p:nvSpPr>
        <p:spPr>
          <a:xfrm>
            <a:off x="467544" y="1772816"/>
            <a:ext cx="8229600" cy="4625975"/>
          </a:xfrm>
        </p:spPr>
        <p:txBody>
          <a:bodyPr/>
          <a:lstStyle/>
          <a:p>
            <a:pPr>
              <a:defRPr/>
            </a:pPr>
            <a:r>
              <a:rPr lang="en-US" altLang="zh-CN" sz="2400" b="1" dirty="0" smtClean="0">
                <a:latin typeface="Comic Sans MS" pitchFamily="66" charset="0"/>
              </a:rPr>
              <a:t>In the milky way, all stars rotates around the center of the galaxy</a:t>
            </a:r>
          </a:p>
          <a:p>
            <a:pPr>
              <a:defRPr/>
            </a:pPr>
            <a:r>
              <a:rPr lang="en-US" altLang="zh-CN" sz="2400" b="1" dirty="0" smtClean="0">
                <a:latin typeface="Comic Sans MS" pitchFamily="66" charset="0"/>
              </a:rPr>
              <a:t>According to Newton’s gravitational theory</a:t>
            </a:r>
            <a:r>
              <a:rPr lang="zh-CN" altLang="en-US" sz="2400" b="1" dirty="0" smtClean="0">
                <a:latin typeface="Comic Sans MS" pitchFamily="66" charset="0"/>
              </a:rPr>
              <a:t>，</a:t>
            </a:r>
            <a:r>
              <a:rPr lang="en-US" altLang="zh-CN" sz="2400" b="1" dirty="0" smtClean="0">
                <a:latin typeface="Comic Sans MS" pitchFamily="66" charset="0"/>
              </a:rPr>
              <a:t>the rotation speed of the sun depends on the mass distribution and the distance to the center </a:t>
            </a:r>
          </a:p>
          <a:p>
            <a:pPr>
              <a:defRPr/>
            </a:pPr>
            <a:endParaRPr lang="en-US" altLang="zh-CN" sz="2400" b="1" dirty="0" smtClean="0">
              <a:latin typeface="Comic Sans MS" pitchFamily="66" charset="0"/>
            </a:endParaRPr>
          </a:p>
          <a:p>
            <a:pPr>
              <a:buFont typeface="Wingdings 2" pitchFamily="18" charset="2"/>
              <a:buNone/>
              <a:defRPr/>
            </a:pPr>
            <a:r>
              <a:rPr lang="zh-CN" altLang="en-US" sz="2400" b="1" dirty="0" smtClean="0">
                <a:latin typeface="Comic Sans MS" pitchFamily="66" charset="0"/>
              </a:rPr>
              <a:t>  </a:t>
            </a:r>
            <a:endParaRPr lang="en-US" altLang="zh-CN" sz="2400" b="1" dirty="0" smtClean="0">
              <a:latin typeface="Comic Sans MS" pitchFamily="66" charset="0"/>
            </a:endParaRPr>
          </a:p>
          <a:p>
            <a:pPr>
              <a:defRPr/>
            </a:pPr>
            <a:r>
              <a:rPr lang="en-US" altLang="zh-CN" sz="2400" b="1" dirty="0" smtClean="0">
                <a:solidFill>
                  <a:srgbClr val="1E02C6"/>
                </a:solidFill>
                <a:latin typeface="Comic Sans MS" pitchFamily="66" charset="0"/>
              </a:rPr>
              <a:t>According to this formula, the </a:t>
            </a:r>
          </a:p>
          <a:p>
            <a:pPr marL="119062" indent="0">
              <a:buFont typeface="Wingdings 2" pitchFamily="18" charset="2"/>
              <a:buNone/>
              <a:defRPr/>
            </a:pPr>
            <a:r>
              <a:rPr lang="en-US" altLang="zh-CN" sz="2400" b="1" dirty="0" smtClean="0">
                <a:solidFill>
                  <a:srgbClr val="1E02C6"/>
                </a:solidFill>
                <a:latin typeface="Comic Sans MS" pitchFamily="66" charset="0"/>
              </a:rPr>
              <a:t>Rotation speed of the sun</a:t>
            </a:r>
          </a:p>
          <a:p>
            <a:pPr marL="119062" indent="0">
              <a:buFont typeface="Wingdings 2" pitchFamily="18" charset="2"/>
              <a:buNone/>
              <a:defRPr/>
            </a:pPr>
            <a:r>
              <a:rPr lang="en-US" altLang="zh-CN" sz="2400" b="1" dirty="0" smtClean="0">
                <a:solidFill>
                  <a:srgbClr val="1E02C6"/>
                </a:solidFill>
                <a:latin typeface="Comic Sans MS" pitchFamily="66" charset="0"/>
              </a:rPr>
              <a:t>Shall be around 170km/s, however</a:t>
            </a:r>
          </a:p>
          <a:p>
            <a:pPr marL="119062" indent="0">
              <a:buFont typeface="Wingdings 2" pitchFamily="18" charset="2"/>
              <a:buNone/>
              <a:defRPr/>
            </a:pPr>
            <a:r>
              <a:rPr lang="en-US" altLang="zh-CN" sz="2400" b="1" dirty="0" smtClean="0">
                <a:solidFill>
                  <a:srgbClr val="1E02C6"/>
                </a:solidFill>
                <a:latin typeface="Comic Sans MS" pitchFamily="66" charset="0"/>
              </a:rPr>
              <a:t>The actual speed is about 220</a:t>
            </a:r>
          </a:p>
          <a:p>
            <a:pPr marL="119062" indent="0">
              <a:buFont typeface="Wingdings 2" pitchFamily="18" charset="2"/>
              <a:buNone/>
              <a:defRPr/>
            </a:pPr>
            <a:r>
              <a:rPr lang="en-US" altLang="zh-CN" sz="2400" b="1" dirty="0" smtClean="0">
                <a:solidFill>
                  <a:srgbClr val="1E02C6"/>
                </a:solidFill>
                <a:latin typeface="Comic Sans MS" pitchFamily="66" charset="0"/>
              </a:rPr>
              <a:t>-250km/s. </a:t>
            </a:r>
          </a:p>
          <a:p>
            <a:pPr>
              <a:buFont typeface="Wingdings 2" pitchFamily="18" charset="2"/>
              <a:buNone/>
              <a:defRPr/>
            </a:pPr>
            <a:endParaRPr lang="en-US" altLang="zh-CN" sz="2400" dirty="0" smtClean="0"/>
          </a:p>
          <a:p>
            <a:pPr>
              <a:defRPr/>
            </a:pPr>
            <a:endParaRPr lang="en-US" altLang="zh-CN" sz="2400" dirty="0" smtClean="0"/>
          </a:p>
          <a:p>
            <a:pPr>
              <a:defRPr/>
            </a:pPr>
            <a:endParaRPr lang="en-US" altLang="zh-CN" sz="2400" dirty="0" smtClean="0"/>
          </a:p>
          <a:p>
            <a:pPr>
              <a:defRPr/>
            </a:pPr>
            <a:endParaRPr lang="en-US" altLang="zh-CN" sz="2400" dirty="0" smtClean="0"/>
          </a:p>
          <a:p>
            <a:pPr>
              <a:buFont typeface="Wingdings 2" pitchFamily="18" charset="2"/>
              <a:buNone/>
              <a:defRPr/>
            </a:pPr>
            <a:endParaRPr lang="en-US" altLang="zh-CN" sz="2400" dirty="0" smtClean="0"/>
          </a:p>
          <a:p>
            <a:pPr>
              <a:buFont typeface="Wingdings 2" pitchFamily="18" charset="2"/>
              <a:buNone/>
              <a:defRPr/>
            </a:pPr>
            <a:endParaRPr lang="en-US" altLang="zh-CN" sz="2400" dirty="0" smtClean="0"/>
          </a:p>
          <a:p>
            <a:pPr>
              <a:defRPr/>
            </a:pPr>
            <a:endParaRPr lang="zh-CN" altLang="en-US" sz="2400" dirty="0" smtClean="0"/>
          </a:p>
        </p:txBody>
      </p:sp>
      <p:grpSp>
        <p:nvGrpSpPr>
          <p:cNvPr id="3" name="Group 5"/>
          <p:cNvGrpSpPr>
            <a:grpSpLocks/>
          </p:cNvGrpSpPr>
          <p:nvPr/>
        </p:nvGrpSpPr>
        <p:grpSpPr bwMode="auto">
          <a:xfrm>
            <a:off x="5940152" y="4114800"/>
            <a:ext cx="2971800" cy="2743200"/>
            <a:chOff x="1371601" y="4000994"/>
            <a:chExt cx="2438400" cy="1676400"/>
          </a:xfrm>
        </p:grpSpPr>
        <p:pic>
          <p:nvPicPr>
            <p:cNvPr id="16390" name="Picture 6"/>
            <p:cNvPicPr>
              <a:picLocks noChangeAspect="1" noChangeArrowheads="1"/>
            </p:cNvPicPr>
            <p:nvPr/>
          </p:nvPicPr>
          <p:blipFill>
            <a:blip r:embed="rId2" cstate="print"/>
            <a:srcRect/>
            <a:stretch>
              <a:fillRect/>
            </a:stretch>
          </p:blipFill>
          <p:spPr bwMode="auto">
            <a:xfrm>
              <a:off x="1371601" y="4000994"/>
              <a:ext cx="2438400" cy="1676400"/>
            </a:xfrm>
            <a:prstGeom prst="rect">
              <a:avLst/>
            </a:prstGeom>
            <a:noFill/>
            <a:ln w="9525">
              <a:noFill/>
              <a:miter lim="800000"/>
              <a:headEnd/>
              <a:tailEnd/>
            </a:ln>
          </p:spPr>
        </p:pic>
        <p:sp>
          <p:nvSpPr>
            <p:cNvPr id="16391" name="Line 5"/>
            <p:cNvSpPr>
              <a:spLocks noChangeShapeType="1"/>
            </p:cNvSpPr>
            <p:nvPr/>
          </p:nvSpPr>
          <p:spPr bwMode="auto">
            <a:xfrm rot="10800000" flipH="1">
              <a:off x="2505615" y="5373233"/>
              <a:ext cx="299793" cy="4803"/>
            </a:xfrm>
            <a:prstGeom prst="line">
              <a:avLst/>
            </a:prstGeom>
            <a:noFill/>
            <a:ln w="25400">
              <a:solidFill>
                <a:schemeClr val="bg1"/>
              </a:solidFill>
              <a:round/>
              <a:headEnd type="stealth" w="med" len="med"/>
              <a:tailEnd/>
            </a:ln>
          </p:spPr>
          <p:txBody>
            <a:bodyPr/>
            <a:lstStyle/>
            <a:p>
              <a:endParaRPr lang="en-GB"/>
            </a:p>
          </p:txBody>
        </p:sp>
        <p:sp>
          <p:nvSpPr>
            <p:cNvPr id="16392" name="Line 6"/>
            <p:cNvSpPr>
              <a:spLocks noChangeShapeType="1"/>
            </p:cNvSpPr>
            <p:nvPr/>
          </p:nvSpPr>
          <p:spPr bwMode="auto">
            <a:xfrm>
              <a:off x="2784675" y="4755597"/>
              <a:ext cx="6461" cy="616041"/>
            </a:xfrm>
            <a:prstGeom prst="line">
              <a:avLst/>
            </a:prstGeom>
            <a:noFill/>
            <a:ln w="25400">
              <a:solidFill>
                <a:schemeClr val="bg1"/>
              </a:solidFill>
              <a:round/>
              <a:headEnd/>
              <a:tailEnd/>
            </a:ln>
          </p:spPr>
          <p:txBody>
            <a:bodyPr/>
            <a:lstStyle/>
            <a:p>
              <a:endParaRPr lang="en-GB"/>
            </a:p>
          </p:txBody>
        </p:sp>
        <p:sp>
          <p:nvSpPr>
            <p:cNvPr id="16393" name="Rectangle 9"/>
            <p:cNvSpPr>
              <a:spLocks noChangeArrowheads="1"/>
            </p:cNvSpPr>
            <p:nvPr/>
          </p:nvSpPr>
          <p:spPr bwMode="auto">
            <a:xfrm flipH="1">
              <a:off x="1878091" y="5093695"/>
              <a:ext cx="546372" cy="350645"/>
            </a:xfrm>
            <a:prstGeom prst="rect">
              <a:avLst/>
            </a:prstGeom>
            <a:noFill/>
            <a:ln w="9525">
              <a:noFill/>
              <a:miter lim="800000"/>
              <a:headEnd/>
              <a:tailEnd/>
            </a:ln>
          </p:spPr>
          <p:txBody>
            <a:bodyPr lIns="0" tIns="0" rIns="0" bIns="0" anchor="ctr">
              <a:spAutoFit/>
            </a:bodyPr>
            <a:lstStyle/>
            <a:p>
              <a:pPr algn="ctr" defTabSz="822325"/>
              <a:r>
                <a:rPr lang="en-US" altLang="zh-CN" sz="2900">
                  <a:solidFill>
                    <a:schemeClr val="bg1"/>
                  </a:solidFill>
                  <a:latin typeface="Gill Sans" pitchFamily="34" charset="0"/>
                  <a:sym typeface="Gill Sans" pitchFamily="34" charset="0"/>
                </a:rPr>
                <a:t>v(r)</a:t>
              </a:r>
            </a:p>
          </p:txBody>
        </p:sp>
        <p:sp>
          <p:nvSpPr>
            <p:cNvPr id="16394" name="Rectangle 10"/>
            <p:cNvSpPr>
              <a:spLocks noChangeArrowheads="1"/>
            </p:cNvSpPr>
            <p:nvPr/>
          </p:nvSpPr>
          <p:spPr bwMode="auto">
            <a:xfrm>
              <a:off x="2496302" y="4854209"/>
              <a:ext cx="154553" cy="350645"/>
            </a:xfrm>
            <a:prstGeom prst="rect">
              <a:avLst/>
            </a:prstGeom>
            <a:noFill/>
            <a:ln w="9525">
              <a:noFill/>
              <a:miter lim="800000"/>
              <a:headEnd/>
              <a:tailEnd/>
            </a:ln>
          </p:spPr>
          <p:txBody>
            <a:bodyPr lIns="0" tIns="0" rIns="0" bIns="0" anchor="ctr">
              <a:spAutoFit/>
            </a:bodyPr>
            <a:lstStyle/>
            <a:p>
              <a:pPr algn="ctr" defTabSz="822325"/>
              <a:r>
                <a:rPr lang="en-US" altLang="zh-CN" sz="2900">
                  <a:solidFill>
                    <a:schemeClr val="bg1"/>
                  </a:solidFill>
                  <a:latin typeface="Gill Sans" pitchFamily="34" charset="0"/>
                  <a:sym typeface="Gill Sans" pitchFamily="34" charset="0"/>
                </a:rPr>
                <a:t>r</a:t>
              </a:r>
            </a:p>
          </p:txBody>
        </p:sp>
      </p:grpSp>
      <p:pic>
        <p:nvPicPr>
          <p:cNvPr id="16389" name="Picture 14"/>
          <p:cNvPicPr>
            <a:picLocks noChangeAspect="1" noChangeArrowheads="1"/>
          </p:cNvPicPr>
          <p:nvPr/>
        </p:nvPicPr>
        <p:blipFill>
          <a:blip r:embed="rId3" cstate="print"/>
          <a:srcRect/>
          <a:stretch>
            <a:fillRect/>
          </a:stretch>
        </p:blipFill>
        <p:spPr bwMode="auto">
          <a:xfrm>
            <a:off x="1676400" y="3657600"/>
            <a:ext cx="2933700" cy="5334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19460</TotalTime>
  <Words>2801</Words>
  <Application>Microsoft Office PowerPoint</Application>
  <PresentationFormat>On-screen Show (4:3)</PresentationFormat>
  <Paragraphs>468</Paragraphs>
  <Slides>75</Slides>
  <Notes>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75</vt:i4>
      </vt:variant>
    </vt:vector>
  </HeadingPairs>
  <TitlesOfParts>
    <vt:vector size="79" baseType="lpstr">
      <vt:lpstr>Blends</vt:lpstr>
      <vt:lpstr>Chart</vt:lpstr>
      <vt:lpstr>公式</vt:lpstr>
      <vt:lpstr>Equation</vt:lpstr>
      <vt:lpstr>Dark Matter; Modification of F(R) or Wimps Miracle</vt:lpstr>
      <vt:lpstr>Acknowledgement</vt:lpstr>
      <vt:lpstr>Sections</vt:lpstr>
      <vt:lpstr>1. Introduction to Dark Matter </vt:lpstr>
      <vt:lpstr>Title</vt:lpstr>
      <vt:lpstr>Dark Matter</vt:lpstr>
      <vt:lpstr>Evidence for Dark Matter</vt:lpstr>
      <vt:lpstr>Mass and Luminosity</vt:lpstr>
      <vt:lpstr>Sun’s Rotation Speed Around Milky Way</vt:lpstr>
      <vt:lpstr>Examples of Rotation Curves</vt:lpstr>
      <vt:lpstr>What do we see?</vt:lpstr>
      <vt:lpstr>Evidences — galaxy scale</vt:lpstr>
      <vt:lpstr>Galaxy Rotation</vt:lpstr>
      <vt:lpstr>Distributed Mass</vt:lpstr>
      <vt:lpstr>Even More Galaxy Masses</vt:lpstr>
      <vt:lpstr>Local Dark Matter Density</vt:lpstr>
      <vt:lpstr>Bullet Cluster</vt:lpstr>
      <vt:lpstr>Bullet Cluster </vt:lpstr>
      <vt:lpstr>The Correct Way to Think  about Our Galaxy</vt:lpstr>
      <vt:lpstr>Question:</vt:lpstr>
      <vt:lpstr>Possible Dark-Matter Candidates</vt:lpstr>
      <vt:lpstr>What we learned</vt:lpstr>
      <vt:lpstr>What Could Constitute the Dark Matter (1)?</vt:lpstr>
      <vt:lpstr>What Could Constitute the Dark Matter (2) ?</vt:lpstr>
      <vt:lpstr>What Could Constitute the Dark Matter (3) ?</vt:lpstr>
      <vt:lpstr> DARK MATTER</vt:lpstr>
      <vt:lpstr>DARK MATTER CANDIDATES</vt:lpstr>
      <vt:lpstr>Modified Newtonian Dynamics (MOND)</vt:lpstr>
      <vt:lpstr>Problems with MOND </vt:lpstr>
      <vt:lpstr>From particle physics </vt:lpstr>
      <vt:lpstr>WIMP hypothesis</vt:lpstr>
      <vt:lpstr>What we DO NOT know…</vt:lpstr>
      <vt:lpstr>Slide 33</vt:lpstr>
      <vt:lpstr>f(R) Gravity and its relation to the interaction between DM</vt:lpstr>
      <vt:lpstr>Slide 35</vt:lpstr>
      <vt:lpstr>Slide 36</vt:lpstr>
      <vt:lpstr>A Model of f (R) Gravity as an Alternative for Dark Matter in Spiral Galaxies by Solmaz Asgari arXiv:1010.1840v1 </vt:lpstr>
      <vt:lpstr>Slide 38</vt:lpstr>
      <vt:lpstr>Slide 39</vt:lpstr>
      <vt:lpstr>Slide 40</vt:lpstr>
      <vt:lpstr>Slide 41</vt:lpstr>
      <vt:lpstr>Application in rotation curve</vt:lpstr>
      <vt:lpstr>Slide 43</vt:lpstr>
      <vt:lpstr>Slide 44</vt:lpstr>
      <vt:lpstr>Slide 45</vt:lpstr>
      <vt:lpstr>Slide 46</vt:lpstr>
      <vt:lpstr>Slide 47</vt:lpstr>
      <vt:lpstr>Equivalence with MOND</vt:lpstr>
      <vt:lpstr>Slide 49</vt:lpstr>
      <vt:lpstr>Slide 50</vt:lpstr>
      <vt:lpstr> 3.WIMPS Miracle </vt:lpstr>
      <vt:lpstr>Slide 52</vt:lpstr>
      <vt:lpstr>Slide 53</vt:lpstr>
      <vt:lpstr>Calculations</vt:lpstr>
      <vt:lpstr>Slide 55</vt:lpstr>
      <vt:lpstr>DECOUPLING</vt:lpstr>
      <vt:lpstr>Lee-Weinberg equation</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FREEZE OUT: QUALITATIVE</vt:lpstr>
      <vt:lpstr>Slide 73</vt:lpstr>
      <vt:lpstr>DARK MATTER ANALOGUE</vt:lpstr>
      <vt:lpstr>SUMMARY</vt:lpstr>
    </vt:vector>
  </TitlesOfParts>
  <Company>Zhiru/Yang</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The Dark Matter Problem           astrophysical perspectives</dc:title>
  <dc:creator>Ali Ovgun</dc:creator>
  <cp:lastModifiedBy>University of Southampton</cp:lastModifiedBy>
  <cp:revision>307</cp:revision>
  <cp:lastPrinted>1904-01-01T00:00:00Z</cp:lastPrinted>
  <dcterms:created xsi:type="dcterms:W3CDTF">2005-06-25T09:53:05Z</dcterms:created>
  <dcterms:modified xsi:type="dcterms:W3CDTF">2013-01-15T12:18:42Z</dcterms:modified>
</cp:coreProperties>
</file>