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46"/>
  </p:notesMasterIdLst>
  <p:sldIdLst>
    <p:sldId id="256" r:id="rId2"/>
    <p:sldId id="291" r:id="rId3"/>
    <p:sldId id="257" r:id="rId4"/>
    <p:sldId id="258" r:id="rId5"/>
    <p:sldId id="259" r:id="rId6"/>
    <p:sldId id="260" r:id="rId7"/>
    <p:sldId id="301" r:id="rId8"/>
    <p:sldId id="261" r:id="rId9"/>
    <p:sldId id="262" r:id="rId10"/>
    <p:sldId id="263" r:id="rId11"/>
    <p:sldId id="292" r:id="rId12"/>
    <p:sldId id="264" r:id="rId13"/>
    <p:sldId id="265" r:id="rId14"/>
    <p:sldId id="266" r:id="rId15"/>
    <p:sldId id="267" r:id="rId16"/>
    <p:sldId id="302" r:id="rId17"/>
    <p:sldId id="303" r:id="rId18"/>
    <p:sldId id="268" r:id="rId19"/>
    <p:sldId id="293" r:id="rId20"/>
    <p:sldId id="269" r:id="rId21"/>
    <p:sldId id="270" r:id="rId22"/>
    <p:sldId id="271" r:id="rId23"/>
    <p:sldId id="272" r:id="rId24"/>
    <p:sldId id="273" r:id="rId25"/>
    <p:sldId id="294" r:id="rId26"/>
    <p:sldId id="295" r:id="rId27"/>
    <p:sldId id="296" r:id="rId28"/>
    <p:sldId id="275" r:id="rId29"/>
    <p:sldId id="288" r:id="rId30"/>
    <p:sldId id="283" r:id="rId31"/>
    <p:sldId id="287" r:id="rId32"/>
    <p:sldId id="276" r:id="rId33"/>
    <p:sldId id="300" r:id="rId34"/>
    <p:sldId id="277" r:id="rId35"/>
    <p:sldId id="278" r:id="rId36"/>
    <p:sldId id="299" r:id="rId37"/>
    <p:sldId id="280" r:id="rId38"/>
    <p:sldId id="281" r:id="rId39"/>
    <p:sldId id="282" r:id="rId40"/>
    <p:sldId id="290" r:id="rId41"/>
    <p:sldId id="284" r:id="rId42"/>
    <p:sldId id="285" r:id="rId43"/>
    <p:sldId id="286" r:id="rId44"/>
    <p:sldId id="289" r:id="rId45"/>
  </p:sldIdLst>
  <p:sldSz cx="9906000" cy="6858000" type="A4"/>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3CCFF"/>
    <a:srgbClr val="99CCF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221" autoAdjust="0"/>
    <p:restoredTop sz="94624" autoAdjust="0"/>
  </p:normalViewPr>
  <p:slideViewPr>
    <p:cSldViewPr>
      <p:cViewPr>
        <p:scale>
          <a:sx n="70" d="100"/>
          <a:sy n="70" d="100"/>
        </p:scale>
        <p:origin x="-924" y="-72"/>
      </p:cViewPr>
      <p:guideLst>
        <p:guide orient="horz" pos="2160"/>
        <p:guide pos="3120"/>
      </p:guideLst>
    </p:cSldViewPr>
  </p:slideViewPr>
  <p:outlineViewPr>
    <p:cViewPr>
      <p:scale>
        <a:sx n="33" d="100"/>
        <a:sy n="33" d="100"/>
      </p:scale>
      <p:origin x="0" y="720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BE491-F2C6-4BFD-8A26-0F8A9D2D40AE}" type="datetimeFigureOut">
              <a:rPr lang="tr-TR" smtClean="0"/>
              <a:pPr/>
              <a:t>07.09.2011</a:t>
            </a:fld>
            <a:endParaRPr lang="tr-TR"/>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AEDA8-4D2D-49F1-87ED-11500167A3D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1F9AEDA8-4D2D-49F1-87ED-11500167A3DC}"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CC24B940-E915-4594-8FEE-45D8F13184B1}"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1F27AEDF-C77C-44A1-A226-6FEFE39D38A3}"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6577" y="274643"/>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EE3D258B-2C06-4D6E-87E1-5AA79F49993B}" type="slidenum">
              <a:rPr lang="en-US"/>
              <a:pPr>
                <a:defRPr/>
              </a:pPr>
              <a:t>‹#›</a:t>
            </a:fld>
            <a:endParaRPr lang="en-US"/>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495300" y="1600200"/>
            <a:ext cx="8915400" cy="4495800"/>
          </a:xfrm>
        </p:spPr>
        <p:txBody>
          <a:bodyPr rtlCol="0">
            <a:normAutofit/>
          </a:bodyPr>
          <a:lstStyle/>
          <a:p>
            <a:pPr lvl="0"/>
            <a:endParaRPr lang="tr-TR" noProof="0" smtClean="0"/>
          </a:p>
        </p:txBody>
      </p:sp>
      <p:sp>
        <p:nvSpPr>
          <p:cNvPr id="4" name="Date Placeholder 3"/>
          <p:cNvSpPr>
            <a:spLocks noGrp="1"/>
          </p:cNvSpPr>
          <p:nvPr>
            <p:ph type="dt" sz="half" idx="10"/>
          </p:nvPr>
        </p:nvSpPr>
        <p:spPr>
          <a:xfrm>
            <a:off x="495300" y="6248400"/>
            <a:ext cx="2311400" cy="457200"/>
          </a:xfrm>
        </p:spPr>
        <p:txBody>
          <a:bodyPr/>
          <a:lstStyle>
            <a:lvl1pPr>
              <a:defRPr smtClean="0"/>
            </a:lvl1pPr>
          </a:lstStyle>
          <a:p>
            <a:pPr>
              <a:defRPr/>
            </a:pPr>
            <a:endParaRPr lang="en-US"/>
          </a:p>
        </p:txBody>
      </p:sp>
      <p:sp>
        <p:nvSpPr>
          <p:cNvPr id="5" name="Footer Placeholder 4"/>
          <p:cNvSpPr>
            <a:spLocks noGrp="1"/>
          </p:cNvSpPr>
          <p:nvPr>
            <p:ph type="ftr" sz="quarter" idx="11"/>
          </p:nvPr>
        </p:nvSpPr>
        <p:spPr>
          <a:xfrm>
            <a:off x="3384550" y="6248400"/>
            <a:ext cx="3136900" cy="457200"/>
          </a:xfrm>
        </p:spPr>
        <p:txBody>
          <a:bodyPr/>
          <a:lstStyle>
            <a:lvl1pPr>
              <a:defRPr smtClean="0"/>
            </a:lvl1pPr>
          </a:lstStyle>
          <a:p>
            <a:pPr>
              <a:defRPr/>
            </a:pPr>
            <a:r>
              <a:rPr lang="en-US" smtClean="0"/>
              <a:t>İMO-KTMMOB- 17 Ağustos 2011</a:t>
            </a:r>
            <a:endParaRPr lang="en-US"/>
          </a:p>
        </p:txBody>
      </p:sp>
      <p:sp>
        <p:nvSpPr>
          <p:cNvPr id="6" name="Slide Number Placeholder 5"/>
          <p:cNvSpPr>
            <a:spLocks noGrp="1"/>
          </p:cNvSpPr>
          <p:nvPr>
            <p:ph type="sldNum" sz="quarter" idx="12"/>
          </p:nvPr>
        </p:nvSpPr>
        <p:spPr>
          <a:xfrm>
            <a:off x="7099300" y="6248400"/>
            <a:ext cx="2311400" cy="457200"/>
          </a:xfrm>
        </p:spPr>
        <p:txBody>
          <a:bodyPr/>
          <a:lstStyle>
            <a:lvl1pPr>
              <a:defRPr smtClean="0"/>
            </a:lvl1pPr>
          </a:lstStyle>
          <a:p>
            <a:pPr>
              <a:defRPr/>
            </a:pPr>
            <a:fld id="{F0C5BAC5-BF75-4E11-B1A3-26CE82FF7630}" type="slidenum">
              <a:rPr lang="en-US"/>
              <a:pPr>
                <a:defRPr/>
              </a:pPr>
              <a:t>‹#›</a:t>
            </a:fld>
            <a:endParaRPr lang="en-US"/>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95300" y="1600200"/>
            <a:ext cx="43815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029200" y="1600200"/>
            <a:ext cx="43815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495300" y="6248400"/>
            <a:ext cx="23114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384550" y="6248400"/>
            <a:ext cx="3136900" cy="457200"/>
          </a:xfrm>
        </p:spPr>
        <p:txBody>
          <a:bodyPr/>
          <a:lstStyle>
            <a:lvl1pPr>
              <a:defRPr smtClean="0"/>
            </a:lvl1pPr>
          </a:lstStyle>
          <a:p>
            <a:pPr>
              <a:defRPr/>
            </a:pPr>
            <a:r>
              <a:rPr lang="en-US" smtClean="0"/>
              <a:t>İMO-KTMMOB- 17 Ağustos 2011</a:t>
            </a:r>
            <a:endParaRPr lang="en-US"/>
          </a:p>
        </p:txBody>
      </p:sp>
      <p:sp>
        <p:nvSpPr>
          <p:cNvPr id="7" name="Slide Number Placeholder 6"/>
          <p:cNvSpPr>
            <a:spLocks noGrp="1"/>
          </p:cNvSpPr>
          <p:nvPr>
            <p:ph type="sldNum" sz="quarter" idx="12"/>
          </p:nvPr>
        </p:nvSpPr>
        <p:spPr>
          <a:xfrm>
            <a:off x="7099300" y="6248400"/>
            <a:ext cx="2311400" cy="457200"/>
          </a:xfrm>
        </p:spPr>
        <p:txBody>
          <a:bodyPr/>
          <a:lstStyle>
            <a:lvl1pPr>
              <a:defRPr smtClean="0"/>
            </a:lvl1pPr>
          </a:lstStyle>
          <a:p>
            <a:pPr>
              <a:defRPr/>
            </a:pPr>
            <a:fld id="{D0555B61-1922-439B-8E72-592C24B6FB57}" type="slidenum">
              <a:rPr lang="en-US"/>
              <a:pPr>
                <a:defRPr/>
              </a:pPr>
              <a:t>‹#›</a:t>
            </a:fld>
            <a:endParaRPr lang="en-US"/>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95300" y="1600200"/>
            <a:ext cx="43815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029200" y="1600200"/>
            <a:ext cx="43815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5029200" y="3924300"/>
            <a:ext cx="43815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Date Placeholder 5"/>
          <p:cNvSpPr>
            <a:spLocks noGrp="1"/>
          </p:cNvSpPr>
          <p:nvPr>
            <p:ph type="dt" sz="half" idx="10"/>
          </p:nvPr>
        </p:nvSpPr>
        <p:spPr>
          <a:xfrm>
            <a:off x="495300" y="6248400"/>
            <a:ext cx="2311400" cy="457200"/>
          </a:xfr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384550" y="6248400"/>
            <a:ext cx="3136900" cy="457200"/>
          </a:xfrm>
        </p:spPr>
        <p:txBody>
          <a:bodyPr/>
          <a:lstStyle>
            <a:lvl1pPr>
              <a:defRPr smtClean="0"/>
            </a:lvl1pPr>
          </a:lstStyle>
          <a:p>
            <a:pPr>
              <a:defRPr/>
            </a:pPr>
            <a:r>
              <a:rPr lang="en-US" smtClean="0"/>
              <a:t>İMO-KTMMOB- 17 Ağustos 2011</a:t>
            </a:r>
            <a:endParaRPr lang="en-US"/>
          </a:p>
        </p:txBody>
      </p:sp>
      <p:sp>
        <p:nvSpPr>
          <p:cNvPr id="8" name="Slide Number Placeholder 7"/>
          <p:cNvSpPr>
            <a:spLocks noGrp="1"/>
          </p:cNvSpPr>
          <p:nvPr>
            <p:ph type="sldNum" sz="quarter" idx="12"/>
          </p:nvPr>
        </p:nvSpPr>
        <p:spPr>
          <a:xfrm>
            <a:off x="7099300" y="6248400"/>
            <a:ext cx="2311400" cy="457200"/>
          </a:xfrm>
        </p:spPr>
        <p:txBody>
          <a:bodyPr/>
          <a:lstStyle>
            <a:lvl1pPr>
              <a:defRPr smtClean="0"/>
            </a:lvl1pPr>
          </a:lstStyle>
          <a:p>
            <a:pPr>
              <a:defRPr/>
            </a:pPr>
            <a:fld id="{4C67C043-84F9-4F08-B6A6-49C9898D8EBE}" type="slidenum">
              <a:rPr lang="en-US"/>
              <a:pPr>
                <a:defRPr/>
              </a:pPr>
              <a:t>‹#›</a:t>
            </a:fld>
            <a:endParaRPr lang="en-US"/>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74638"/>
            <a:ext cx="8915400" cy="11430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495300" y="1600200"/>
            <a:ext cx="43815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029200" y="1600200"/>
            <a:ext cx="43815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495300" y="3924300"/>
            <a:ext cx="43815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5029200" y="3924300"/>
            <a:ext cx="43815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a:xfrm>
            <a:off x="495300" y="6248400"/>
            <a:ext cx="2311400" cy="457200"/>
          </a:xfrm>
        </p:spPr>
        <p:txBody>
          <a:bodyPr/>
          <a:lstStyle>
            <a:lvl1pPr>
              <a:defRPr smtClean="0"/>
            </a:lvl1pPr>
          </a:lstStyle>
          <a:p>
            <a:pPr>
              <a:defRPr/>
            </a:pPr>
            <a:endParaRPr lang="en-US"/>
          </a:p>
        </p:txBody>
      </p:sp>
      <p:sp>
        <p:nvSpPr>
          <p:cNvPr id="8" name="Footer Placeholder 7"/>
          <p:cNvSpPr>
            <a:spLocks noGrp="1"/>
          </p:cNvSpPr>
          <p:nvPr>
            <p:ph type="ftr" sz="quarter" idx="11"/>
          </p:nvPr>
        </p:nvSpPr>
        <p:spPr>
          <a:xfrm>
            <a:off x="3384550" y="6248400"/>
            <a:ext cx="3136900" cy="457200"/>
          </a:xfrm>
        </p:spPr>
        <p:txBody>
          <a:bodyPr/>
          <a:lstStyle>
            <a:lvl1pPr>
              <a:defRPr smtClean="0"/>
            </a:lvl1pPr>
          </a:lstStyle>
          <a:p>
            <a:pPr>
              <a:defRPr/>
            </a:pPr>
            <a:r>
              <a:rPr lang="en-US" smtClean="0"/>
              <a:t>İMO-KTMMOB- 17 Ağustos 2011</a:t>
            </a:r>
            <a:endParaRPr lang="en-US"/>
          </a:p>
        </p:txBody>
      </p:sp>
      <p:sp>
        <p:nvSpPr>
          <p:cNvPr id="9" name="Slide Number Placeholder 8"/>
          <p:cNvSpPr>
            <a:spLocks noGrp="1"/>
          </p:cNvSpPr>
          <p:nvPr>
            <p:ph type="sldNum" sz="quarter" idx="12"/>
          </p:nvPr>
        </p:nvSpPr>
        <p:spPr>
          <a:xfrm>
            <a:off x="7099300" y="6248400"/>
            <a:ext cx="2311400" cy="457200"/>
          </a:xfrm>
        </p:spPr>
        <p:txBody>
          <a:bodyPr/>
          <a:lstStyle>
            <a:lvl1pPr>
              <a:defRPr smtClean="0"/>
            </a:lvl1pPr>
          </a:lstStyle>
          <a:p>
            <a:pPr>
              <a:defRPr/>
            </a:pPr>
            <a:fld id="{DD53E6D0-3D4F-4F7F-AB0E-913F0FEE89A7}"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1868AA1D-FCBC-4190-9479-9373DCE415B7}"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7DEA0446-1057-4807-8F5C-7E22ECC120A8}" type="slidenum">
              <a:rPr lang="en-US"/>
              <a:pPr>
                <a:defRPr/>
              </a:pPr>
              <a:t>‹#›</a:t>
            </a:fld>
            <a:endParaRPr 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536575"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448300"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91703492-87EB-4498-8459-A2731A0BC8C6}" type="slidenum">
              <a:rPr lang="en-US"/>
              <a:pPr>
                <a:defRPr/>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9" name="Slide Number Placeholder 5"/>
          <p:cNvSpPr>
            <a:spLocks noGrp="1"/>
          </p:cNvSpPr>
          <p:nvPr>
            <p:ph type="sldNum" sz="quarter" idx="12"/>
          </p:nvPr>
        </p:nvSpPr>
        <p:spPr/>
        <p:txBody>
          <a:bodyPr/>
          <a:lstStyle>
            <a:lvl1pPr>
              <a:defRPr/>
            </a:lvl1pPr>
          </a:lstStyle>
          <a:p>
            <a:pPr>
              <a:defRPr/>
            </a:pPr>
            <a:fld id="{A7709FAC-C8B4-4EBD-BE10-8D101FEA1B6B}" type="slidenum">
              <a:rPr lang="en-US"/>
              <a:pPr>
                <a:defRPr/>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5" name="Slide Number Placeholder 5"/>
          <p:cNvSpPr>
            <a:spLocks noGrp="1"/>
          </p:cNvSpPr>
          <p:nvPr>
            <p:ph type="sldNum" sz="quarter" idx="12"/>
          </p:nvPr>
        </p:nvSpPr>
        <p:spPr/>
        <p:txBody>
          <a:bodyPr/>
          <a:lstStyle>
            <a:lvl1pPr>
              <a:defRPr/>
            </a:lvl1pPr>
          </a:lstStyle>
          <a:p>
            <a:pPr>
              <a:defRPr/>
            </a:pPr>
            <a:fld id="{76FD2E39-BE45-4054-956A-DFA0714BAC94}" type="slidenum">
              <a:rPr lang="en-US"/>
              <a:pPr>
                <a:defRPr/>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4" name="Slide Number Placeholder 5"/>
          <p:cNvSpPr>
            <a:spLocks noGrp="1"/>
          </p:cNvSpPr>
          <p:nvPr>
            <p:ph type="sldNum" sz="quarter" idx="12"/>
          </p:nvPr>
        </p:nvSpPr>
        <p:spPr/>
        <p:txBody>
          <a:bodyPr/>
          <a:lstStyle>
            <a:lvl1pPr>
              <a:defRPr/>
            </a:lvl1pPr>
          </a:lstStyle>
          <a:p>
            <a:pPr>
              <a:defRPr/>
            </a:pPr>
            <a:fld id="{FED5D0DF-BAF4-4D56-9ED6-F1A108609B03}"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ADA41FAC-3F7D-4AE8-AB35-68BF8A93D766}" type="slidenum">
              <a:rPr lang="en-US"/>
              <a:pPr>
                <a:defRPr/>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İMO-KTMMOB- 17 Ağustos 2011</a:t>
            </a:r>
            <a:endParaRPr lang="en-US"/>
          </a:p>
        </p:txBody>
      </p:sp>
      <p:sp>
        <p:nvSpPr>
          <p:cNvPr id="7" name="Slide Number Placeholder 5"/>
          <p:cNvSpPr>
            <a:spLocks noGrp="1"/>
          </p:cNvSpPr>
          <p:nvPr>
            <p:ph type="sldNum" sz="quarter" idx="12"/>
          </p:nvPr>
        </p:nvSpPr>
        <p:spPr/>
        <p:txBody>
          <a:bodyPr/>
          <a:lstStyle>
            <a:lvl1pPr>
              <a:defRPr/>
            </a:lvl1pPr>
          </a:lstStyle>
          <a:p>
            <a:pPr>
              <a:defRPr/>
            </a:pPr>
            <a:fld id="{7F0BCA9E-0C20-4331-B1F1-82DFE4EDD4FC}" type="slidenum">
              <a:rPr lang="en-US"/>
              <a:pPr>
                <a:defRPr/>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3"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smtClean="0">
                <a:solidFill>
                  <a:schemeClr val="tx1">
                    <a:tint val="75000"/>
                  </a:schemeClr>
                </a:solidFill>
                <a:latin typeface="Tahoma"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smtClean="0">
                <a:solidFill>
                  <a:schemeClr val="tx1">
                    <a:tint val="75000"/>
                  </a:schemeClr>
                </a:solidFill>
                <a:latin typeface="Tahoma" charset="0"/>
              </a:defRPr>
            </a:lvl1pPr>
          </a:lstStyle>
          <a:p>
            <a:pPr>
              <a:defRPr/>
            </a:pPr>
            <a:r>
              <a:rPr lang="en-US" smtClean="0"/>
              <a:t>İMO-KTMMOB- 17 Ağustos 2011</a:t>
            </a: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smtClean="0">
                <a:solidFill>
                  <a:schemeClr val="tx1">
                    <a:tint val="75000"/>
                  </a:schemeClr>
                </a:solidFill>
                <a:latin typeface="Tahoma" charset="0"/>
              </a:defRPr>
            </a:lvl1pPr>
          </a:lstStyle>
          <a:p>
            <a:pPr>
              <a:defRPr/>
            </a:pPr>
            <a:fld id="{3F8C7766-6501-49C4-81D6-7BEDC7FC92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3">
                                            <p:txEl>
                                              <p:pRg st="0" end="0"/>
                                            </p:txEl>
                                          </p:spTgt>
                                        </p:tgtEl>
                                        <p:attrNameLst>
                                          <p:attrName>style.opacity</p:attrName>
                                        </p:attrNameLst>
                                      </p:cBhvr>
                                      <p:to>
                                        <p:strVal val="1.0"/>
                                      </p:to>
                                    </p:set>
                                    <p:animEffect filter="image" prLst="opacity: 1.0">
                                      <p:cBhvr rctx="IE">
                                        <p:cTn id="24" dur="indefinite"/>
                                        <p:tgtEl>
                                          <p:spTgt spid="3">
                                            <p:txEl>
                                              <p:pRg st="0" end="0"/>
                                            </p:txEl>
                                          </p:spTgt>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3">
                                            <p:txEl>
                                              <p:pRg st="1" end="1"/>
                                            </p:txEl>
                                          </p:spTgt>
                                        </p:tgtEl>
                                        <p:attrNameLst>
                                          <p:attrName>style.opacity</p:attrName>
                                        </p:attrNameLst>
                                      </p:cBhvr>
                                      <p:to>
                                        <p:strVal val="1.0"/>
                                      </p:to>
                                    </p:set>
                                    <p:animEffect filter="image" prLst="opacity: 1.0">
                                      <p:cBhvr rctx="IE">
                                        <p:cTn id="27" dur="indefinite"/>
                                        <p:tgtEl>
                                          <p:spTgt spid="3">
                                            <p:txEl>
                                              <p:pRg st="1" end="1"/>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3">
                                            <p:txEl>
                                              <p:pRg st="2" end="2"/>
                                            </p:txEl>
                                          </p:spTgt>
                                        </p:tgtEl>
                                        <p:attrNameLst>
                                          <p:attrName>style.opacity</p:attrName>
                                        </p:attrNameLst>
                                      </p:cBhvr>
                                      <p:to>
                                        <p:strVal val="1.0"/>
                                      </p:to>
                                    </p:set>
                                    <p:animEffect filter="image" prLst="opacity: 1.0">
                                      <p:cBhvr rctx="IE">
                                        <p:cTn id="30" dur="indefinite"/>
                                        <p:tgtEl>
                                          <p:spTgt spid="3">
                                            <p:txEl>
                                              <p:pRg st="2" end="2"/>
                                            </p:txEl>
                                          </p:spTgt>
                                        </p:tgtEl>
                                      </p:cBhvr>
                                    </p:animEffect>
                                  </p:childTnLst>
                                </p:cTn>
                              </p:par>
                              <p:par>
                                <p:cTn id="31" presetID="9" presetClass="emph" presetSubtype="0" grpId="1" nodeType="withEffect">
                                  <p:stCondLst>
                                    <p:cond delay="0"/>
                                  </p:stCondLst>
                                  <p:endCondLst>
                                    <p:cond evt="onNext" delay="0">
                                      <p:tgtEl>
                                        <p:sldTgt/>
                                      </p:tgtEl>
                                    </p:cond>
                                  </p:endCondLst>
                                  <p:childTnLst>
                                    <p:set>
                                      <p:cBhvr rctx="PPT">
                                        <p:cTn id="32" dur="indefinite"/>
                                        <p:tgtEl>
                                          <p:spTgt spid="3">
                                            <p:txEl>
                                              <p:pRg st="3" end="3"/>
                                            </p:txEl>
                                          </p:spTgt>
                                        </p:tgtEl>
                                        <p:attrNameLst>
                                          <p:attrName>style.opacity</p:attrName>
                                        </p:attrNameLst>
                                      </p:cBhvr>
                                      <p:to>
                                        <p:strVal val="1.0"/>
                                      </p:to>
                                    </p:set>
                                    <p:animEffect filter="image" prLst="opacity: 1.0">
                                      <p:cBhvr rctx="IE">
                                        <p:cTn id="33" dur="indefinite"/>
                                        <p:tgtEl>
                                          <p:spTgt spid="3">
                                            <p:txEl>
                                              <p:pRg st="3" end="3"/>
                                            </p:txEl>
                                          </p:spTgt>
                                        </p:tgtEl>
                                      </p:cBhvr>
                                    </p:animEffect>
                                  </p:childTnLst>
                                </p:cTn>
                              </p:par>
                              <p:par>
                                <p:cTn id="34" presetID="9" presetClass="emph" presetSubtype="0" grpId="1" nodeType="withEffect">
                                  <p:stCondLst>
                                    <p:cond delay="0"/>
                                  </p:stCondLst>
                                  <p:endCondLst>
                                    <p:cond evt="onNext" delay="0">
                                      <p:tgtEl>
                                        <p:sldTgt/>
                                      </p:tgtEl>
                                    </p:cond>
                                  </p:endCondLst>
                                  <p:childTnLst>
                                    <p:set>
                                      <p:cBhvr rctx="PPT">
                                        <p:cTn id="35" dur="indefinite"/>
                                        <p:tgtEl>
                                          <p:spTgt spid="3">
                                            <p:txEl>
                                              <p:pRg st="4" end="4"/>
                                            </p:txEl>
                                          </p:spTgt>
                                        </p:tgtEl>
                                        <p:attrNameLst>
                                          <p:attrName>style.opacity</p:attrName>
                                        </p:attrNameLst>
                                      </p:cBhvr>
                                      <p:to>
                                        <p:strVal val="1.0"/>
                                      </p:to>
                                    </p:set>
                                    <p:animEffect filter="image" prLst="opacity: 1.0">
                                      <p:cBhvr rctx="IE">
                                        <p:cTn id="36"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YUKSEK%20MUKAVEMET.wm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BETON%20CEKICI.wm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KAROT%20ALIMI.wmv" TargetMode="Externa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76536" y="1268760"/>
            <a:ext cx="8420100" cy="1470025"/>
          </a:xfrm>
        </p:spPr>
        <p:txBody>
          <a:bodyPr/>
          <a:lstStyle/>
          <a:p>
            <a:r>
              <a:rPr lang="en-US" dirty="0" smtClean="0">
                <a:latin typeface="Vineta BT" pitchFamily="82" charset="0"/>
              </a:rPr>
              <a:t>İYİ BETON </a:t>
            </a:r>
            <a:r>
              <a:rPr lang="tr-TR" dirty="0" smtClean="0">
                <a:latin typeface="Vineta BT" pitchFamily="82" charset="0"/>
              </a:rPr>
              <a:t>NEDİR?</a:t>
            </a:r>
            <a:endParaRPr lang="en-US" dirty="0" smtClean="0">
              <a:latin typeface="Vineta BT" pitchFamily="82" charset="0"/>
            </a:endParaRPr>
          </a:p>
        </p:txBody>
      </p:sp>
      <p:sp>
        <p:nvSpPr>
          <p:cNvPr id="2051" name="Rectangle 3"/>
          <p:cNvSpPr>
            <a:spLocks noGrp="1" noChangeArrowheads="1"/>
          </p:cNvSpPr>
          <p:nvPr>
            <p:ph type="subTitle" idx="1"/>
          </p:nvPr>
        </p:nvSpPr>
        <p:spPr>
          <a:xfrm>
            <a:off x="1496616" y="3212976"/>
            <a:ext cx="6934200" cy="1126976"/>
          </a:xfrm>
        </p:spPr>
        <p:txBody>
          <a:bodyPr/>
          <a:lstStyle/>
          <a:p>
            <a:r>
              <a:rPr lang="en-US" sz="2400" dirty="0" smtClean="0">
                <a:solidFill>
                  <a:schemeClr val="bg2">
                    <a:lumMod val="10000"/>
                  </a:schemeClr>
                </a:solidFill>
              </a:rPr>
              <a:t>Do</a:t>
            </a:r>
            <a:r>
              <a:rPr lang="tr-TR" sz="2400" dirty="0" smtClean="0">
                <a:solidFill>
                  <a:schemeClr val="bg2">
                    <a:lumMod val="10000"/>
                  </a:schemeClr>
                </a:solidFill>
              </a:rPr>
              <a:t>ç.Dr. Özgür EREN</a:t>
            </a:r>
          </a:p>
          <a:p>
            <a:r>
              <a:rPr lang="tr-TR" sz="2400" dirty="0" smtClean="0">
                <a:solidFill>
                  <a:schemeClr val="bg2">
                    <a:lumMod val="10000"/>
                  </a:schemeClr>
                </a:solidFill>
              </a:rPr>
              <a:t>İnşaat Mühendisliği Bölümü</a:t>
            </a:r>
          </a:p>
          <a:p>
            <a:r>
              <a:rPr lang="tr-TR" sz="2400" dirty="0" smtClean="0">
                <a:solidFill>
                  <a:schemeClr val="bg2">
                    <a:lumMod val="10000"/>
                  </a:schemeClr>
                </a:solidFill>
              </a:rPr>
              <a:t>Doğu Akdeniz Üniversitesi</a:t>
            </a:r>
          </a:p>
          <a:p>
            <a:endParaRPr lang="tr-TR" sz="2400" b="1" dirty="0" smtClean="0">
              <a:solidFill>
                <a:srgbClr val="0070C0"/>
              </a:solidFill>
            </a:endParaRPr>
          </a:p>
          <a:p>
            <a:endParaRPr lang="tr-TR" sz="2400" b="1" dirty="0" smtClean="0">
              <a:solidFill>
                <a:srgbClr val="0070C0"/>
              </a:solidFill>
            </a:endParaRPr>
          </a:p>
          <a:p>
            <a:r>
              <a:rPr lang="tr-TR" sz="2000" b="1" dirty="0" smtClean="0">
                <a:solidFill>
                  <a:srgbClr val="0070C0"/>
                </a:solidFill>
              </a:rPr>
              <a:t>KTMMOB KONFERANS SALONU, LEFKOŞA</a:t>
            </a:r>
          </a:p>
          <a:p>
            <a:r>
              <a:rPr lang="tr-TR" sz="2000" b="1" dirty="0" smtClean="0">
                <a:solidFill>
                  <a:srgbClr val="0070C0"/>
                </a:solidFill>
              </a:rPr>
              <a:t>17 Ağustos 2011</a:t>
            </a:r>
            <a:endParaRPr lang="en-US" sz="2000" b="1" dirty="0" smtClean="0">
              <a:solidFill>
                <a:srgbClr val="0070C0"/>
              </a:solidFill>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77825" name="Picture 1"/>
          <p:cNvPicPr>
            <a:picLocks noChangeAspect="1" noChangeArrowheads="1"/>
          </p:cNvPicPr>
          <p:nvPr/>
        </p:nvPicPr>
        <p:blipFill>
          <a:blip r:embed="rId4" cstate="print"/>
          <a:srcRect/>
          <a:stretch>
            <a:fillRect/>
          </a:stretch>
        </p:blipFill>
        <p:spPr bwMode="auto">
          <a:xfrm>
            <a:off x="2216696" y="0"/>
            <a:ext cx="1064568" cy="767577"/>
          </a:xfrm>
          <a:prstGeom prst="rect">
            <a:avLst/>
          </a:prstGeom>
          <a:noFill/>
          <a:ln w="9525">
            <a:noFill/>
            <a:miter lim="800000"/>
            <a:headEnd/>
            <a:tailEnd/>
          </a:ln>
        </p:spPr>
      </p:pic>
      <p:pic>
        <p:nvPicPr>
          <p:cNvPr id="77826" name="Picture 2"/>
          <p:cNvPicPr>
            <a:picLocks noChangeAspect="1" noChangeArrowheads="1"/>
          </p:cNvPicPr>
          <p:nvPr/>
        </p:nvPicPr>
        <p:blipFill>
          <a:blip r:embed="rId5" cstate="print"/>
          <a:srcRect/>
          <a:stretch>
            <a:fillRect/>
          </a:stretch>
        </p:blipFill>
        <p:spPr bwMode="auto">
          <a:xfrm>
            <a:off x="6321152" y="0"/>
            <a:ext cx="1008112" cy="1109520"/>
          </a:xfrm>
          <a:prstGeom prst="rect">
            <a:avLst/>
          </a:prstGeom>
          <a:noFill/>
          <a:ln w="9525">
            <a:noFill/>
            <a:miter lim="800000"/>
            <a:headEnd/>
            <a:tailEnd/>
          </a:ln>
        </p:spPr>
      </p:pic>
      <p:sp>
        <p:nvSpPr>
          <p:cNvPr id="7" name="Rectangle 6"/>
          <p:cNvSpPr/>
          <p:nvPr/>
        </p:nvSpPr>
        <p:spPr>
          <a:xfrm>
            <a:off x="3224808" y="0"/>
            <a:ext cx="3168352" cy="861774"/>
          </a:xfrm>
          <a:prstGeom prst="rect">
            <a:avLst/>
          </a:prstGeom>
        </p:spPr>
        <p:txBody>
          <a:bodyPr wrap="square">
            <a:spAutoFit/>
          </a:bodyPr>
          <a:lstStyle/>
          <a:p>
            <a:pPr algn="ctr"/>
            <a:r>
              <a:rPr lang="tr-TR" sz="1600" dirty="0" smtClean="0"/>
              <a:t>17 AĞUSTOS 1999 MARMARA</a:t>
            </a:r>
          </a:p>
          <a:p>
            <a:pPr algn="ctr"/>
            <a:r>
              <a:rPr lang="tr-TR" sz="1600" dirty="0" smtClean="0"/>
              <a:t>DEPREMİ’NİN 12.YIL’I ANISINA</a:t>
            </a:r>
          </a:p>
          <a:p>
            <a:pPr algn="ctr"/>
            <a:r>
              <a:rPr lang="tr-TR" sz="1600" dirty="0" smtClean="0"/>
              <a:t>MESLEK İÇİ EĞİTİM SEMİNERİ</a:t>
            </a:r>
            <a:endParaRPr lang="tr-TR" sz="1600" dirty="0"/>
          </a:p>
        </p:txBody>
      </p:sp>
      <p:sp>
        <p:nvSpPr>
          <p:cNvPr id="9" name="Slide Number Placeholder 8"/>
          <p:cNvSpPr>
            <a:spLocks noGrp="1"/>
          </p:cNvSpPr>
          <p:nvPr>
            <p:ph type="sldNum" sz="quarter" idx="12"/>
          </p:nvPr>
        </p:nvSpPr>
        <p:spPr/>
        <p:txBody>
          <a:bodyPr/>
          <a:lstStyle/>
          <a:p>
            <a:pPr>
              <a:defRPr/>
            </a:pPr>
            <a:fld id="{CC24B940-E915-4594-8FEE-45D8F13184B1}" type="slidenum">
              <a:rPr lang="en-US" smtClean="0"/>
              <a:pPr>
                <a:defRPr/>
              </a:pPr>
              <a:t>1</a:t>
            </a:fld>
            <a:endParaRPr lang="en-US"/>
          </a:p>
        </p:txBody>
      </p:sp>
    </p:spTree>
    <p:custDataLst>
      <p:tags r:id="rId1"/>
    </p:custData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b="1" smtClean="0">
                <a:latin typeface="Times New Roman" pitchFamily="18" charset="0"/>
              </a:rPr>
              <a:t>Fiziksel ve mekanik özellikler</a:t>
            </a:r>
            <a:endParaRPr lang="en-US" b="1" smtClean="0">
              <a:latin typeface="Times New Roman" pitchFamily="18" charset="0"/>
            </a:endParaRPr>
          </a:p>
        </p:txBody>
      </p:sp>
      <p:sp>
        <p:nvSpPr>
          <p:cNvPr id="37891" name="Rectangle 3"/>
          <p:cNvSpPr>
            <a:spLocks noGrp="1" noChangeArrowheads="1"/>
          </p:cNvSpPr>
          <p:nvPr>
            <p:ph idx="1"/>
          </p:nvPr>
        </p:nvSpPr>
        <p:spPr/>
        <p:txBody>
          <a:bodyPr rtlCol="0">
            <a:normAutofit fontScale="77500" lnSpcReduction="20000"/>
          </a:bodyPr>
          <a:lstStyle/>
          <a:p>
            <a:pPr fontAlgn="auto">
              <a:lnSpc>
                <a:spcPct val="90000"/>
              </a:lnSpc>
              <a:spcAft>
                <a:spcPts val="0"/>
              </a:spcAft>
              <a:buFont typeface="Arial" pitchFamily="34" charset="0"/>
              <a:buChar char="•"/>
              <a:defRPr/>
            </a:pPr>
            <a:r>
              <a:rPr lang="tr-TR" sz="2800" b="1" u="sng" dirty="0" smtClean="0">
                <a:latin typeface="Times New Roman" charset="0"/>
              </a:rPr>
              <a:t>HACİM GENİŞLEME</a:t>
            </a:r>
            <a:r>
              <a:rPr lang="tr-TR" sz="2800" u="sng" dirty="0" smtClean="0">
                <a:latin typeface="Times New Roman" charset="0"/>
              </a:rPr>
              <a:t>:</a:t>
            </a:r>
            <a:endParaRPr lang="tr-TR" sz="2800" dirty="0" smtClean="0">
              <a:latin typeface="Times New Roman" charset="0"/>
            </a:endParaRPr>
          </a:p>
          <a:p>
            <a:pPr fontAlgn="auto">
              <a:lnSpc>
                <a:spcPct val="90000"/>
              </a:lnSpc>
              <a:spcAft>
                <a:spcPts val="0"/>
              </a:spcAft>
              <a:buFont typeface="Wingdings" pitchFamily="2" charset="2"/>
              <a:buNone/>
              <a:defRPr/>
            </a:pPr>
            <a:r>
              <a:rPr lang="tr-TR" sz="2800" dirty="0" smtClean="0">
                <a:latin typeface="Times New Roman" charset="0"/>
              </a:rPr>
              <a:t>MgO (%5’den büyük) hacim genişlemesine neden olur. </a:t>
            </a:r>
          </a:p>
          <a:p>
            <a:pPr fontAlgn="auto">
              <a:lnSpc>
                <a:spcPct val="90000"/>
              </a:lnSpc>
              <a:spcAft>
                <a:spcPts val="0"/>
              </a:spcAft>
              <a:buFont typeface="Wingdings" pitchFamily="2" charset="2"/>
              <a:buNone/>
              <a:defRPr/>
            </a:pPr>
            <a:endParaRPr lang="tr-TR" sz="2800" i="1" dirty="0" smtClean="0">
              <a:latin typeface="Times New Roman" charset="0"/>
            </a:endParaRPr>
          </a:p>
          <a:p>
            <a:pPr fontAlgn="auto">
              <a:lnSpc>
                <a:spcPct val="90000"/>
              </a:lnSpc>
              <a:spcAft>
                <a:spcPts val="0"/>
              </a:spcAft>
              <a:buFont typeface="Wingdings" pitchFamily="2" charset="2"/>
              <a:buNone/>
              <a:defRPr/>
            </a:pPr>
            <a:r>
              <a:rPr lang="tr-TR" sz="2800" i="1" dirty="0" smtClean="0">
                <a:latin typeface="Times New Roman" charset="0"/>
              </a:rPr>
              <a:t>Le Chatelier</a:t>
            </a:r>
            <a:r>
              <a:rPr lang="tr-TR" sz="2800" dirty="0" smtClean="0">
                <a:latin typeface="Times New Roman" charset="0"/>
              </a:rPr>
              <a:t> ile ölçülür. </a:t>
            </a:r>
          </a:p>
          <a:p>
            <a:pPr fontAlgn="auto">
              <a:lnSpc>
                <a:spcPct val="90000"/>
              </a:lnSpc>
              <a:spcAft>
                <a:spcPts val="0"/>
              </a:spcAft>
              <a:buFont typeface="Wingdings" pitchFamily="2" charset="2"/>
              <a:buNone/>
              <a:defRPr/>
            </a:pPr>
            <a:endParaRPr lang="tr-TR" sz="2800" dirty="0" smtClean="0">
              <a:latin typeface="Times New Roman" charset="0"/>
            </a:endParaRPr>
          </a:p>
          <a:p>
            <a:pPr fontAlgn="auto">
              <a:lnSpc>
                <a:spcPct val="90000"/>
              </a:lnSpc>
              <a:spcAft>
                <a:spcPts val="0"/>
              </a:spcAft>
              <a:buFont typeface="Wingdings" pitchFamily="2" charset="2"/>
              <a:buNone/>
              <a:defRPr/>
            </a:pPr>
            <a:r>
              <a:rPr lang="tr-TR" sz="2800" dirty="0" smtClean="0">
                <a:latin typeface="Times New Roman" charset="0"/>
              </a:rPr>
              <a:t>Hacimsel olarak toplam genişleme 10 mm’yi geçmemelidir.</a:t>
            </a:r>
            <a:endParaRPr lang="tr-TR" sz="2800" u="sng" dirty="0" smtClean="0">
              <a:latin typeface="Times New Roman" charset="0"/>
            </a:endParaRPr>
          </a:p>
          <a:p>
            <a:pPr fontAlgn="auto">
              <a:lnSpc>
                <a:spcPct val="90000"/>
              </a:lnSpc>
              <a:spcAft>
                <a:spcPts val="0"/>
              </a:spcAft>
              <a:buFont typeface="Arial" pitchFamily="34" charset="0"/>
              <a:buChar char="•"/>
              <a:defRPr/>
            </a:pPr>
            <a:endParaRPr lang="tr-TR" sz="2800" u="sng" dirty="0" smtClean="0">
              <a:latin typeface="Times New Roman" charset="0"/>
            </a:endParaRPr>
          </a:p>
          <a:p>
            <a:pPr fontAlgn="auto">
              <a:lnSpc>
                <a:spcPct val="90000"/>
              </a:lnSpc>
              <a:spcAft>
                <a:spcPts val="0"/>
              </a:spcAft>
              <a:buFont typeface="Arial" pitchFamily="34" charset="0"/>
              <a:buChar char="•"/>
              <a:defRPr/>
            </a:pPr>
            <a:r>
              <a:rPr lang="tr-TR" sz="2800" b="1" u="sng" dirty="0" smtClean="0">
                <a:latin typeface="Times New Roman" charset="0"/>
              </a:rPr>
              <a:t>PRİZ:</a:t>
            </a:r>
            <a:endParaRPr lang="tr-TR" sz="2800" b="1" dirty="0" smtClean="0">
              <a:latin typeface="Times New Roman" charset="0"/>
            </a:endParaRPr>
          </a:p>
          <a:p>
            <a:pPr fontAlgn="auto">
              <a:lnSpc>
                <a:spcPct val="90000"/>
              </a:lnSpc>
              <a:spcAft>
                <a:spcPts val="0"/>
              </a:spcAft>
              <a:buFont typeface="Wingdings" pitchFamily="2" charset="2"/>
              <a:buNone/>
              <a:defRPr/>
            </a:pPr>
            <a:r>
              <a:rPr lang="tr-TR" sz="2800" dirty="0" smtClean="0">
                <a:latin typeface="Times New Roman" charset="0"/>
              </a:rPr>
              <a:t>Çimento hamurunun sıvı halden katı hale geçme zamanını tayin için kullanılan bir terimdir. </a:t>
            </a:r>
          </a:p>
          <a:p>
            <a:pPr fontAlgn="auto">
              <a:lnSpc>
                <a:spcPct val="90000"/>
              </a:lnSpc>
              <a:spcAft>
                <a:spcPts val="0"/>
              </a:spcAft>
              <a:buFont typeface="Wingdings" pitchFamily="2" charset="2"/>
              <a:buNone/>
              <a:defRPr/>
            </a:pPr>
            <a:endParaRPr lang="tr-TR" sz="2800" i="1" dirty="0" smtClean="0">
              <a:latin typeface="Times New Roman" charset="0"/>
            </a:endParaRPr>
          </a:p>
          <a:p>
            <a:pPr fontAlgn="auto">
              <a:lnSpc>
                <a:spcPct val="90000"/>
              </a:lnSpc>
              <a:spcAft>
                <a:spcPts val="0"/>
              </a:spcAft>
              <a:buFont typeface="Wingdings" pitchFamily="2" charset="2"/>
              <a:buNone/>
              <a:defRPr/>
            </a:pPr>
            <a:r>
              <a:rPr lang="tr-TR" sz="2800" i="1" dirty="0" smtClean="0">
                <a:latin typeface="Times New Roman" charset="0"/>
              </a:rPr>
              <a:t>Vicat cihazı ile tayin edilir.</a:t>
            </a:r>
          </a:p>
          <a:p>
            <a:pPr fontAlgn="auto">
              <a:lnSpc>
                <a:spcPct val="90000"/>
              </a:lnSpc>
              <a:spcAft>
                <a:spcPts val="0"/>
              </a:spcAft>
              <a:buFont typeface="Wingdings" pitchFamily="2" charset="2"/>
              <a:buNone/>
              <a:defRPr/>
            </a:pPr>
            <a:endParaRPr lang="tr-TR" sz="2800" dirty="0" smtClean="0">
              <a:latin typeface="Times New Roman" charset="0"/>
            </a:endParaRPr>
          </a:p>
          <a:p>
            <a:pPr fontAlgn="auto">
              <a:lnSpc>
                <a:spcPct val="90000"/>
              </a:lnSpc>
              <a:spcAft>
                <a:spcPts val="0"/>
              </a:spcAft>
              <a:buFont typeface="Wingdings" pitchFamily="2" charset="2"/>
              <a:buNone/>
              <a:defRPr/>
            </a:pPr>
            <a:r>
              <a:rPr lang="tr-TR" sz="2800" dirty="0" smtClean="0">
                <a:latin typeface="Times New Roman" charset="0"/>
              </a:rPr>
              <a:t>Priz başlangıcı 1 saatten az, priz sona erme süresi de 10 saatten fazla olamaz. </a:t>
            </a:r>
            <a:endParaRPr lang="en-US" sz="2800" dirty="0" smtClean="0">
              <a:latin typeface="Times New Roman"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10</a:t>
            </a:fld>
            <a:endParaRPr lang="en-US"/>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Vicat aparatı (Priz süresi)</a:t>
            </a:r>
            <a:endParaRPr lang="tr-TR" dirty="0"/>
          </a:p>
        </p:txBody>
      </p:sp>
      <p:pic>
        <p:nvPicPr>
          <p:cNvPr id="4" name="Picture 11"/>
          <p:cNvPicPr>
            <a:picLocks noGrp="1" noChangeAspect="1" noChangeArrowheads="1"/>
          </p:cNvPicPr>
          <p:nvPr>
            <p:ph idx="1"/>
          </p:nvPr>
        </p:nvPicPr>
        <p:blipFill>
          <a:blip r:embed="rId2" cstate="print"/>
          <a:srcRect/>
          <a:stretch>
            <a:fillRect/>
          </a:stretch>
        </p:blipFill>
        <p:spPr>
          <a:xfrm>
            <a:off x="3400425" y="1715294"/>
            <a:ext cx="3105150" cy="4295775"/>
          </a:xfrm>
          <a:noFill/>
        </p:spPr>
      </p:pic>
      <p:sp>
        <p:nvSpPr>
          <p:cNvPr id="5" name="Footer Placeholder 4"/>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11</a:t>
            </a:fld>
            <a:endParaRPr lang="en-US"/>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5300" y="274639"/>
            <a:ext cx="8915400" cy="418058"/>
          </a:xfrm>
        </p:spPr>
        <p:txBody>
          <a:bodyPr/>
          <a:lstStyle/>
          <a:p>
            <a:r>
              <a:rPr lang="tr-TR" sz="2000" b="1" i="1" dirty="0" smtClean="0">
                <a:latin typeface="Times New Roman" pitchFamily="18" charset="0"/>
              </a:rPr>
              <a:t>Çimentonun basınç dayanımları</a:t>
            </a:r>
            <a:endParaRPr lang="en-US" sz="2000" b="1" i="1" dirty="0" smtClean="0">
              <a:latin typeface="Times New Roman" pitchFamily="18" charset="0"/>
            </a:endParaRPr>
          </a:p>
        </p:txBody>
      </p:sp>
      <p:graphicFrame>
        <p:nvGraphicFramePr>
          <p:cNvPr id="39395" name="Group 483"/>
          <p:cNvGraphicFramePr>
            <a:graphicFrameLocks noGrp="1"/>
          </p:cNvGraphicFramePr>
          <p:nvPr>
            <p:ph type="tbl" idx="1"/>
          </p:nvPr>
        </p:nvGraphicFramePr>
        <p:xfrm>
          <a:off x="1064568" y="692696"/>
          <a:ext cx="7307188" cy="5582106"/>
        </p:xfrm>
        <a:graphic>
          <a:graphicData uri="http://schemas.openxmlformats.org/drawingml/2006/table">
            <a:tbl>
              <a:tblPr/>
              <a:tblGrid>
                <a:gridCol w="3509888"/>
                <a:gridCol w="1347787"/>
                <a:gridCol w="1171575"/>
                <a:gridCol w="1277938"/>
              </a:tblGrid>
              <a:tr h="4127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charset="0"/>
                          <a:cs typeface="Times New Roman" charset="0"/>
                        </a:rPr>
                        <a:t>Çimento türü</a:t>
                      </a:r>
                      <a:endParaRPr kumimoji="0" lang="tr-TR" sz="3600" b="1"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3200" b="1"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Basınç dayanımları (min.) N/mm</a:t>
                      </a:r>
                      <a:r>
                        <a:rPr kumimoji="0" lang="tr-TR" sz="1600" b="1" i="0" u="none" strike="noStrike" cap="none" normalizeH="0" baseline="30000" dirty="0" smtClean="0">
                          <a:ln>
                            <a:noFill/>
                          </a:ln>
                          <a:solidFill>
                            <a:schemeClr val="tx1"/>
                          </a:solidFill>
                          <a:effectLst/>
                          <a:latin typeface="Times New Roman" charset="0"/>
                          <a:cs typeface="Times New Roman" charset="0"/>
                        </a:rPr>
                        <a:t>2</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810716">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32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charset="0"/>
                          <a:cs typeface="Times New Roman" charset="0"/>
                        </a:rPr>
                        <a:t>2 gün</a:t>
                      </a:r>
                      <a:endParaRPr kumimoji="0" lang="tr-TR" sz="32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charset="0"/>
                          <a:cs typeface="Times New Roman" charset="0"/>
                        </a:rPr>
                        <a:t>7 gün</a:t>
                      </a:r>
                      <a:endParaRPr kumimoji="0" lang="tr-TR" sz="32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charset="0"/>
                          <a:cs typeface="Times New Roman" charset="0"/>
                        </a:rPr>
                        <a:t>28 gün</a:t>
                      </a:r>
                      <a:endParaRPr kumimoji="0" lang="tr-TR" sz="32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10</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21</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PÇ 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20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31,5</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PÇ 52,5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25</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32,5</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52,5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BPÇ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21</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KÇ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21</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TÇ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21</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KZÇ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16</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KZÇ 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PKÇ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16</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PKÇ 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PCÇ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16</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PCÇ 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42,5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SDÇ 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10</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charset="0"/>
                          <a:cs typeface="Times New Roman" charset="0"/>
                        </a:rPr>
                        <a:t>21</a:t>
                      </a:r>
                      <a:endParaRPr kumimoji="0" lang="tr-TR" sz="2400" b="1"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charset="0"/>
                          <a:cs typeface="Times New Roman" charset="0"/>
                        </a:rPr>
                        <a:t>32,5</a:t>
                      </a:r>
                      <a:endParaRPr kumimoji="0" lang="tr-TR" sz="2400" b="1"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F0C5BAC5-BF75-4E11-B1A3-26CE82FF7630}" type="slidenum">
              <a:rPr lang="en-US" smtClean="0"/>
              <a:pPr>
                <a:defRPr/>
              </a:pPr>
              <a:t>12</a:t>
            </a:fld>
            <a:endParaRPr lang="en-US"/>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descr="http://www.yapimalzeme.com.tr/resimler/%C3%A7imento-4.jpg"/>
          <p:cNvPicPr>
            <a:picLocks noChangeAspect="1" noChangeArrowheads="1"/>
          </p:cNvPicPr>
          <p:nvPr/>
        </p:nvPicPr>
        <p:blipFill>
          <a:blip r:embed="rId2" cstate="print">
            <a:lum bright="-10000" contrast="40000"/>
          </a:blip>
          <a:srcRect/>
          <a:stretch>
            <a:fillRect/>
          </a:stretch>
        </p:blipFill>
        <p:spPr bwMode="auto">
          <a:xfrm>
            <a:off x="7097688" y="188640"/>
            <a:ext cx="2808312" cy="2592288"/>
          </a:xfrm>
          <a:prstGeom prst="rect">
            <a:avLst/>
          </a:prstGeom>
          <a:noFill/>
        </p:spPr>
      </p:pic>
      <p:sp>
        <p:nvSpPr>
          <p:cNvPr id="16386" name="Rectangle 2"/>
          <p:cNvSpPr>
            <a:spLocks noGrp="1" noChangeArrowheads="1"/>
          </p:cNvSpPr>
          <p:nvPr>
            <p:ph type="title"/>
          </p:nvPr>
        </p:nvSpPr>
        <p:spPr/>
        <p:txBody>
          <a:bodyPr/>
          <a:lstStyle/>
          <a:p>
            <a:pPr algn="l"/>
            <a:r>
              <a:rPr lang="tr-TR" b="1" dirty="0" smtClean="0">
                <a:latin typeface="Times New Roman" pitchFamily="18" charset="0"/>
              </a:rPr>
              <a:t>Çimentonun Depolanması</a:t>
            </a:r>
            <a:r>
              <a:rPr lang="tr-TR" dirty="0" smtClean="0">
                <a:latin typeface="Times New Roman" pitchFamily="18" charset="0"/>
              </a:rPr>
              <a:t>:</a:t>
            </a:r>
            <a:endParaRPr lang="en-US" dirty="0" smtClean="0">
              <a:latin typeface="Times New Roman" pitchFamily="18" charset="0"/>
            </a:endParaRPr>
          </a:p>
        </p:txBody>
      </p:sp>
      <p:sp>
        <p:nvSpPr>
          <p:cNvPr id="16387" name="Rectangle 3"/>
          <p:cNvSpPr>
            <a:spLocks noGrp="1" noChangeArrowheads="1"/>
          </p:cNvSpPr>
          <p:nvPr>
            <p:ph idx="1"/>
          </p:nvPr>
        </p:nvSpPr>
        <p:spPr>
          <a:xfrm>
            <a:off x="0" y="1268760"/>
            <a:ext cx="9906000" cy="5112990"/>
          </a:xfrm>
        </p:spPr>
        <p:txBody>
          <a:bodyPr/>
          <a:lstStyle/>
          <a:p>
            <a:pPr marL="609600" indent="-609600">
              <a:lnSpc>
                <a:spcPct val="80000"/>
              </a:lnSpc>
            </a:pPr>
            <a:r>
              <a:rPr lang="tr-TR" sz="2400" dirty="0" smtClean="0">
                <a:latin typeface="Times New Roman" pitchFamily="18" charset="0"/>
              </a:rPr>
              <a:t>Islak yerlerden uzak olmalı.</a:t>
            </a:r>
            <a:endParaRPr lang="en-US" sz="2400" dirty="0" smtClean="0">
              <a:latin typeface="Times New Roman" pitchFamily="18" charset="0"/>
            </a:endParaRPr>
          </a:p>
          <a:p>
            <a:pPr marL="609600" indent="-609600">
              <a:lnSpc>
                <a:spcPct val="80000"/>
              </a:lnSpc>
            </a:pPr>
            <a:r>
              <a:rPr lang="tr-TR" sz="2400" dirty="0" smtClean="0">
                <a:latin typeface="Times New Roman" pitchFamily="18" charset="0"/>
              </a:rPr>
              <a:t>Depo döşemesi yüksek olmalı, depo içinin havasız </a:t>
            </a:r>
          </a:p>
          <a:p>
            <a:pPr marL="609600" indent="-609600">
              <a:lnSpc>
                <a:spcPct val="80000"/>
              </a:lnSpc>
              <a:buNone/>
            </a:pPr>
            <a:r>
              <a:rPr lang="tr-TR" sz="2400" dirty="0" smtClean="0">
                <a:latin typeface="Times New Roman" pitchFamily="18" charset="0"/>
              </a:rPr>
              <a:t>	olmaması lazım.</a:t>
            </a:r>
            <a:endParaRPr lang="en-US" sz="2400" dirty="0" smtClean="0">
              <a:latin typeface="Times New Roman" pitchFamily="18" charset="0"/>
            </a:endParaRPr>
          </a:p>
          <a:p>
            <a:pPr marL="609600" indent="-609600">
              <a:lnSpc>
                <a:spcPct val="80000"/>
              </a:lnSpc>
            </a:pPr>
            <a:r>
              <a:rPr lang="tr-TR" sz="2400" dirty="0" smtClean="0">
                <a:latin typeface="Times New Roman" pitchFamily="18" charset="0"/>
              </a:rPr>
              <a:t>Açıktaki çimentoların üzeri ve çevresi hava </a:t>
            </a:r>
          </a:p>
          <a:p>
            <a:pPr marL="609600" indent="-609600">
              <a:lnSpc>
                <a:spcPct val="80000"/>
              </a:lnSpc>
              <a:buNone/>
            </a:pPr>
            <a:r>
              <a:rPr lang="tr-TR" sz="2400" dirty="0" smtClean="0">
                <a:latin typeface="Times New Roman" pitchFamily="18" charset="0"/>
              </a:rPr>
              <a:t>	almayacak şekilde naylonla kapatılmalı. Altına ahşap ranza konmalıdır.</a:t>
            </a:r>
            <a:endParaRPr lang="en-US" sz="2400" dirty="0" smtClean="0">
              <a:latin typeface="Times New Roman" pitchFamily="18" charset="0"/>
            </a:endParaRPr>
          </a:p>
          <a:p>
            <a:pPr marL="609600" indent="-609600">
              <a:lnSpc>
                <a:spcPct val="80000"/>
              </a:lnSpc>
            </a:pPr>
            <a:r>
              <a:rPr lang="tr-TR" sz="2400" dirty="0" smtClean="0">
                <a:latin typeface="Times New Roman" pitchFamily="18" charset="0"/>
              </a:rPr>
              <a:t>Depodaki istiflerde duvardan en az 10 cm uzakta torbalar arası boşluk kalmayacak biçimde ve 12 sıradan fazla üst üste konulmamalıdır. </a:t>
            </a:r>
            <a:endParaRPr lang="en-US" sz="2400" dirty="0" smtClean="0">
              <a:latin typeface="Times New Roman" pitchFamily="18" charset="0"/>
            </a:endParaRPr>
          </a:p>
          <a:p>
            <a:pPr marL="609600" indent="-609600">
              <a:lnSpc>
                <a:spcPct val="80000"/>
              </a:lnSpc>
            </a:pPr>
            <a:r>
              <a:rPr lang="tr-TR" sz="2400" dirty="0" smtClean="0">
                <a:latin typeface="Times New Roman" pitchFamily="18" charset="0"/>
              </a:rPr>
              <a:t>Büyük depoda istiflenecek çimentolar türlerine göre ayrı ve ilk gelen önce kullanılacak şekilde istif yapılmalıdır.</a:t>
            </a:r>
            <a:endParaRPr lang="en-US" sz="2400" dirty="0" smtClean="0">
              <a:latin typeface="Times New Roman" pitchFamily="18" charset="0"/>
            </a:endParaRPr>
          </a:p>
          <a:p>
            <a:pPr marL="609600" indent="-609600">
              <a:lnSpc>
                <a:spcPct val="80000"/>
              </a:lnSpc>
            </a:pPr>
            <a:r>
              <a:rPr lang="tr-TR" sz="2400" dirty="0" smtClean="0">
                <a:latin typeface="Times New Roman" pitchFamily="18" charset="0"/>
              </a:rPr>
              <a:t>Depolanmada bekleme süreleri Portland çimentosu olması halinde:</a:t>
            </a:r>
            <a:endParaRPr lang="en-US" sz="2400" dirty="0" smtClean="0">
              <a:latin typeface="Times New Roman" pitchFamily="18" charset="0"/>
            </a:endParaRPr>
          </a:p>
          <a:p>
            <a:pPr marL="990600" lvl="1" indent="-533400">
              <a:lnSpc>
                <a:spcPct val="80000"/>
              </a:lnSpc>
            </a:pPr>
            <a:r>
              <a:rPr lang="tr-TR" sz="2000" b="1" dirty="0" smtClean="0">
                <a:solidFill>
                  <a:srgbClr val="FF0000"/>
                </a:solidFill>
                <a:latin typeface="Times New Roman" pitchFamily="18" charset="0"/>
              </a:rPr>
              <a:t>3 ay olması durumunda %10-20,</a:t>
            </a:r>
          </a:p>
          <a:p>
            <a:pPr marL="990600" lvl="1" indent="-533400">
              <a:lnSpc>
                <a:spcPct val="80000"/>
              </a:lnSpc>
            </a:pPr>
            <a:r>
              <a:rPr lang="tr-TR" sz="2000" b="1" dirty="0" smtClean="0">
                <a:solidFill>
                  <a:srgbClr val="FF0000"/>
                </a:solidFill>
                <a:latin typeface="Times New Roman" pitchFamily="18" charset="0"/>
              </a:rPr>
              <a:t>6 ay olması durumunda %20-30’a kadar mukavemet kaybedeceği dikkate alınmalıdır.</a:t>
            </a:r>
            <a:endParaRPr lang="en-US" sz="2000" b="1" dirty="0" smtClean="0">
              <a:solidFill>
                <a:srgbClr val="FF0000"/>
              </a:solidFill>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13</a:t>
            </a:fld>
            <a:endParaRPr lang="en-US"/>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descr="http://www.yapikatalogu.com/VImages/Firmalar/87562/FotografDosyalari/b_120706_agregalar.jpg"/>
          <p:cNvPicPr>
            <a:picLocks noChangeAspect="1" noChangeArrowheads="1"/>
          </p:cNvPicPr>
          <p:nvPr/>
        </p:nvPicPr>
        <p:blipFill>
          <a:blip r:embed="rId2" cstate="print">
            <a:lum bright="40000"/>
          </a:blip>
          <a:srcRect/>
          <a:stretch>
            <a:fillRect/>
          </a:stretch>
        </p:blipFill>
        <p:spPr bwMode="auto">
          <a:xfrm>
            <a:off x="5889104" y="2060848"/>
            <a:ext cx="3810000" cy="2857500"/>
          </a:xfrm>
          <a:prstGeom prst="rect">
            <a:avLst/>
          </a:prstGeom>
          <a:noFill/>
        </p:spPr>
      </p:pic>
      <p:sp>
        <p:nvSpPr>
          <p:cNvPr id="44034" name="Rectangle 2"/>
          <p:cNvSpPr>
            <a:spLocks noGrp="1" noChangeArrowheads="1"/>
          </p:cNvSpPr>
          <p:nvPr>
            <p:ph type="title"/>
          </p:nvPr>
        </p:nvSpPr>
        <p:spPr/>
        <p:txBody>
          <a:bodyPr rtlCol="0">
            <a:normAutofit fontScale="90000"/>
          </a:bodyPr>
          <a:lstStyle/>
          <a:p>
            <a:pPr fontAlgn="auto">
              <a:spcAft>
                <a:spcPts val="0"/>
              </a:spcAft>
              <a:defRPr/>
            </a:pPr>
            <a:r>
              <a:rPr lang="tr-TR" b="1" dirty="0" smtClean="0">
                <a:latin typeface="Times New Roman" charset="0"/>
              </a:rPr>
              <a:t>AGREGA</a:t>
            </a:r>
            <a:br>
              <a:rPr lang="tr-TR" b="1" dirty="0" smtClean="0">
                <a:latin typeface="Times New Roman" charset="0"/>
              </a:rPr>
            </a:br>
            <a:r>
              <a:rPr lang="tr-TR" b="1" dirty="0" smtClean="0">
                <a:latin typeface="Times New Roman" charset="0"/>
              </a:rPr>
              <a:t> </a:t>
            </a:r>
            <a:r>
              <a:rPr lang="tr-TR" sz="3200" b="1" dirty="0" smtClean="0">
                <a:latin typeface="Times New Roman" charset="0"/>
              </a:rPr>
              <a:t>(betonun %75-80’ini oluşturur)</a:t>
            </a:r>
            <a:endParaRPr lang="en-US" sz="3200" b="1" dirty="0" smtClean="0">
              <a:latin typeface="Times New Roman" charset="0"/>
            </a:endParaRPr>
          </a:p>
        </p:txBody>
      </p:sp>
      <p:sp>
        <p:nvSpPr>
          <p:cNvPr id="17411" name="Rectangle 3"/>
          <p:cNvSpPr>
            <a:spLocks noGrp="1" noChangeArrowheads="1"/>
          </p:cNvSpPr>
          <p:nvPr>
            <p:ph idx="1"/>
          </p:nvPr>
        </p:nvSpPr>
        <p:spPr/>
        <p:txBody>
          <a:bodyPr/>
          <a:lstStyle/>
          <a:p>
            <a:r>
              <a:rPr lang="tr-TR" sz="2000" dirty="0" smtClean="0">
                <a:latin typeface="Times New Roman" pitchFamily="18" charset="0"/>
              </a:rPr>
              <a:t>Mineral kökenli, 100 mm ye kadar çeşitli boyutlarda tanelerden oluşan kum, çakıl veya kırmataş gibi malzemelere agrega denir.</a:t>
            </a:r>
          </a:p>
          <a:p>
            <a:endParaRPr lang="tr-TR" sz="1800" b="1" u="sng" dirty="0" smtClean="0">
              <a:latin typeface="Times New Roman" pitchFamily="18" charset="0"/>
            </a:endParaRPr>
          </a:p>
          <a:p>
            <a:pPr algn="ctr">
              <a:buFont typeface="Arial" charset="0"/>
              <a:buNone/>
            </a:pPr>
            <a:r>
              <a:rPr lang="tr-TR" sz="2400" b="1" u="sng" dirty="0" smtClean="0">
                <a:latin typeface="Times New Roman" pitchFamily="18" charset="0"/>
              </a:rPr>
              <a:t>SINIFLAMA</a:t>
            </a:r>
            <a:endParaRPr lang="tr-TR" sz="2400" u="sng" dirty="0" smtClean="0">
              <a:latin typeface="Times New Roman" pitchFamily="18" charset="0"/>
            </a:endParaRPr>
          </a:p>
          <a:p>
            <a:pPr>
              <a:buFont typeface="Arial" charset="0"/>
              <a:buNone/>
            </a:pPr>
            <a:r>
              <a:rPr lang="tr-TR" sz="2000" u="sng" dirty="0" smtClean="0">
                <a:latin typeface="Times New Roman" pitchFamily="18" charset="0"/>
              </a:rPr>
              <a:t>Elde ediliş şekline göre:</a:t>
            </a:r>
            <a:endParaRPr lang="tr-TR" sz="2000" dirty="0" smtClean="0">
              <a:latin typeface="Times New Roman" pitchFamily="18" charset="0"/>
            </a:endParaRPr>
          </a:p>
          <a:p>
            <a:pPr>
              <a:buFont typeface="Arial" charset="0"/>
              <a:buNone/>
            </a:pPr>
            <a:r>
              <a:rPr lang="tr-TR" sz="2000" dirty="0" smtClean="0">
                <a:latin typeface="Times New Roman" pitchFamily="18" charset="0"/>
              </a:rPr>
              <a:t>1-Doğal agrega ( Doğal taş agregası)</a:t>
            </a:r>
          </a:p>
          <a:p>
            <a:pPr>
              <a:buFont typeface="Arial" charset="0"/>
              <a:buNone/>
            </a:pPr>
            <a:r>
              <a:rPr lang="tr-TR" sz="2000" dirty="0" smtClean="0">
                <a:latin typeface="Times New Roman" pitchFamily="18" charset="0"/>
              </a:rPr>
              <a:t>	a- Kırılmamış doğal agrega</a:t>
            </a:r>
          </a:p>
          <a:p>
            <a:pPr>
              <a:buFont typeface="Arial" charset="0"/>
              <a:buNone/>
            </a:pPr>
            <a:r>
              <a:rPr lang="tr-TR" sz="2000" dirty="0" smtClean="0">
                <a:latin typeface="Times New Roman" pitchFamily="18" charset="0"/>
              </a:rPr>
              <a:t>	b- Kırılmış Doğal agrega</a:t>
            </a:r>
          </a:p>
          <a:p>
            <a:pPr>
              <a:buFont typeface="Arial" charset="0"/>
              <a:buNone/>
            </a:pPr>
            <a:endParaRPr lang="tr-TR" sz="2000" dirty="0" smtClean="0">
              <a:latin typeface="Times New Roman" pitchFamily="18" charset="0"/>
            </a:endParaRPr>
          </a:p>
          <a:p>
            <a:pPr>
              <a:buFont typeface="Arial" charset="0"/>
              <a:buNone/>
            </a:pPr>
            <a:r>
              <a:rPr lang="tr-TR" sz="2000" dirty="0" smtClean="0">
                <a:latin typeface="Times New Roman" pitchFamily="18" charset="0"/>
              </a:rPr>
              <a:t>2- Yapay agrega (Sanayi ürünü agrega): Yüksek fırın cürufu taşı, Yüksek fırın cüruf kumu.</a:t>
            </a:r>
            <a:endParaRPr lang="en-US" sz="2000"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14</a:t>
            </a:fld>
            <a:endParaRPr lang="en-US"/>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b="1" u="sng" smtClean="0">
                <a:latin typeface="Times New Roman" pitchFamily="18" charset="0"/>
              </a:rPr>
              <a:t>AGREGA</a:t>
            </a:r>
            <a:endParaRPr lang="en-US" b="1" u="sng" smtClean="0">
              <a:latin typeface="Times New Roman" pitchFamily="18" charset="0"/>
            </a:endParaRPr>
          </a:p>
        </p:txBody>
      </p:sp>
      <p:sp>
        <p:nvSpPr>
          <p:cNvPr id="45059" name="Rectangle 3"/>
          <p:cNvSpPr>
            <a:spLocks noGrp="1" noChangeArrowheads="1"/>
          </p:cNvSpPr>
          <p:nvPr>
            <p:ph idx="1"/>
          </p:nvPr>
        </p:nvSpPr>
        <p:spPr>
          <a:xfrm>
            <a:off x="200472" y="1268760"/>
            <a:ext cx="9433048" cy="5112568"/>
          </a:xfrm>
        </p:spPr>
        <p:txBody>
          <a:bodyPr rtlCol="0">
            <a:normAutofit/>
          </a:bodyPr>
          <a:lstStyle/>
          <a:p>
            <a:pPr fontAlgn="auto">
              <a:lnSpc>
                <a:spcPct val="90000"/>
              </a:lnSpc>
              <a:spcAft>
                <a:spcPts val="0"/>
              </a:spcAft>
              <a:buFont typeface="Arial" pitchFamily="34" charset="0"/>
              <a:buNone/>
              <a:defRPr/>
            </a:pPr>
            <a:r>
              <a:rPr lang="tr-TR" sz="2400" u="sng" dirty="0" smtClean="0">
                <a:latin typeface="Times New Roman" charset="0"/>
              </a:rPr>
              <a:t>Boyutuna göre agregalar:</a:t>
            </a:r>
            <a:endParaRPr lang="tr-TR" sz="2400" dirty="0" smtClean="0">
              <a:latin typeface="Times New Roman" charset="0"/>
            </a:endParaRPr>
          </a:p>
          <a:p>
            <a:pPr fontAlgn="auto">
              <a:lnSpc>
                <a:spcPct val="90000"/>
              </a:lnSpc>
              <a:spcAft>
                <a:spcPts val="0"/>
              </a:spcAft>
              <a:buFont typeface="Wingdings" pitchFamily="2" charset="2"/>
              <a:buNone/>
              <a:defRPr/>
            </a:pPr>
            <a:r>
              <a:rPr lang="tr-TR" sz="2400" dirty="0" smtClean="0">
                <a:latin typeface="Times New Roman" charset="0"/>
              </a:rPr>
              <a:t>a- </a:t>
            </a:r>
            <a:r>
              <a:rPr lang="tr-TR" sz="2400" b="1" dirty="0" smtClean="0">
                <a:latin typeface="Times New Roman" charset="0"/>
              </a:rPr>
              <a:t>İnce agrega</a:t>
            </a:r>
            <a:r>
              <a:rPr lang="tr-TR" sz="2400" dirty="0" smtClean="0">
                <a:latin typeface="Times New Roman" charset="0"/>
              </a:rPr>
              <a:t>: taneleri 4.75 mm elekten geçen agregadır.</a:t>
            </a:r>
          </a:p>
          <a:p>
            <a:pPr fontAlgn="auto">
              <a:lnSpc>
                <a:spcPct val="90000"/>
              </a:lnSpc>
              <a:spcAft>
                <a:spcPts val="0"/>
              </a:spcAft>
              <a:buFont typeface="Wingdings" pitchFamily="2" charset="2"/>
              <a:buNone/>
              <a:defRPr/>
            </a:pPr>
            <a:r>
              <a:rPr lang="tr-TR" sz="2400" dirty="0" smtClean="0">
                <a:latin typeface="Times New Roman" charset="0"/>
              </a:rPr>
              <a:t>b- </a:t>
            </a:r>
            <a:r>
              <a:rPr lang="tr-TR" sz="2400" b="1" dirty="0" smtClean="0">
                <a:latin typeface="Times New Roman" charset="0"/>
              </a:rPr>
              <a:t>İri agrega</a:t>
            </a:r>
            <a:r>
              <a:rPr lang="tr-TR" sz="2400" dirty="0" smtClean="0">
                <a:latin typeface="Times New Roman" charset="0"/>
              </a:rPr>
              <a:t>: taneleri 4.75 mm elek üzerinde kalan agregadır.</a:t>
            </a:r>
          </a:p>
          <a:p>
            <a:pPr fontAlgn="auto">
              <a:lnSpc>
                <a:spcPct val="90000"/>
              </a:lnSpc>
              <a:spcAft>
                <a:spcPts val="0"/>
              </a:spcAft>
              <a:buFont typeface="Wingdings" pitchFamily="2" charset="2"/>
              <a:buNone/>
              <a:defRPr/>
            </a:pPr>
            <a:r>
              <a:rPr lang="tr-TR" sz="2400" dirty="0" smtClean="0">
                <a:latin typeface="Times New Roman" charset="0"/>
              </a:rPr>
              <a:t>c- </a:t>
            </a:r>
            <a:r>
              <a:rPr lang="tr-TR" sz="2400" b="1" dirty="0" smtClean="0">
                <a:latin typeface="Times New Roman" charset="0"/>
              </a:rPr>
              <a:t>Taşunu ( Filler</a:t>
            </a:r>
            <a:r>
              <a:rPr lang="tr-TR" sz="2400" dirty="0" smtClean="0">
                <a:latin typeface="Times New Roman" charset="0"/>
              </a:rPr>
              <a:t>): 0.25 mm kare gözlü elekten geçen ince malzemedir.</a:t>
            </a:r>
          </a:p>
          <a:p>
            <a:pPr fontAlgn="auto">
              <a:lnSpc>
                <a:spcPct val="90000"/>
              </a:lnSpc>
              <a:spcAft>
                <a:spcPts val="0"/>
              </a:spcAft>
              <a:buFont typeface="Arial" pitchFamily="34" charset="0"/>
              <a:buChar char="•"/>
              <a:defRPr/>
            </a:pPr>
            <a:endParaRPr lang="tr-TR" sz="2400" i="1" u="sng" dirty="0" smtClean="0">
              <a:latin typeface="Times New Roman" charset="0"/>
            </a:endParaRPr>
          </a:p>
          <a:p>
            <a:pPr fontAlgn="auto">
              <a:lnSpc>
                <a:spcPct val="90000"/>
              </a:lnSpc>
              <a:spcAft>
                <a:spcPts val="0"/>
              </a:spcAft>
              <a:buFont typeface="Arial" pitchFamily="34" charset="0"/>
              <a:buNone/>
              <a:defRPr/>
            </a:pPr>
            <a:r>
              <a:rPr lang="tr-TR" sz="2400" i="1" u="sng" dirty="0" smtClean="0">
                <a:latin typeface="Times New Roman" charset="0"/>
              </a:rPr>
              <a:t>Agregalardan Numune Alma</a:t>
            </a:r>
            <a:r>
              <a:rPr lang="tr-TR" sz="2400" u="sng" dirty="0" smtClean="0">
                <a:latin typeface="Times New Roman" charset="0"/>
              </a:rPr>
              <a:t> </a:t>
            </a:r>
            <a:endParaRPr lang="tr-TR" sz="2400" dirty="0" smtClean="0">
              <a:latin typeface="Times New Roman" charset="0"/>
            </a:endParaRPr>
          </a:p>
          <a:p>
            <a:pPr fontAlgn="auto">
              <a:lnSpc>
                <a:spcPct val="90000"/>
              </a:lnSpc>
              <a:spcAft>
                <a:spcPts val="0"/>
              </a:spcAft>
              <a:buFont typeface="Wingdings" pitchFamily="2" charset="2"/>
              <a:buNone/>
              <a:defRPr/>
            </a:pPr>
            <a:r>
              <a:rPr lang="tr-TR" sz="2400" dirty="0" smtClean="0">
                <a:latin typeface="Times New Roman" charset="0"/>
              </a:rPr>
              <a:t>Bir agrega yığınından numune alınırken, agregayı temsil edebilecek ve yığının orta kısımlarından farklı noktalardan alınmalıdır. </a:t>
            </a:r>
          </a:p>
          <a:p>
            <a:pPr fontAlgn="auto">
              <a:lnSpc>
                <a:spcPct val="90000"/>
              </a:lnSpc>
              <a:spcAft>
                <a:spcPts val="0"/>
              </a:spcAft>
              <a:buFont typeface="Wingdings" pitchFamily="2" charset="2"/>
              <a:buNone/>
              <a:defRPr/>
            </a:pPr>
            <a:endParaRPr lang="tr-TR" sz="2400" dirty="0" smtClean="0">
              <a:latin typeface="Times New Roman" charset="0"/>
            </a:endParaRPr>
          </a:p>
          <a:p>
            <a:pPr fontAlgn="auto">
              <a:lnSpc>
                <a:spcPct val="90000"/>
              </a:lnSpc>
              <a:spcAft>
                <a:spcPts val="0"/>
              </a:spcAft>
              <a:buFont typeface="Wingdings" pitchFamily="2" charset="2"/>
              <a:buNone/>
              <a:defRPr/>
            </a:pPr>
            <a:r>
              <a:rPr lang="tr-TR" sz="2400" b="1" dirty="0" smtClean="0">
                <a:latin typeface="Times New Roman" charset="0"/>
              </a:rPr>
              <a:t>Alınan numunelerin istenilen miktara indirgenmesi:</a:t>
            </a:r>
          </a:p>
          <a:p>
            <a:pPr fontAlgn="auto">
              <a:lnSpc>
                <a:spcPct val="90000"/>
              </a:lnSpc>
              <a:spcAft>
                <a:spcPts val="0"/>
              </a:spcAft>
              <a:buFont typeface="Wingdings" pitchFamily="2" charset="2"/>
              <a:buNone/>
              <a:defRPr/>
            </a:pPr>
            <a:r>
              <a:rPr lang="tr-TR" sz="2400" dirty="0" smtClean="0">
                <a:latin typeface="Times New Roman" charset="0"/>
              </a:rPr>
              <a:t>A. Dörde bölerek numune alma (çeyrekleme)</a:t>
            </a:r>
          </a:p>
          <a:p>
            <a:pPr fontAlgn="auto">
              <a:lnSpc>
                <a:spcPct val="90000"/>
              </a:lnSpc>
              <a:spcAft>
                <a:spcPts val="0"/>
              </a:spcAft>
              <a:buFont typeface="Wingdings" pitchFamily="2" charset="2"/>
              <a:buNone/>
              <a:defRPr/>
            </a:pPr>
            <a:r>
              <a:rPr lang="tr-TR" sz="2400" dirty="0" smtClean="0">
                <a:latin typeface="Times New Roman" charset="0"/>
              </a:rPr>
              <a:t>B. Bölgeç (numune ayırıcı)</a:t>
            </a:r>
            <a:endParaRPr lang="en-US" sz="2400" dirty="0" smtClean="0">
              <a:latin typeface="Times New Roman"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60418" name="Picture 2" descr="http://1.imimg.com/data/L/O/MY-188550/riffle-sample-divider_250x250.gif"/>
          <p:cNvPicPr>
            <a:picLocks noChangeAspect="1" noChangeArrowheads="1"/>
          </p:cNvPicPr>
          <p:nvPr/>
        </p:nvPicPr>
        <p:blipFill>
          <a:blip r:embed="rId2" cstate="print"/>
          <a:srcRect/>
          <a:stretch>
            <a:fillRect/>
          </a:stretch>
        </p:blipFill>
        <p:spPr bwMode="auto">
          <a:xfrm>
            <a:off x="6897216" y="4509120"/>
            <a:ext cx="2371725" cy="1924051"/>
          </a:xfrm>
          <a:prstGeom prst="rect">
            <a:avLst/>
          </a:prstGeom>
          <a:noFill/>
        </p:spPr>
      </p:pic>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15</a:t>
            </a:fld>
            <a:endParaRPr lang="en-US"/>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smtClean="0"/>
          </a:p>
          <a:p>
            <a:endParaRPr lang="tr-TR" dirty="0" smtClean="0"/>
          </a:p>
          <a:p>
            <a:endParaRPr lang="tr-TR" dirty="0" smtClean="0"/>
          </a:p>
          <a:p>
            <a:pPr>
              <a:buNone/>
            </a:pPr>
            <a:r>
              <a:rPr lang="tr-TR" dirty="0" smtClean="0"/>
              <a:t>ÇEYREKLEME</a:t>
            </a:r>
            <a:endParaRPr lang="tr-TR" dirty="0"/>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119810" name="Picture 2"/>
          <p:cNvPicPr>
            <a:picLocks noChangeAspect="1" noChangeArrowheads="1"/>
          </p:cNvPicPr>
          <p:nvPr/>
        </p:nvPicPr>
        <p:blipFill>
          <a:blip r:embed="rId2" cstate="print">
            <a:lum bright="-10000"/>
          </a:blip>
          <a:srcRect/>
          <a:stretch>
            <a:fillRect/>
          </a:stretch>
        </p:blipFill>
        <p:spPr bwMode="auto">
          <a:xfrm>
            <a:off x="2936776" y="0"/>
            <a:ext cx="6969224" cy="659735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16</a:t>
            </a:fld>
            <a:endParaRPr lang="en-US"/>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ELEK ANALİZİ</a:t>
            </a:r>
            <a:endParaRPr lang="tr-TR" dirty="0"/>
          </a:p>
        </p:txBody>
      </p:sp>
      <p:sp>
        <p:nvSpPr>
          <p:cNvPr id="3" name="Content Placeholder 2"/>
          <p:cNvSpPr>
            <a:spLocks noGrp="1"/>
          </p:cNvSpPr>
          <p:nvPr>
            <p:ph idx="1"/>
          </p:nvPr>
        </p:nvSpPr>
        <p:spPr/>
        <p:txBody>
          <a:bodyPr/>
          <a:lstStyle/>
          <a:p>
            <a:endParaRPr lang="tr-TR" dirty="0"/>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120834" name="Picture 2"/>
          <p:cNvPicPr>
            <a:picLocks noChangeAspect="1" noChangeArrowheads="1"/>
          </p:cNvPicPr>
          <p:nvPr/>
        </p:nvPicPr>
        <p:blipFill>
          <a:blip r:embed="rId3" cstate="print"/>
          <a:srcRect/>
          <a:stretch>
            <a:fillRect/>
          </a:stretch>
        </p:blipFill>
        <p:spPr bwMode="auto">
          <a:xfrm>
            <a:off x="488504" y="1556792"/>
            <a:ext cx="2674789" cy="442683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152800" y="1556792"/>
            <a:ext cx="3827893" cy="2476872"/>
          </a:xfrm>
          <a:prstGeom prst="rect">
            <a:avLst/>
          </a:prstGeom>
          <a:noFill/>
          <a:ln w="9525">
            <a:noFill/>
            <a:miter lim="800000"/>
            <a:headEnd/>
            <a:tailEnd/>
          </a:ln>
        </p:spPr>
      </p:pic>
      <p:graphicFrame>
        <p:nvGraphicFramePr>
          <p:cNvPr id="60417" name="Object 3"/>
          <p:cNvGraphicFramePr>
            <a:graphicFrameLocks noChangeAspect="1"/>
          </p:cNvGraphicFramePr>
          <p:nvPr/>
        </p:nvGraphicFramePr>
        <p:xfrm>
          <a:off x="6177136" y="3501008"/>
          <a:ext cx="3358872" cy="2594992"/>
        </p:xfrm>
        <a:graphic>
          <a:graphicData uri="http://schemas.openxmlformats.org/presentationml/2006/ole">
            <p:oleObj spid="_x0000_s60417" name="Photo Editor Photo" r:id="rId5" imgW="6095238" imgH="4571429" progId="">
              <p:embed/>
            </p:oleObj>
          </a:graphicData>
        </a:graphic>
      </p:graphicFrame>
      <p:sp>
        <p:nvSpPr>
          <p:cNvPr id="8" name="Slide Number Placeholder 7"/>
          <p:cNvSpPr>
            <a:spLocks noGrp="1"/>
          </p:cNvSpPr>
          <p:nvPr>
            <p:ph type="sldNum" sz="quarter" idx="12"/>
          </p:nvPr>
        </p:nvSpPr>
        <p:spPr/>
        <p:txBody>
          <a:bodyPr/>
          <a:lstStyle/>
          <a:p>
            <a:pPr>
              <a:defRPr/>
            </a:pPr>
            <a:fld id="{1868AA1D-FCBC-4190-9479-9373DCE415B7}" type="slidenum">
              <a:rPr lang="en-US" smtClean="0"/>
              <a:pPr>
                <a:defRPr/>
              </a:pPr>
              <a:t>17</a:t>
            </a:fld>
            <a:endParaRPr lang="en-US"/>
          </a:p>
        </p:txBody>
      </p: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r>
              <a:rPr lang="tr-TR" b="1" u="sng" dirty="0" smtClean="0">
                <a:latin typeface="Times New Roman" pitchFamily="18" charset="0"/>
              </a:rPr>
              <a:t>Granülometri</a:t>
            </a:r>
            <a:endParaRPr lang="en-US" b="1" u="sng" dirty="0" smtClean="0">
              <a:latin typeface="Times New Roman" pitchFamily="18" charset="0"/>
            </a:endParaRPr>
          </a:p>
        </p:txBody>
      </p:sp>
      <p:sp>
        <p:nvSpPr>
          <p:cNvPr id="19459" name="Rectangle 3"/>
          <p:cNvSpPr>
            <a:spLocks noGrp="1" noChangeArrowheads="1"/>
          </p:cNvSpPr>
          <p:nvPr>
            <p:ph type="body" sz="half" idx="1"/>
          </p:nvPr>
        </p:nvSpPr>
        <p:spPr>
          <a:xfrm>
            <a:off x="495300" y="1268761"/>
            <a:ext cx="8828088" cy="4803428"/>
          </a:xfrm>
        </p:spPr>
        <p:txBody>
          <a:bodyPr/>
          <a:lstStyle/>
          <a:p>
            <a:r>
              <a:rPr lang="tr-TR" sz="1800" b="1" i="1" u="sng" dirty="0" smtClean="0">
                <a:latin typeface="Times New Roman" pitchFamily="18" charset="0"/>
              </a:rPr>
              <a:t>Granülometri:</a:t>
            </a:r>
            <a:r>
              <a:rPr lang="tr-TR" sz="1800" b="1" i="1" dirty="0" smtClean="0">
                <a:latin typeface="Times New Roman" pitchFamily="18" charset="0"/>
              </a:rPr>
              <a:t> TS706 EN12620’nin veya başka bir standartın beton için öngördüğü karışım oranları kullanılır</a:t>
            </a:r>
            <a:r>
              <a:rPr lang="tr-TR" sz="1800" i="1" dirty="0" smtClean="0">
                <a:latin typeface="Times New Roman" pitchFamily="18" charset="0"/>
              </a:rPr>
              <a:t>.</a:t>
            </a:r>
          </a:p>
          <a:p>
            <a:endParaRPr lang="tr-TR" sz="1800" i="1" dirty="0" smtClean="0">
              <a:latin typeface="Times New Roman" pitchFamily="18" charset="0"/>
            </a:endParaRPr>
          </a:p>
          <a:p>
            <a:endParaRPr lang="en-US" sz="1800" i="1" dirty="0" smtClean="0">
              <a:latin typeface="Times New Roman" pitchFamily="18" charset="0"/>
            </a:endParaRPr>
          </a:p>
        </p:txBody>
      </p:sp>
      <p:pic>
        <p:nvPicPr>
          <p:cNvPr id="5" name="Picture 4" descr="grading curve of aggregates"/>
          <p:cNvPicPr>
            <a:picLocks noChangeAspect="1" noChangeArrowheads="1"/>
          </p:cNvPicPr>
          <p:nvPr/>
        </p:nvPicPr>
        <p:blipFill>
          <a:blip r:embed="rId2" cstate="print"/>
          <a:srcRect l="5670" t="16231" r="5501" b="16893"/>
          <a:stretch>
            <a:fillRect/>
          </a:stretch>
        </p:blipFill>
        <p:spPr bwMode="auto">
          <a:xfrm>
            <a:off x="1" y="1988840"/>
            <a:ext cx="9874590" cy="4869160"/>
          </a:xfrm>
          <a:prstGeom prst="rect">
            <a:avLst/>
          </a:prstGeom>
          <a:noFill/>
          <a:ln w="9525">
            <a:solidFill>
              <a:srgbClr val="000000"/>
            </a:solidFill>
            <a:miter lim="800000"/>
            <a:headEnd/>
            <a:tailEnd/>
          </a:ln>
        </p:spPr>
      </p:pic>
      <p:sp>
        <p:nvSpPr>
          <p:cNvPr id="8" name="TextBox 7"/>
          <p:cNvSpPr txBox="1"/>
          <p:nvPr/>
        </p:nvSpPr>
        <p:spPr>
          <a:xfrm>
            <a:off x="560512" y="5733256"/>
            <a:ext cx="20882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Olması gereken aralık</a:t>
            </a:r>
            <a:endParaRPr lang="tr-TR" dirty="0"/>
          </a:p>
        </p:txBody>
      </p:sp>
      <p:cxnSp>
        <p:nvCxnSpPr>
          <p:cNvPr id="10" name="Straight Arrow Connector 9"/>
          <p:cNvCxnSpPr/>
          <p:nvPr/>
        </p:nvCxnSpPr>
        <p:spPr>
          <a:xfrm rot="10800000" flipV="1">
            <a:off x="2648744" y="4653136"/>
            <a:ext cx="1728192" cy="11521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mtClean="0"/>
              <a:t>İMO-KTMMOB- 17 Ağustos 2011</a:t>
            </a:r>
            <a:endParaRPr lang="en-US"/>
          </a:p>
        </p:txBody>
      </p:sp>
      <p:sp>
        <p:nvSpPr>
          <p:cNvPr id="9" name="Slide Number Placeholder 8"/>
          <p:cNvSpPr>
            <a:spLocks noGrp="1"/>
          </p:cNvSpPr>
          <p:nvPr>
            <p:ph type="sldNum" sz="quarter" idx="12"/>
          </p:nvPr>
        </p:nvSpPr>
        <p:spPr/>
        <p:txBody>
          <a:bodyPr/>
          <a:lstStyle/>
          <a:p>
            <a:pPr>
              <a:defRPr/>
            </a:pPr>
            <a:fld id="{D0555B61-1922-439B-8E72-592C24B6FB57}" type="slidenum">
              <a:rPr lang="en-US" smtClean="0"/>
              <a:pPr>
                <a:defRPr/>
              </a:pPr>
              <a:t>18</a:t>
            </a:fld>
            <a:endParaRPr lang="en-US"/>
          </a:p>
        </p:txBody>
      </p:sp>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granülometri?</a:t>
            </a:r>
            <a:endParaRPr lang="tr-TR" dirty="0"/>
          </a:p>
        </p:txBody>
      </p:sp>
      <p:sp>
        <p:nvSpPr>
          <p:cNvPr id="3" name="Text Placeholder 2"/>
          <p:cNvSpPr>
            <a:spLocks noGrp="1"/>
          </p:cNvSpPr>
          <p:nvPr>
            <p:ph type="body" sz="half" idx="1"/>
          </p:nvPr>
        </p:nvSpPr>
        <p:spPr/>
        <p:txBody>
          <a:bodyPr/>
          <a:lstStyle/>
          <a:p>
            <a:endParaRPr lang="tr-TR" dirty="0"/>
          </a:p>
        </p:txBody>
      </p:sp>
      <p:sp>
        <p:nvSpPr>
          <p:cNvPr id="4" name="Content Placeholder 3"/>
          <p:cNvSpPr>
            <a:spLocks noGrp="1"/>
          </p:cNvSpPr>
          <p:nvPr>
            <p:ph sz="half" idx="2"/>
          </p:nvPr>
        </p:nvSpPr>
        <p:spPr/>
        <p:txBody>
          <a:bodyPr/>
          <a:lstStyle/>
          <a:p>
            <a:endParaRPr lang="tr-TR"/>
          </a:p>
        </p:txBody>
      </p:sp>
      <p:graphicFrame>
        <p:nvGraphicFramePr>
          <p:cNvPr id="58370" name="Object 3"/>
          <p:cNvGraphicFramePr>
            <a:graphicFrameLocks noChangeAspect="1"/>
          </p:cNvGraphicFramePr>
          <p:nvPr/>
        </p:nvGraphicFramePr>
        <p:xfrm>
          <a:off x="488504" y="1556792"/>
          <a:ext cx="9100120" cy="4824536"/>
        </p:xfrm>
        <a:graphic>
          <a:graphicData uri="http://schemas.openxmlformats.org/presentationml/2006/ole">
            <p:oleObj spid="_x0000_s58370" name="Photo Editor Photo" r:id="rId3" imgW="6811326" imgH="7000000" progId="">
              <p:embed/>
            </p:oleObj>
          </a:graphicData>
        </a:graphic>
      </p:graphicFrame>
      <p:sp>
        <p:nvSpPr>
          <p:cNvPr id="6" name="Footer Placeholder 5"/>
          <p:cNvSpPr>
            <a:spLocks noGrp="1"/>
          </p:cNvSpPr>
          <p:nvPr>
            <p:ph type="ftr" sz="quarter" idx="11"/>
          </p:nvPr>
        </p:nvSpPr>
        <p:spPr/>
        <p:txBody>
          <a:bodyPr/>
          <a:lstStyle/>
          <a:p>
            <a:pPr>
              <a:defRPr/>
            </a:pPr>
            <a:r>
              <a:rPr lang="en-US" smtClean="0"/>
              <a:t>İMO-KTMMOB- 17 Ağustos 2011</a:t>
            </a:r>
            <a:endParaRPr lang="en-US"/>
          </a:p>
        </p:txBody>
      </p:sp>
      <p:sp>
        <p:nvSpPr>
          <p:cNvPr id="7" name="Slide Number Placeholder 6"/>
          <p:cNvSpPr>
            <a:spLocks noGrp="1"/>
          </p:cNvSpPr>
          <p:nvPr>
            <p:ph type="sldNum" sz="quarter" idx="12"/>
          </p:nvPr>
        </p:nvSpPr>
        <p:spPr/>
        <p:txBody>
          <a:bodyPr/>
          <a:lstStyle/>
          <a:p>
            <a:pPr>
              <a:defRPr/>
            </a:pPr>
            <a:fld id="{D0555B61-1922-439B-8E72-592C24B6FB57}" type="slidenum">
              <a:rPr lang="en-US" smtClean="0"/>
              <a:pPr>
                <a:defRPr/>
              </a:pPr>
              <a:t>19</a:t>
            </a:fld>
            <a:endParaRPr lang="en-US"/>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tr-TR" smtClean="0"/>
              <a:t>İçerik</a:t>
            </a:r>
          </a:p>
        </p:txBody>
      </p:sp>
      <p:sp>
        <p:nvSpPr>
          <p:cNvPr id="7171" name="Content Placeholder 2"/>
          <p:cNvSpPr>
            <a:spLocks noGrp="1"/>
          </p:cNvSpPr>
          <p:nvPr>
            <p:ph idx="1"/>
          </p:nvPr>
        </p:nvSpPr>
        <p:spPr>
          <a:xfrm>
            <a:off x="495300" y="1196975"/>
            <a:ext cx="8915400" cy="4929188"/>
          </a:xfrm>
        </p:spPr>
        <p:txBody>
          <a:bodyPr/>
          <a:lstStyle/>
          <a:p>
            <a:r>
              <a:rPr lang="tr-TR" sz="2000" dirty="0" smtClean="0"/>
              <a:t>Beton,</a:t>
            </a:r>
          </a:p>
          <a:p>
            <a:r>
              <a:rPr lang="tr-TR" sz="2000" dirty="0" smtClean="0"/>
              <a:t>Çimento, çimento türleri, fiziksel ve mekanik özellikler, çeşitleri, depolama,</a:t>
            </a:r>
          </a:p>
          <a:p>
            <a:r>
              <a:rPr lang="tr-TR" sz="2000" dirty="0" smtClean="0"/>
              <a:t>Agrega, agrega türleri, granülometri, fiziksel-mekanik özellikler, zararlı maddeler,</a:t>
            </a:r>
          </a:p>
          <a:p>
            <a:r>
              <a:rPr lang="tr-TR" sz="2000" dirty="0" smtClean="0"/>
              <a:t>Beton ağırlıkları, beton dayanım sınıfları, beton malzemeleri.</a:t>
            </a:r>
          </a:p>
          <a:p>
            <a:r>
              <a:rPr lang="tr-TR" sz="2000" dirty="0" smtClean="0"/>
              <a:t>Katkılar,</a:t>
            </a:r>
          </a:p>
          <a:p>
            <a:r>
              <a:rPr lang="tr-TR" sz="2000" dirty="0" smtClean="0"/>
              <a:t>İyi betonun faktörleri,</a:t>
            </a:r>
          </a:p>
          <a:p>
            <a:r>
              <a:rPr lang="tr-TR" sz="2000" dirty="0" smtClean="0"/>
              <a:t>Taze beton deneyleri,</a:t>
            </a:r>
          </a:p>
          <a:p>
            <a:r>
              <a:rPr lang="tr-TR" sz="2000" dirty="0" smtClean="0"/>
              <a:t>Numune alma ve numune saklama,</a:t>
            </a:r>
          </a:p>
          <a:p>
            <a:r>
              <a:rPr lang="tr-TR" sz="2000" dirty="0" smtClean="0"/>
              <a:t>Basınç dayanımı, TSEN 206 standardı,</a:t>
            </a:r>
          </a:p>
          <a:p>
            <a:r>
              <a:rPr lang="tr-TR" sz="2000" dirty="0" smtClean="0"/>
              <a:t>Tahribatsız deney metodları,</a:t>
            </a:r>
          </a:p>
          <a:p>
            <a:r>
              <a:rPr lang="tr-TR" sz="2000" dirty="0" smtClean="0"/>
              <a:t>Tahribatlı deney metodu</a:t>
            </a:r>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a:p>
            <a:endParaRPr lang="tr-TR" sz="2000" dirty="0" smtClean="0"/>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2</a:t>
            </a:fld>
            <a:endParaRPr lang="en-US"/>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2" descr="http://www.civil.ntua.gr/labs/foundation-eng/textimg/rock-point-load.jpg"/>
          <p:cNvPicPr>
            <a:picLocks noChangeAspect="1" noChangeArrowheads="1"/>
          </p:cNvPicPr>
          <p:nvPr/>
        </p:nvPicPr>
        <p:blipFill>
          <a:blip r:embed="rId2" cstate="print">
            <a:lum bright="40000"/>
          </a:blip>
          <a:srcRect/>
          <a:stretch>
            <a:fillRect/>
          </a:stretch>
        </p:blipFill>
        <p:spPr bwMode="auto">
          <a:xfrm>
            <a:off x="7329264" y="2708920"/>
            <a:ext cx="2576736" cy="2045284"/>
          </a:xfrm>
          <a:prstGeom prst="rect">
            <a:avLst/>
          </a:prstGeom>
          <a:noFill/>
        </p:spPr>
      </p:pic>
      <p:pic>
        <p:nvPicPr>
          <p:cNvPr id="4" name="Picture 4" descr="los angeles test"/>
          <p:cNvPicPr>
            <a:picLocks noChangeAspect="1" noChangeArrowheads="1"/>
          </p:cNvPicPr>
          <p:nvPr/>
        </p:nvPicPr>
        <p:blipFill>
          <a:blip r:embed="rId3" cstate="print">
            <a:lum bright="20000" contrast="40000"/>
          </a:blip>
          <a:srcRect/>
          <a:stretch>
            <a:fillRect/>
          </a:stretch>
        </p:blipFill>
        <p:spPr bwMode="auto">
          <a:xfrm>
            <a:off x="6537176" y="4797152"/>
            <a:ext cx="1873297" cy="2060848"/>
          </a:xfrm>
          <a:prstGeom prst="rect">
            <a:avLst/>
          </a:prstGeom>
          <a:noFill/>
          <a:ln w="9525">
            <a:noFill/>
            <a:miter lim="800000"/>
            <a:headEnd/>
            <a:tailEnd/>
          </a:ln>
        </p:spPr>
      </p:pic>
      <p:pic>
        <p:nvPicPr>
          <p:cNvPr id="5" name="Picture 3"/>
          <p:cNvPicPr>
            <a:picLocks noChangeAspect="1" noChangeArrowheads="1"/>
          </p:cNvPicPr>
          <p:nvPr/>
        </p:nvPicPr>
        <p:blipFill>
          <a:blip r:embed="rId4" cstate="print">
            <a:lum contrast="40000"/>
          </a:blip>
          <a:srcRect l="5263" t="4111" r="17105" b="8218"/>
          <a:stretch>
            <a:fillRect/>
          </a:stretch>
        </p:blipFill>
        <p:spPr bwMode="auto">
          <a:xfrm>
            <a:off x="8193360" y="0"/>
            <a:ext cx="1712640" cy="2444502"/>
          </a:xfrm>
          <a:prstGeom prst="rect">
            <a:avLst/>
          </a:prstGeom>
          <a:noFill/>
          <a:ln w="9525">
            <a:noFill/>
            <a:miter lim="800000"/>
            <a:headEnd/>
            <a:tailEnd/>
          </a:ln>
        </p:spPr>
      </p:pic>
      <p:pic>
        <p:nvPicPr>
          <p:cNvPr id="101377" name="Picture 1"/>
          <p:cNvPicPr>
            <a:picLocks noChangeAspect="1" noChangeArrowheads="1"/>
          </p:cNvPicPr>
          <p:nvPr/>
        </p:nvPicPr>
        <p:blipFill>
          <a:blip r:embed="rId5" cstate="print">
            <a:lum bright="20000"/>
          </a:blip>
          <a:srcRect/>
          <a:stretch>
            <a:fillRect/>
          </a:stretch>
        </p:blipFill>
        <p:spPr bwMode="auto">
          <a:xfrm>
            <a:off x="6753200" y="1268760"/>
            <a:ext cx="1913334" cy="1594445"/>
          </a:xfrm>
          <a:prstGeom prst="rect">
            <a:avLst/>
          </a:prstGeom>
          <a:noFill/>
          <a:ln w="9525">
            <a:noFill/>
            <a:miter lim="800000"/>
            <a:headEnd/>
            <a:tailEnd/>
          </a:ln>
        </p:spPr>
      </p:pic>
      <p:sp>
        <p:nvSpPr>
          <p:cNvPr id="20482" name="Rectangle 2"/>
          <p:cNvSpPr>
            <a:spLocks noGrp="1" noChangeArrowheads="1"/>
          </p:cNvSpPr>
          <p:nvPr>
            <p:ph type="title"/>
          </p:nvPr>
        </p:nvSpPr>
        <p:spPr/>
        <p:txBody>
          <a:bodyPr/>
          <a:lstStyle/>
          <a:p>
            <a:r>
              <a:rPr lang="tr-TR" b="1" u="sng" dirty="0" smtClean="0">
                <a:latin typeface="Times New Roman" pitchFamily="18" charset="0"/>
              </a:rPr>
              <a:t>AGREGA ÖZELLİKLERİ </a:t>
            </a:r>
            <a:endParaRPr lang="en-US" b="1" u="sng" dirty="0" smtClean="0">
              <a:latin typeface="Times New Roman" pitchFamily="18" charset="0"/>
            </a:endParaRPr>
          </a:p>
        </p:txBody>
      </p:sp>
      <p:sp>
        <p:nvSpPr>
          <p:cNvPr id="20483" name="Rectangle 3"/>
          <p:cNvSpPr>
            <a:spLocks noGrp="1" noChangeArrowheads="1"/>
          </p:cNvSpPr>
          <p:nvPr>
            <p:ph idx="1"/>
          </p:nvPr>
        </p:nvSpPr>
        <p:spPr>
          <a:xfrm>
            <a:off x="200472" y="1340768"/>
            <a:ext cx="7848872" cy="4785395"/>
          </a:xfrm>
        </p:spPr>
        <p:txBody>
          <a:bodyPr/>
          <a:lstStyle/>
          <a:p>
            <a:pPr>
              <a:lnSpc>
                <a:spcPct val="80000"/>
              </a:lnSpc>
            </a:pPr>
            <a:r>
              <a:rPr lang="tr-TR" sz="2000" b="1" i="1" u="sng" dirty="0" smtClean="0">
                <a:solidFill>
                  <a:srgbClr val="0070C0"/>
                </a:solidFill>
                <a:latin typeface="Times New Roman" pitchFamily="18" charset="0"/>
              </a:rPr>
              <a:t>Agrega darbe dayanım</a:t>
            </a:r>
            <a:r>
              <a:rPr lang="tr-TR" sz="2000" i="1" u="sng" dirty="0" smtClean="0">
                <a:solidFill>
                  <a:srgbClr val="0070C0"/>
                </a:solidFill>
                <a:latin typeface="Times New Roman" pitchFamily="18" charset="0"/>
              </a:rPr>
              <a:t>ı</a:t>
            </a:r>
            <a:r>
              <a:rPr lang="en-US" sz="2000" u="sng" dirty="0" smtClean="0">
                <a:latin typeface="Times New Roman" pitchFamily="18" charset="0"/>
              </a:rPr>
              <a:t>:</a:t>
            </a:r>
            <a:r>
              <a:rPr lang="tr-TR" sz="2000" dirty="0" smtClean="0">
                <a:latin typeface="Times New Roman" pitchFamily="18" charset="0"/>
              </a:rPr>
              <a:t> Sertlik derecesi % 30’a kadar kabul edilebilir.</a:t>
            </a:r>
          </a:p>
          <a:p>
            <a:pPr>
              <a:lnSpc>
                <a:spcPct val="80000"/>
              </a:lnSpc>
              <a:buFont typeface="Wingdings" pitchFamily="2" charset="2"/>
              <a:buNone/>
            </a:pPr>
            <a:endParaRPr lang="tr-TR" sz="2000" u="sng" dirty="0" smtClean="0">
              <a:latin typeface="Times New Roman" pitchFamily="18" charset="0"/>
            </a:endParaRPr>
          </a:p>
          <a:p>
            <a:pPr>
              <a:lnSpc>
                <a:spcPct val="80000"/>
              </a:lnSpc>
            </a:pPr>
            <a:r>
              <a:rPr lang="tr-TR" sz="2000" b="1" i="1" u="sng" dirty="0" smtClean="0">
                <a:solidFill>
                  <a:srgbClr val="0070C0"/>
                </a:solidFill>
                <a:latin typeface="Times New Roman" pitchFamily="18" charset="0"/>
              </a:rPr>
              <a:t>Agrega  ezilme dayanımı</a:t>
            </a:r>
            <a:r>
              <a:rPr lang="tr-TR" sz="2000" b="1" u="sng" dirty="0" smtClean="0">
                <a:solidFill>
                  <a:srgbClr val="0070C0"/>
                </a:solidFill>
                <a:latin typeface="Times New Roman" pitchFamily="18" charset="0"/>
              </a:rPr>
              <a:t> </a:t>
            </a:r>
            <a:r>
              <a:rPr lang="en-US" sz="2000" u="sng" dirty="0" smtClean="0">
                <a:latin typeface="Times New Roman" pitchFamily="18" charset="0"/>
              </a:rPr>
              <a:t>:</a:t>
            </a:r>
            <a:r>
              <a:rPr lang="tr-TR" sz="2000" dirty="0" smtClean="0">
                <a:latin typeface="Times New Roman" pitchFamily="18" charset="0"/>
              </a:rPr>
              <a:t> Sertlik derecesi % 30’a kadar kabul edilebilir.</a:t>
            </a:r>
          </a:p>
          <a:p>
            <a:pPr>
              <a:lnSpc>
                <a:spcPct val="80000"/>
              </a:lnSpc>
              <a:buFont typeface="Wingdings" pitchFamily="2" charset="2"/>
              <a:buNone/>
            </a:pPr>
            <a:endParaRPr lang="tr-TR" sz="2000" u="sng" dirty="0" smtClean="0">
              <a:latin typeface="Times New Roman" pitchFamily="18" charset="0"/>
            </a:endParaRPr>
          </a:p>
          <a:p>
            <a:pPr>
              <a:lnSpc>
                <a:spcPct val="80000"/>
              </a:lnSpc>
            </a:pPr>
            <a:r>
              <a:rPr lang="tr-TR" sz="2000" b="1" i="1" u="sng" dirty="0" smtClean="0">
                <a:solidFill>
                  <a:srgbClr val="0070C0"/>
                </a:solidFill>
                <a:latin typeface="Times New Roman" pitchFamily="18" charset="0"/>
              </a:rPr>
              <a:t>Agrega tane dayanımı</a:t>
            </a:r>
            <a:r>
              <a:rPr lang="tr-TR" sz="2000" u="sng" dirty="0" smtClean="0">
                <a:solidFill>
                  <a:srgbClr val="0070C0"/>
                </a:solidFill>
                <a:latin typeface="Times New Roman" pitchFamily="18" charset="0"/>
              </a:rPr>
              <a:t>:</a:t>
            </a:r>
            <a:r>
              <a:rPr lang="tr-TR" sz="2000" dirty="0" smtClean="0">
                <a:solidFill>
                  <a:srgbClr val="0070C0"/>
                </a:solidFill>
                <a:latin typeface="Times New Roman" pitchFamily="18" charset="0"/>
              </a:rPr>
              <a:t> </a:t>
            </a:r>
            <a:r>
              <a:rPr lang="tr-TR" sz="2000" dirty="0" smtClean="0">
                <a:latin typeface="Times New Roman" pitchFamily="18" charset="0"/>
              </a:rPr>
              <a:t>yüksek dayanımlı betonda kullanılacak agreganın tane dayanımını belirtmek  gerekir. (Taşın suya doygun haldeki küp veya çapı yüksekliğe eşit silindir basınç dayanımı 1000 kgf/cm</a:t>
            </a:r>
            <a:r>
              <a:rPr lang="tr-TR" sz="2000" baseline="30000" dirty="0" smtClean="0">
                <a:latin typeface="Times New Roman" pitchFamily="18" charset="0"/>
              </a:rPr>
              <a:t>2</a:t>
            </a:r>
            <a:r>
              <a:rPr lang="tr-TR" sz="2000" dirty="0" smtClean="0">
                <a:latin typeface="Times New Roman" pitchFamily="18" charset="0"/>
              </a:rPr>
              <a:t> (98 MPa) olmalıdır.</a:t>
            </a:r>
          </a:p>
          <a:p>
            <a:pPr>
              <a:lnSpc>
                <a:spcPct val="80000"/>
              </a:lnSpc>
              <a:buFont typeface="Wingdings" pitchFamily="2" charset="2"/>
              <a:buNone/>
            </a:pPr>
            <a:endParaRPr lang="tr-TR" sz="2000" u="sng" dirty="0" smtClean="0">
              <a:latin typeface="Times New Roman" pitchFamily="18" charset="0"/>
            </a:endParaRPr>
          </a:p>
          <a:p>
            <a:pPr>
              <a:lnSpc>
                <a:spcPct val="80000"/>
              </a:lnSpc>
            </a:pPr>
            <a:r>
              <a:rPr lang="tr-TR" sz="2000" b="1" i="1" u="sng" dirty="0" smtClean="0">
                <a:solidFill>
                  <a:srgbClr val="0070C0"/>
                </a:solidFill>
                <a:latin typeface="Times New Roman" pitchFamily="18" charset="0"/>
              </a:rPr>
              <a:t>Agrega Aşınma dayanımı (los Angeles</a:t>
            </a:r>
            <a:r>
              <a:rPr lang="tr-TR" sz="2000" b="1" u="sng" dirty="0" smtClean="0">
                <a:solidFill>
                  <a:srgbClr val="0070C0"/>
                </a:solidFill>
                <a:latin typeface="Times New Roman" pitchFamily="18" charset="0"/>
              </a:rPr>
              <a:t>):  </a:t>
            </a:r>
            <a:r>
              <a:rPr lang="tr-TR" sz="2000" dirty="0" smtClean="0">
                <a:latin typeface="Times New Roman" pitchFamily="18" charset="0"/>
              </a:rPr>
              <a:t>100 dönme sonunda ağırlıkça %10 , 500 dönme sononda ağırlıkça % 50’den az kayıp varsa yeterli dayanıma sahip olduğu kabul edilir. </a:t>
            </a:r>
            <a:endParaRPr lang="en-US" sz="2000" dirty="0" smtClean="0">
              <a:latin typeface="Times New Roman" pitchFamily="18" charset="0"/>
            </a:endParaRPr>
          </a:p>
        </p:txBody>
      </p:sp>
      <p:sp>
        <p:nvSpPr>
          <p:cNvPr id="6" name="Footer Placeholder 5"/>
          <p:cNvSpPr>
            <a:spLocks noGrp="1"/>
          </p:cNvSpPr>
          <p:nvPr>
            <p:ph type="ftr" sz="quarter" idx="11"/>
          </p:nvPr>
        </p:nvSpPr>
        <p:spPr/>
        <p:txBody>
          <a:bodyPr/>
          <a:lstStyle/>
          <a:p>
            <a:pPr>
              <a:defRPr/>
            </a:pPr>
            <a:r>
              <a:rPr lang="en-US" smtClean="0"/>
              <a:t>İMO-KTMMOB- 17 Ağustos 2011</a:t>
            </a:r>
            <a:endParaRPr lang="en-US"/>
          </a:p>
        </p:txBody>
      </p:sp>
      <p:sp>
        <p:nvSpPr>
          <p:cNvPr id="9" name="Slide Number Placeholder 8"/>
          <p:cNvSpPr>
            <a:spLocks noGrp="1"/>
          </p:cNvSpPr>
          <p:nvPr>
            <p:ph type="sldNum" sz="quarter" idx="12"/>
          </p:nvPr>
        </p:nvSpPr>
        <p:spPr/>
        <p:txBody>
          <a:bodyPr/>
          <a:lstStyle/>
          <a:p>
            <a:pPr>
              <a:defRPr/>
            </a:pPr>
            <a:fld id="{1868AA1D-FCBC-4190-9479-9373DCE415B7}" type="slidenum">
              <a:rPr lang="en-US" smtClean="0"/>
              <a:pPr>
                <a:defRPr/>
              </a:pPr>
              <a:t>20</a:t>
            </a:fld>
            <a:endParaRPr lang="en-US"/>
          </a:p>
        </p:txBody>
      </p:sp>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b="1" u="sng" dirty="0" smtClean="0">
                <a:latin typeface="Times New Roman" pitchFamily="18" charset="0"/>
              </a:rPr>
              <a:t>AGREGADA ZARARLI MADDELER</a:t>
            </a:r>
            <a:endParaRPr lang="en-US" b="1" u="sng" dirty="0" smtClean="0">
              <a:latin typeface="Times New Roman" pitchFamily="18" charset="0"/>
            </a:endParaRPr>
          </a:p>
        </p:txBody>
      </p:sp>
      <p:sp>
        <p:nvSpPr>
          <p:cNvPr id="21507" name="Rectangle 3"/>
          <p:cNvSpPr>
            <a:spLocks noGrp="1" noChangeArrowheads="1"/>
          </p:cNvSpPr>
          <p:nvPr>
            <p:ph idx="1"/>
          </p:nvPr>
        </p:nvSpPr>
        <p:spPr/>
        <p:txBody>
          <a:bodyPr/>
          <a:lstStyle/>
          <a:p>
            <a:pPr lvl="1">
              <a:lnSpc>
                <a:spcPct val="80000"/>
              </a:lnSpc>
              <a:buFont typeface="Arial" charset="0"/>
              <a:buNone/>
            </a:pPr>
            <a:endParaRPr lang="tr-TR" sz="2400" u="sng" dirty="0" smtClean="0">
              <a:latin typeface="Times New Roman" pitchFamily="18" charset="0"/>
            </a:endParaRPr>
          </a:p>
          <a:p>
            <a:pPr lvl="1">
              <a:lnSpc>
                <a:spcPct val="80000"/>
              </a:lnSpc>
              <a:buFont typeface="Arial" charset="0"/>
              <a:buNone/>
            </a:pPr>
            <a:r>
              <a:rPr lang="tr-TR" sz="2400" b="1" u="sng" dirty="0" smtClean="0">
                <a:latin typeface="Times New Roman" pitchFamily="18" charset="0"/>
              </a:rPr>
              <a:t>İnce maddeler (yıkanabilir</a:t>
            </a:r>
            <a:r>
              <a:rPr lang="tr-TR" sz="2400" u="sng" dirty="0" smtClean="0">
                <a:latin typeface="Times New Roman" pitchFamily="18" charset="0"/>
              </a:rPr>
              <a:t>):</a:t>
            </a:r>
            <a:r>
              <a:rPr lang="tr-TR" sz="2400" dirty="0" smtClean="0">
                <a:latin typeface="Times New Roman" pitchFamily="18" charset="0"/>
              </a:rPr>
              <a:t> 63 mikrondan küçük taneler.</a:t>
            </a:r>
          </a:p>
          <a:p>
            <a:pPr lvl="1">
              <a:lnSpc>
                <a:spcPct val="80000"/>
              </a:lnSpc>
            </a:pPr>
            <a:endParaRPr lang="tr-TR" sz="2400" dirty="0" smtClean="0">
              <a:latin typeface="Times New Roman" pitchFamily="18" charset="0"/>
            </a:endParaRPr>
          </a:p>
          <a:p>
            <a:pPr lvl="1">
              <a:lnSpc>
                <a:spcPct val="80000"/>
              </a:lnSpc>
            </a:pPr>
            <a:r>
              <a:rPr lang="tr-TR" sz="2400" dirty="0" smtClean="0">
                <a:solidFill>
                  <a:srgbClr val="0070C0"/>
                </a:solidFill>
                <a:latin typeface="Times New Roman" pitchFamily="18" charset="0"/>
              </a:rPr>
              <a:t>Kil, silt</a:t>
            </a:r>
            <a:r>
              <a:rPr lang="tr-TR" sz="2400" dirty="0" smtClean="0">
                <a:latin typeface="Times New Roman" pitchFamily="18" charset="0"/>
              </a:rPr>
              <a:t>: çimento hamuru ile agrega arasındaki bağı zayıflatır. Su ihtiyacını da artırabilir. Dayanım düşüşüne neden olur. </a:t>
            </a:r>
          </a:p>
          <a:p>
            <a:pPr lvl="1">
              <a:lnSpc>
                <a:spcPct val="80000"/>
              </a:lnSpc>
            </a:pPr>
            <a:endParaRPr lang="tr-TR" sz="2400" dirty="0" smtClean="0">
              <a:latin typeface="Times New Roman" pitchFamily="18" charset="0"/>
            </a:endParaRPr>
          </a:p>
          <a:p>
            <a:pPr lvl="1">
              <a:lnSpc>
                <a:spcPct val="80000"/>
              </a:lnSpc>
            </a:pPr>
            <a:r>
              <a:rPr lang="tr-TR" sz="2400" dirty="0" smtClean="0">
                <a:latin typeface="Times New Roman" pitchFamily="18" charset="0"/>
              </a:rPr>
              <a:t>Yıkama yöntemi ile bu malzemelerin limitler üzerinde olup olmadığı belirlenebilir (maks.%4)</a:t>
            </a:r>
          </a:p>
          <a:p>
            <a:pPr lvl="1">
              <a:lnSpc>
                <a:spcPct val="80000"/>
              </a:lnSpc>
              <a:buFontTx/>
              <a:buNone/>
            </a:pPr>
            <a:endParaRPr lang="tr-TR" sz="2400" u="sng" dirty="0" smtClean="0">
              <a:latin typeface="Times New Roman" pitchFamily="18" charset="0"/>
            </a:endParaRPr>
          </a:p>
          <a:p>
            <a:pPr lvl="1">
              <a:lnSpc>
                <a:spcPct val="80000"/>
              </a:lnSpc>
              <a:buFont typeface="Arial" charset="0"/>
              <a:buNone/>
            </a:pPr>
            <a:r>
              <a:rPr lang="tr-TR" sz="2400" b="1" u="sng" dirty="0" smtClean="0">
                <a:latin typeface="Times New Roman" pitchFamily="18" charset="0"/>
              </a:rPr>
              <a:t>Organik maddler</a:t>
            </a:r>
            <a:r>
              <a:rPr lang="tr-TR" sz="2400" dirty="0" smtClean="0">
                <a:latin typeface="Times New Roman" pitchFamily="18" charset="0"/>
              </a:rPr>
              <a:t>:</a:t>
            </a:r>
          </a:p>
          <a:p>
            <a:pPr lvl="1">
              <a:lnSpc>
                <a:spcPct val="80000"/>
              </a:lnSpc>
            </a:pPr>
            <a:r>
              <a:rPr lang="tr-TR" sz="2400" dirty="0" smtClean="0">
                <a:latin typeface="Times New Roman" pitchFamily="18" charset="0"/>
              </a:rPr>
              <a:t>Humus, organik balçık, otlar, ağaç yaprakları ve kökleri.</a:t>
            </a:r>
          </a:p>
          <a:p>
            <a:pPr lvl="2">
              <a:lnSpc>
                <a:spcPct val="80000"/>
              </a:lnSpc>
            </a:pPr>
            <a:r>
              <a:rPr lang="tr-TR" sz="2000" dirty="0" smtClean="0">
                <a:solidFill>
                  <a:srgbClr val="FF0000"/>
                </a:solidFill>
                <a:latin typeface="Times New Roman" pitchFamily="18" charset="0"/>
              </a:rPr>
              <a:t>Prizin gecikmesini ve dayanım düşmelerine sebep olurlar</a:t>
            </a:r>
            <a:r>
              <a:rPr lang="en-US" sz="2000" dirty="0" smtClean="0">
                <a:solidFill>
                  <a:srgbClr val="FF0000"/>
                </a:solidFill>
                <a:latin typeface="Times New Roman" pitchFamily="18" charset="0"/>
              </a:rPr>
              <a:t> </a:t>
            </a: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21</a:t>
            </a:fld>
            <a:endParaRPr lang="en-US"/>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b="1" u="sng" smtClean="0">
                <a:latin typeface="Times New Roman" pitchFamily="18" charset="0"/>
              </a:rPr>
              <a:t>BETON</a:t>
            </a:r>
            <a:endParaRPr lang="en-US" b="1" u="sng" smtClean="0">
              <a:latin typeface="Times New Roman" pitchFamily="18" charset="0"/>
            </a:endParaRPr>
          </a:p>
        </p:txBody>
      </p:sp>
      <p:sp>
        <p:nvSpPr>
          <p:cNvPr id="22531" name="Rectangle 3"/>
          <p:cNvSpPr>
            <a:spLocks noGrp="1" noChangeArrowheads="1"/>
          </p:cNvSpPr>
          <p:nvPr>
            <p:ph idx="1"/>
          </p:nvPr>
        </p:nvSpPr>
        <p:spPr/>
        <p:txBody>
          <a:bodyPr/>
          <a:lstStyle/>
          <a:p>
            <a:pPr algn="ctr">
              <a:buFont typeface="Arial" charset="0"/>
              <a:buNone/>
            </a:pPr>
            <a:r>
              <a:rPr lang="tr-TR" sz="2400" b="1" u="sng" dirty="0" smtClean="0">
                <a:latin typeface="Times New Roman" pitchFamily="18" charset="0"/>
              </a:rPr>
              <a:t>Birim ağırlıklarına göre sınflandırılması</a:t>
            </a:r>
            <a:r>
              <a:rPr lang="tr-TR" sz="2400" dirty="0" smtClean="0">
                <a:latin typeface="Times New Roman" pitchFamily="18" charset="0"/>
              </a:rPr>
              <a:t>.</a:t>
            </a:r>
          </a:p>
          <a:p>
            <a:pPr algn="ctr"/>
            <a:r>
              <a:rPr lang="tr-TR" sz="2400" dirty="0" smtClean="0">
                <a:latin typeface="Times New Roman" pitchFamily="18" charset="0"/>
              </a:rPr>
              <a:t>Normal beton (2400 kg/m</a:t>
            </a:r>
            <a:r>
              <a:rPr lang="tr-TR" sz="2400" baseline="30000" dirty="0" smtClean="0">
                <a:latin typeface="Times New Roman" pitchFamily="18" charset="0"/>
              </a:rPr>
              <a:t>3</a:t>
            </a:r>
            <a:r>
              <a:rPr lang="tr-TR" sz="2400" dirty="0" smtClean="0">
                <a:latin typeface="Times New Roman" pitchFamily="18" charset="0"/>
              </a:rPr>
              <a:t>)</a:t>
            </a:r>
          </a:p>
          <a:p>
            <a:pPr algn="ctr"/>
            <a:r>
              <a:rPr lang="tr-TR" sz="2400" dirty="0" smtClean="0">
                <a:latin typeface="Times New Roman" pitchFamily="18" charset="0"/>
              </a:rPr>
              <a:t>Hafif beton (&lt;1800 kg/m</a:t>
            </a:r>
            <a:r>
              <a:rPr lang="tr-TR" sz="2400" baseline="30000" dirty="0" smtClean="0">
                <a:latin typeface="Times New Roman" pitchFamily="18" charset="0"/>
              </a:rPr>
              <a:t>3</a:t>
            </a:r>
            <a:r>
              <a:rPr lang="tr-TR" sz="2400" dirty="0" smtClean="0">
                <a:latin typeface="Times New Roman" pitchFamily="18" charset="0"/>
              </a:rPr>
              <a:t>)</a:t>
            </a:r>
          </a:p>
          <a:p>
            <a:pPr algn="ctr"/>
            <a:r>
              <a:rPr lang="tr-TR" sz="2400" dirty="0" smtClean="0">
                <a:latin typeface="Times New Roman" pitchFamily="18" charset="0"/>
              </a:rPr>
              <a:t>Ağır beton (3200 kg/m</a:t>
            </a:r>
            <a:r>
              <a:rPr lang="tr-TR" sz="2400" baseline="30000" dirty="0" smtClean="0">
                <a:latin typeface="Times New Roman" pitchFamily="18" charset="0"/>
              </a:rPr>
              <a:t>3</a:t>
            </a:r>
            <a:r>
              <a:rPr lang="tr-TR" sz="2400" dirty="0" smtClean="0">
                <a:latin typeface="Times New Roman" pitchFamily="18" charset="0"/>
              </a:rPr>
              <a:t>)</a:t>
            </a:r>
          </a:p>
          <a:p>
            <a:pPr algn="ctr"/>
            <a:endParaRPr lang="tr-TR" sz="2400" dirty="0" smtClean="0">
              <a:latin typeface="Times New Roman" pitchFamily="18" charset="0"/>
            </a:endParaRPr>
          </a:p>
          <a:p>
            <a:pPr algn="ctr">
              <a:buFont typeface="Arial" charset="0"/>
              <a:buNone/>
            </a:pPr>
            <a:r>
              <a:rPr lang="tr-TR" sz="2400" b="1" u="sng" dirty="0" smtClean="0">
                <a:latin typeface="Times New Roman" pitchFamily="18" charset="0"/>
              </a:rPr>
              <a:t>Dayanımlarına göre sınıflandırılması.</a:t>
            </a:r>
          </a:p>
          <a:p>
            <a:pPr algn="ctr"/>
            <a:r>
              <a:rPr lang="tr-TR" sz="2400" dirty="0" smtClean="0">
                <a:latin typeface="Times New Roman" pitchFamily="18" charset="0"/>
              </a:rPr>
              <a:t>Düşük dayanımlı beton (20 MPa altı)</a:t>
            </a:r>
          </a:p>
          <a:p>
            <a:pPr algn="ctr"/>
            <a:r>
              <a:rPr lang="tr-TR" sz="2400" dirty="0" smtClean="0">
                <a:latin typeface="Times New Roman" pitchFamily="18" charset="0"/>
              </a:rPr>
              <a:t>Normal dayanımlı beton (20-40 MPa arası)</a:t>
            </a:r>
          </a:p>
          <a:p>
            <a:pPr algn="ctr"/>
            <a:r>
              <a:rPr lang="tr-TR" sz="2400" dirty="0" smtClean="0">
                <a:latin typeface="Times New Roman" pitchFamily="18" charset="0"/>
                <a:hlinkClick r:id="rId2" action="ppaction://hlinkfile"/>
              </a:rPr>
              <a:t>Yüksek dayanımlı beton (40 MPa üzeri)*</a:t>
            </a:r>
            <a:endParaRPr lang="en-US" sz="2400"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22</a:t>
            </a:fld>
            <a:endParaRPr lang="en-US"/>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descr="http://t0.gstatic.com/images?q=tbn:ANd9GcSJ8cM5OmFXbID5C-ZdrqRffk3IGVT_Wg3m_U8ifuIsoUHvkJhuHQ"/>
          <p:cNvPicPr>
            <a:picLocks noChangeAspect="1" noChangeArrowheads="1"/>
          </p:cNvPicPr>
          <p:nvPr/>
        </p:nvPicPr>
        <p:blipFill>
          <a:blip r:embed="rId2" cstate="print"/>
          <a:srcRect/>
          <a:stretch>
            <a:fillRect/>
          </a:stretch>
        </p:blipFill>
        <p:spPr bwMode="auto">
          <a:xfrm>
            <a:off x="7185248" y="2636912"/>
            <a:ext cx="2466975" cy="1847850"/>
          </a:xfrm>
          <a:prstGeom prst="rect">
            <a:avLst/>
          </a:prstGeom>
          <a:noFill/>
        </p:spPr>
      </p:pic>
      <p:sp>
        <p:nvSpPr>
          <p:cNvPr id="23554" name="Rectangle 2"/>
          <p:cNvSpPr>
            <a:spLocks noGrp="1" noChangeArrowheads="1"/>
          </p:cNvSpPr>
          <p:nvPr>
            <p:ph type="title"/>
          </p:nvPr>
        </p:nvSpPr>
        <p:spPr/>
        <p:txBody>
          <a:bodyPr/>
          <a:lstStyle/>
          <a:p>
            <a:r>
              <a:rPr lang="tr-TR" b="1" u="sng" smtClean="0">
                <a:latin typeface="Times New Roman" pitchFamily="18" charset="0"/>
              </a:rPr>
              <a:t>BETON</a:t>
            </a:r>
            <a:endParaRPr lang="en-US" b="1" u="sng" smtClean="0">
              <a:latin typeface="Times New Roman" pitchFamily="18" charset="0"/>
            </a:endParaRPr>
          </a:p>
        </p:txBody>
      </p:sp>
      <p:sp>
        <p:nvSpPr>
          <p:cNvPr id="23555" name="Rectangle 3"/>
          <p:cNvSpPr>
            <a:spLocks noGrp="1" noChangeArrowheads="1"/>
          </p:cNvSpPr>
          <p:nvPr>
            <p:ph idx="1"/>
          </p:nvPr>
        </p:nvSpPr>
        <p:spPr>
          <a:xfrm>
            <a:off x="0" y="1600200"/>
            <a:ext cx="9705528" cy="4709120"/>
          </a:xfrm>
        </p:spPr>
        <p:txBody>
          <a:bodyPr/>
          <a:lstStyle/>
          <a:p>
            <a:pPr>
              <a:lnSpc>
                <a:spcPct val="80000"/>
              </a:lnSpc>
            </a:pPr>
            <a:r>
              <a:rPr lang="tr-TR" sz="2800" b="1" u="sng" dirty="0" smtClean="0">
                <a:solidFill>
                  <a:srgbClr val="0070C0"/>
                </a:solidFill>
                <a:latin typeface="Times New Roman" pitchFamily="18" charset="0"/>
              </a:rPr>
              <a:t>Betonu oluşturan malzemeler</a:t>
            </a:r>
            <a:r>
              <a:rPr lang="en-US" sz="2800" dirty="0" smtClean="0">
                <a:latin typeface="Times New Roman" pitchFamily="18" charset="0"/>
              </a:rPr>
              <a:t>: </a:t>
            </a:r>
            <a:r>
              <a:rPr lang="tr-TR" sz="2800" dirty="0" smtClean="0">
                <a:latin typeface="Times New Roman" pitchFamily="18" charset="0"/>
              </a:rPr>
              <a:t>Beton esas itibarıyle, ince agrega, iri agrega, çimento ve sudan oluşur.</a:t>
            </a:r>
          </a:p>
          <a:p>
            <a:pPr>
              <a:lnSpc>
                <a:spcPct val="80000"/>
              </a:lnSpc>
            </a:pPr>
            <a:endParaRPr lang="tr-TR" sz="2800" dirty="0" smtClean="0">
              <a:latin typeface="Times New Roman" pitchFamily="18" charset="0"/>
            </a:endParaRPr>
          </a:p>
          <a:p>
            <a:pPr>
              <a:lnSpc>
                <a:spcPct val="80000"/>
              </a:lnSpc>
            </a:pPr>
            <a:r>
              <a:rPr lang="tr-TR" sz="2800" u="sng" dirty="0" smtClean="0">
                <a:latin typeface="Times New Roman" pitchFamily="18" charset="0"/>
              </a:rPr>
              <a:t>Beton karışım suyu</a:t>
            </a:r>
            <a:r>
              <a:rPr lang="tr-TR" sz="2800" dirty="0" smtClean="0">
                <a:latin typeface="Times New Roman" pitchFamily="18" charset="0"/>
              </a:rPr>
              <a:t>: </a:t>
            </a:r>
            <a:r>
              <a:rPr lang="tr-TR" sz="2400" dirty="0" smtClean="0">
                <a:latin typeface="Times New Roman" pitchFamily="18" charset="0"/>
              </a:rPr>
              <a:t>Beton karışım suyunun </a:t>
            </a:r>
          </a:p>
          <a:p>
            <a:pPr>
              <a:lnSpc>
                <a:spcPct val="80000"/>
              </a:lnSpc>
              <a:buNone/>
            </a:pPr>
            <a:r>
              <a:rPr lang="tr-TR" sz="2400" dirty="0" smtClean="0">
                <a:latin typeface="Times New Roman" pitchFamily="18" charset="0"/>
              </a:rPr>
              <a:t>	genel olarak içilebilir nitelikte olması aranmaktadır. </a:t>
            </a:r>
          </a:p>
          <a:p>
            <a:pPr>
              <a:lnSpc>
                <a:spcPct val="80000"/>
              </a:lnSpc>
              <a:buNone/>
            </a:pPr>
            <a:r>
              <a:rPr lang="tr-TR" sz="2400" dirty="0" smtClean="0">
                <a:latin typeface="Times New Roman" pitchFamily="18" charset="0"/>
              </a:rPr>
              <a:t>	Toplam çözülebilir katılar 2000 ppm.’den </a:t>
            </a:r>
          </a:p>
          <a:p>
            <a:pPr>
              <a:lnSpc>
                <a:spcPct val="80000"/>
              </a:lnSpc>
              <a:buNone/>
            </a:pPr>
            <a:r>
              <a:rPr lang="tr-TR" sz="2400" dirty="0" smtClean="0">
                <a:latin typeface="Times New Roman" pitchFamily="18" charset="0"/>
              </a:rPr>
              <a:t>	fazla olmamalıdır.</a:t>
            </a:r>
          </a:p>
          <a:p>
            <a:pPr>
              <a:lnSpc>
                <a:spcPct val="80000"/>
              </a:lnSpc>
            </a:pPr>
            <a:endParaRPr lang="tr-TR" u="sng" dirty="0" smtClean="0">
              <a:latin typeface="Times New Roman" pitchFamily="18" charset="0"/>
            </a:endParaRPr>
          </a:p>
          <a:p>
            <a:pPr>
              <a:lnSpc>
                <a:spcPct val="80000"/>
              </a:lnSpc>
            </a:pPr>
            <a:r>
              <a:rPr lang="tr-TR" sz="2800" u="sng" dirty="0" smtClean="0">
                <a:latin typeface="Times New Roman" pitchFamily="18" charset="0"/>
              </a:rPr>
              <a:t>Beton katkı Maddeleri</a:t>
            </a:r>
            <a:r>
              <a:rPr lang="tr-TR" sz="2800" dirty="0" smtClean="0">
                <a:latin typeface="Times New Roman" pitchFamily="18" charset="0"/>
              </a:rPr>
              <a:t>:</a:t>
            </a:r>
          </a:p>
          <a:p>
            <a:pPr lvl="1">
              <a:lnSpc>
                <a:spcPct val="80000"/>
              </a:lnSpc>
            </a:pPr>
            <a:r>
              <a:rPr lang="tr-TR" sz="2400" dirty="0" smtClean="0">
                <a:latin typeface="Times New Roman" pitchFamily="18" charset="0"/>
              </a:rPr>
              <a:t>Katkılar, çimento, agrega ve suyun dışında, betonun taze veya sertleşmiş haldeki özelliklerini değiştirmek için, karıştırma işleminden hemen önce veya karıştırma işlemi sırasında betona katılan katkılardır.</a:t>
            </a:r>
            <a:endParaRPr lang="en-US" sz="2400"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23</a:t>
            </a:fld>
            <a:endParaRPr lang="en-US"/>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sz="7200" b="1" dirty="0" smtClean="0">
                <a:latin typeface="Times New Roman" pitchFamily="18" charset="0"/>
              </a:rPr>
              <a:t>Katkılar</a:t>
            </a:r>
            <a:endParaRPr lang="en-US" sz="7200" b="1" dirty="0" smtClean="0">
              <a:latin typeface="Times New Roman" pitchFamily="18" charset="0"/>
            </a:endParaRPr>
          </a:p>
        </p:txBody>
      </p:sp>
      <p:sp>
        <p:nvSpPr>
          <p:cNvPr id="24579" name="Rectangle 3"/>
          <p:cNvSpPr>
            <a:spLocks noGrp="1" noChangeArrowheads="1"/>
          </p:cNvSpPr>
          <p:nvPr>
            <p:ph idx="1"/>
          </p:nvPr>
        </p:nvSpPr>
        <p:spPr/>
        <p:txBody>
          <a:bodyPr/>
          <a:lstStyle/>
          <a:p>
            <a:pPr algn="ctr"/>
            <a:r>
              <a:rPr lang="tr-TR" sz="2800" dirty="0" smtClean="0">
                <a:latin typeface="Times New Roman" pitchFamily="18" charset="0"/>
              </a:rPr>
              <a:t>Kimyasal, </a:t>
            </a:r>
          </a:p>
          <a:p>
            <a:pPr algn="ctr"/>
            <a:r>
              <a:rPr lang="tr-TR" sz="2800" dirty="0" smtClean="0">
                <a:latin typeface="Times New Roman" pitchFamily="18" charset="0"/>
              </a:rPr>
              <a:t>Mineral, </a:t>
            </a:r>
          </a:p>
          <a:p>
            <a:pPr algn="ctr"/>
            <a:r>
              <a:rPr lang="tr-TR" sz="2800" dirty="0" smtClean="0">
                <a:latin typeface="Times New Roman" pitchFamily="18" charset="0"/>
              </a:rPr>
              <a:t>Hava katkıları,</a:t>
            </a:r>
          </a:p>
          <a:p>
            <a:pPr algn="ctr"/>
            <a:r>
              <a:rPr lang="tr-TR" sz="2800" dirty="0" smtClean="0">
                <a:latin typeface="Times New Roman" pitchFamily="18" charset="0"/>
              </a:rPr>
              <a:t>Diğerleri.</a:t>
            </a:r>
            <a:endParaRPr lang="tr-TR" sz="2000" dirty="0" smtClean="0">
              <a:latin typeface="Times New Roman" pitchFamily="18" charset="0"/>
            </a:endParaRPr>
          </a:p>
          <a:p>
            <a:pPr algn="ctr"/>
            <a:endParaRPr lang="tr-TR" sz="2000" dirty="0" smtClean="0">
              <a:latin typeface="Times New Roman" pitchFamily="18" charset="0"/>
            </a:endParaRPr>
          </a:p>
          <a:p>
            <a:pPr algn="ctr"/>
            <a:endParaRPr lang="tr-TR" sz="2000" dirty="0" smtClean="0">
              <a:latin typeface="Times New Roman" pitchFamily="18" charset="0"/>
            </a:endParaRPr>
          </a:p>
          <a:p>
            <a:pPr algn="ctr">
              <a:buNone/>
            </a:pPr>
            <a:r>
              <a:rPr lang="tr-TR" sz="3600" b="1" dirty="0" smtClean="0">
                <a:solidFill>
                  <a:srgbClr val="FF0000"/>
                </a:solidFill>
                <a:latin typeface="Times New Roman" pitchFamily="18" charset="0"/>
              </a:rPr>
              <a:t>Katkılar </a:t>
            </a:r>
            <a:r>
              <a:rPr lang="tr-TR" sz="3600" b="1" u="sng" dirty="0" smtClean="0">
                <a:solidFill>
                  <a:srgbClr val="FF0000"/>
                </a:solidFill>
                <a:latin typeface="Times New Roman" pitchFamily="18" charset="0"/>
              </a:rPr>
              <a:t>İLAÇ değildir. </a:t>
            </a:r>
          </a:p>
          <a:p>
            <a:pPr algn="ctr">
              <a:buNone/>
            </a:pPr>
            <a:r>
              <a:rPr lang="tr-TR" sz="2400" b="1" dirty="0" smtClean="0">
                <a:solidFill>
                  <a:srgbClr val="FF0000"/>
                </a:solidFill>
                <a:latin typeface="Times New Roman" pitchFamily="18" charset="0"/>
              </a:rPr>
              <a:t>Kötü betonu iyi beton haline getirmezler.</a:t>
            </a:r>
            <a:endParaRPr lang="en-US" sz="2400" b="1" dirty="0" smtClean="0">
              <a:solidFill>
                <a:srgbClr val="FF0000"/>
              </a:solidFill>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101378" name="Picture 2" descr="http://www.thbb.org/Files/Image/Content/27/beton_betbilesen_katki2.jpg"/>
          <p:cNvPicPr>
            <a:picLocks noChangeAspect="1" noChangeArrowheads="1"/>
          </p:cNvPicPr>
          <p:nvPr/>
        </p:nvPicPr>
        <p:blipFill>
          <a:blip r:embed="rId2" cstate="print">
            <a:lum bright="20000"/>
          </a:blip>
          <a:srcRect/>
          <a:stretch>
            <a:fillRect/>
          </a:stretch>
        </p:blipFill>
        <p:spPr bwMode="auto">
          <a:xfrm>
            <a:off x="7401272" y="1340768"/>
            <a:ext cx="1428750" cy="1428750"/>
          </a:xfrm>
          <a:prstGeom prst="rect">
            <a:avLst/>
          </a:prstGeom>
          <a:noFill/>
        </p:spPr>
      </p:pic>
      <p:pic>
        <p:nvPicPr>
          <p:cNvPr id="101380" name="Picture 4" descr="http://t3.gstatic.com/images?q=tbn:ANd9GcRt-dbTntD-cvY3RR0rfSm4pjBs7DvBNJHqutq2pI783ymjznUfGQ"/>
          <p:cNvPicPr>
            <a:picLocks noChangeAspect="1" noChangeArrowheads="1"/>
          </p:cNvPicPr>
          <p:nvPr/>
        </p:nvPicPr>
        <p:blipFill>
          <a:blip r:embed="rId3" cstate="print">
            <a:lum bright="10000"/>
          </a:blip>
          <a:srcRect/>
          <a:stretch>
            <a:fillRect/>
          </a:stretch>
        </p:blipFill>
        <p:spPr bwMode="auto">
          <a:xfrm>
            <a:off x="7329264" y="2924944"/>
            <a:ext cx="1790700" cy="1190626"/>
          </a:xfrm>
          <a:prstGeom prst="rect">
            <a:avLst/>
          </a:prstGeom>
          <a:noFill/>
        </p:spPr>
      </p:pic>
      <p:sp>
        <p:nvSpPr>
          <p:cNvPr id="7" name="Slide Number Placeholder 6"/>
          <p:cNvSpPr>
            <a:spLocks noGrp="1"/>
          </p:cNvSpPr>
          <p:nvPr>
            <p:ph type="sldNum" sz="quarter" idx="12"/>
          </p:nvPr>
        </p:nvSpPr>
        <p:spPr/>
        <p:txBody>
          <a:bodyPr/>
          <a:lstStyle/>
          <a:p>
            <a:pPr>
              <a:defRPr/>
            </a:pPr>
            <a:fld id="{1868AA1D-FCBC-4190-9479-9373DCE415B7}" type="slidenum">
              <a:rPr lang="en-US" smtClean="0"/>
              <a:pPr>
                <a:defRPr/>
              </a:pPr>
              <a:t>24</a:t>
            </a:fld>
            <a:endParaRPr lang="en-US"/>
          </a:p>
        </p:txBody>
      </p:sp>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6600" b="1" dirty="0" smtClean="0"/>
              <a:t>KATKILAR</a:t>
            </a:r>
            <a:endParaRPr lang="tr-TR" sz="6600" b="1" dirty="0"/>
          </a:p>
        </p:txBody>
      </p:sp>
      <p:graphicFrame>
        <p:nvGraphicFramePr>
          <p:cNvPr id="5" name="Content Placeholder 4"/>
          <p:cNvGraphicFramePr>
            <a:graphicFrameLocks noGrp="1"/>
          </p:cNvGraphicFramePr>
          <p:nvPr>
            <p:ph idx="1"/>
          </p:nvPr>
        </p:nvGraphicFramePr>
        <p:xfrm>
          <a:off x="495300" y="1600200"/>
          <a:ext cx="8915400" cy="296672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r>
                        <a:rPr lang="tr-TR" dirty="0" smtClean="0"/>
                        <a:t>BETON ÖZELLİĞİ</a:t>
                      </a:r>
                      <a:endParaRPr lang="tr-TR" dirty="0"/>
                    </a:p>
                  </a:txBody>
                  <a:tcPr/>
                </a:tc>
                <a:tc>
                  <a:txBody>
                    <a:bodyPr/>
                    <a:lstStyle/>
                    <a:p>
                      <a:r>
                        <a:rPr lang="tr-TR" dirty="0" smtClean="0"/>
                        <a:t>KATKI TİPİ</a:t>
                      </a:r>
                      <a:endParaRPr lang="tr-TR" dirty="0"/>
                    </a:p>
                  </a:txBody>
                  <a:tcPr/>
                </a:tc>
                <a:tc>
                  <a:txBody>
                    <a:bodyPr/>
                    <a:lstStyle/>
                    <a:p>
                      <a:r>
                        <a:rPr lang="tr-TR" dirty="0" smtClean="0"/>
                        <a:t>KATKI GRUBU</a:t>
                      </a:r>
                      <a:endParaRPr lang="tr-TR" dirty="0"/>
                    </a:p>
                  </a:txBody>
                  <a:tcPr/>
                </a:tc>
              </a:tr>
              <a:tr h="370840">
                <a:tc>
                  <a:txBody>
                    <a:bodyPr/>
                    <a:lstStyle/>
                    <a:p>
                      <a:r>
                        <a:rPr lang="tr-TR" dirty="0" smtClean="0"/>
                        <a:t>İŞLENEBİLME</a:t>
                      </a:r>
                      <a:endParaRPr lang="tr-TR" dirty="0"/>
                    </a:p>
                  </a:txBody>
                  <a:tcPr/>
                </a:tc>
                <a:tc>
                  <a:txBody>
                    <a:bodyPr/>
                    <a:lstStyle/>
                    <a:p>
                      <a:r>
                        <a:rPr lang="tr-TR" dirty="0" smtClean="0"/>
                        <a:t>KARIŞIM SUYUNU AZALTICI</a:t>
                      </a:r>
                      <a:endParaRPr lang="tr-TR" dirty="0"/>
                    </a:p>
                  </a:txBody>
                  <a:tcPr/>
                </a:tc>
                <a:tc>
                  <a:txBody>
                    <a:bodyPr/>
                    <a:lstStyle/>
                    <a:p>
                      <a:r>
                        <a:rPr lang="tr-TR" dirty="0" smtClean="0"/>
                        <a:t>KİMYASAL</a:t>
                      </a:r>
                      <a:endParaRPr lang="tr-TR" dirty="0"/>
                    </a:p>
                  </a:txBody>
                  <a:tcPr/>
                </a:tc>
              </a:tr>
              <a:tr h="370840">
                <a:tc>
                  <a:txBody>
                    <a:bodyPr/>
                    <a:lstStyle/>
                    <a:p>
                      <a:endParaRPr lang="tr-TR"/>
                    </a:p>
                  </a:txBody>
                  <a:tcPr/>
                </a:tc>
                <a:tc>
                  <a:txBody>
                    <a:bodyPr/>
                    <a:lstStyle/>
                    <a:p>
                      <a:r>
                        <a:rPr lang="tr-TR" dirty="0" smtClean="0"/>
                        <a:t>HAVA SÜRÜKLEYİCİ</a:t>
                      </a:r>
                      <a:endParaRPr lang="tr-TR" dirty="0"/>
                    </a:p>
                  </a:txBody>
                  <a:tcPr/>
                </a:tc>
                <a:tc>
                  <a:txBody>
                    <a:bodyPr/>
                    <a:lstStyle/>
                    <a:p>
                      <a:r>
                        <a:rPr lang="tr-TR" dirty="0" smtClean="0"/>
                        <a:t>HAVA SÜRÜKLEYİCİ</a:t>
                      </a:r>
                      <a:endParaRPr lang="tr-TR" dirty="0"/>
                    </a:p>
                  </a:txBody>
                  <a:tcPr/>
                </a:tc>
              </a:tr>
              <a:tr h="370840">
                <a:tc>
                  <a:txBody>
                    <a:bodyPr/>
                    <a:lstStyle/>
                    <a:p>
                      <a:endParaRPr lang="tr-TR"/>
                    </a:p>
                  </a:txBody>
                  <a:tcPr/>
                </a:tc>
                <a:tc>
                  <a:txBody>
                    <a:bodyPr/>
                    <a:lstStyle/>
                    <a:p>
                      <a:r>
                        <a:rPr lang="tr-TR" dirty="0" smtClean="0"/>
                        <a:t>ATIL, TOZ HALİNDE</a:t>
                      </a:r>
                      <a:endParaRPr lang="tr-TR" dirty="0"/>
                    </a:p>
                  </a:txBody>
                  <a:tcPr/>
                </a:tc>
                <a:tc>
                  <a:txBody>
                    <a:bodyPr/>
                    <a:lstStyle/>
                    <a:p>
                      <a:r>
                        <a:rPr lang="tr-TR" dirty="0" smtClean="0"/>
                        <a:t>MİNERAL</a:t>
                      </a:r>
                      <a:endParaRPr lang="tr-TR" dirty="0"/>
                    </a:p>
                  </a:txBody>
                  <a:tcPr/>
                </a:tc>
              </a:tr>
              <a:tr h="370840">
                <a:tc>
                  <a:txBody>
                    <a:bodyPr/>
                    <a:lstStyle/>
                    <a:p>
                      <a:endParaRPr lang="tr-TR"/>
                    </a:p>
                  </a:txBody>
                  <a:tcPr/>
                </a:tc>
                <a:tc>
                  <a:txBody>
                    <a:bodyPr/>
                    <a:lstStyle/>
                    <a:p>
                      <a:r>
                        <a:rPr lang="tr-TR" dirty="0" smtClean="0"/>
                        <a:t>PUZOLANLAR</a:t>
                      </a:r>
                      <a:endParaRPr lang="tr-TR" dirty="0"/>
                    </a:p>
                  </a:txBody>
                  <a:tcPr/>
                </a:tc>
                <a:tc>
                  <a:txBody>
                    <a:bodyPr/>
                    <a:lstStyle/>
                    <a:p>
                      <a:r>
                        <a:rPr lang="tr-TR" dirty="0" smtClean="0"/>
                        <a:t>MİNERAL</a:t>
                      </a:r>
                      <a:endParaRPr lang="tr-TR" dirty="0"/>
                    </a:p>
                  </a:txBody>
                  <a:tcPr/>
                </a:tc>
              </a:tr>
              <a:tr h="370840">
                <a:tc>
                  <a:txBody>
                    <a:bodyPr/>
                    <a:lstStyle/>
                    <a:p>
                      <a:endParaRPr lang="tr-TR"/>
                    </a:p>
                  </a:txBody>
                  <a:tcPr/>
                </a:tc>
                <a:tc>
                  <a:txBody>
                    <a:bodyPr/>
                    <a:lstStyle/>
                    <a:p>
                      <a:endParaRPr lang="tr-TR"/>
                    </a:p>
                  </a:txBody>
                  <a:tcPr/>
                </a:tc>
                <a:tc>
                  <a:txBody>
                    <a:bodyPr/>
                    <a:lstStyle/>
                    <a:p>
                      <a:endParaRPr lang="tr-T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PRİZ SÜRESİ</a:t>
                      </a:r>
                    </a:p>
                  </a:txBody>
                  <a:tcPr/>
                </a:tc>
                <a:tc>
                  <a:txBody>
                    <a:bodyPr/>
                    <a:lstStyle/>
                    <a:p>
                      <a:r>
                        <a:rPr lang="tr-TR" dirty="0" smtClean="0"/>
                        <a:t>HIZLANDIRICI</a:t>
                      </a:r>
                      <a:endParaRPr lang="tr-TR" dirty="0"/>
                    </a:p>
                  </a:txBody>
                  <a:tcPr/>
                </a:tc>
                <a:tc>
                  <a:txBody>
                    <a:bodyPr/>
                    <a:lstStyle/>
                    <a:p>
                      <a:r>
                        <a:rPr lang="tr-TR" dirty="0" smtClean="0"/>
                        <a:t>KİMYASAL</a:t>
                      </a:r>
                      <a:endParaRPr lang="tr-TR" dirty="0"/>
                    </a:p>
                  </a:txBody>
                  <a:tcPr/>
                </a:tc>
              </a:tr>
              <a:tr h="370840">
                <a:tc>
                  <a:txBody>
                    <a:bodyPr/>
                    <a:lstStyle/>
                    <a:p>
                      <a:endParaRPr lang="tr-TR" dirty="0"/>
                    </a:p>
                  </a:txBody>
                  <a:tcPr/>
                </a:tc>
                <a:tc>
                  <a:txBody>
                    <a:bodyPr/>
                    <a:lstStyle/>
                    <a:p>
                      <a:r>
                        <a:rPr lang="tr-TR" dirty="0" smtClean="0"/>
                        <a:t>GECİKTİRİCİ</a:t>
                      </a:r>
                      <a:endParaRPr lang="tr-TR" dirty="0"/>
                    </a:p>
                  </a:txBody>
                  <a:tcPr/>
                </a:tc>
                <a:tc>
                  <a:txBody>
                    <a:bodyPr/>
                    <a:lstStyle/>
                    <a:p>
                      <a:r>
                        <a:rPr lang="tr-TR" dirty="0" smtClean="0"/>
                        <a:t>KİMYASAL</a:t>
                      </a:r>
                      <a:endParaRPr lang="tr-TR"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25</a:t>
            </a:fld>
            <a:endParaRPr lang="en-US"/>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60512" y="692696"/>
          <a:ext cx="8915400" cy="444500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r>
                        <a:rPr lang="tr-TR" dirty="0" smtClean="0"/>
                        <a:t>BETON ÖZELLİĞİ</a:t>
                      </a:r>
                      <a:endParaRPr lang="tr-TR" dirty="0"/>
                    </a:p>
                  </a:txBody>
                  <a:tcPr/>
                </a:tc>
                <a:tc>
                  <a:txBody>
                    <a:bodyPr/>
                    <a:lstStyle/>
                    <a:p>
                      <a:r>
                        <a:rPr lang="tr-TR" dirty="0" smtClean="0"/>
                        <a:t>KATKI TİPİ</a:t>
                      </a:r>
                      <a:endParaRPr lang="tr-TR" dirty="0"/>
                    </a:p>
                  </a:txBody>
                  <a:tcPr/>
                </a:tc>
                <a:tc>
                  <a:txBody>
                    <a:bodyPr/>
                    <a:lstStyle/>
                    <a:p>
                      <a:r>
                        <a:rPr lang="tr-TR" dirty="0" smtClean="0"/>
                        <a:t>KATKI GRUBU</a:t>
                      </a:r>
                      <a:endParaRPr lang="tr-TR" dirty="0"/>
                    </a:p>
                  </a:txBody>
                  <a:tcPr/>
                </a:tc>
              </a:tr>
              <a:tr h="133216">
                <a:tc>
                  <a:txBody>
                    <a:bodyPr/>
                    <a:lstStyle/>
                    <a:p>
                      <a:r>
                        <a:rPr lang="tr-TR" dirty="0" smtClean="0"/>
                        <a:t>DAYANIM</a:t>
                      </a:r>
                      <a:endParaRPr lang="tr-TR" dirty="0"/>
                    </a:p>
                  </a:txBody>
                  <a:tcPr/>
                </a:tc>
                <a:tc>
                  <a:txBody>
                    <a:bodyPr/>
                    <a:lstStyle/>
                    <a:p>
                      <a:r>
                        <a:rPr lang="tr-TR" dirty="0" smtClean="0"/>
                        <a:t>KARIŞIM SUYU AZALTICI</a:t>
                      </a:r>
                      <a:endParaRPr lang="tr-TR" dirty="0"/>
                    </a:p>
                  </a:txBody>
                  <a:tcPr/>
                </a:tc>
                <a:tc>
                  <a:txBody>
                    <a:bodyPr/>
                    <a:lstStyle/>
                    <a:p>
                      <a:r>
                        <a:rPr lang="tr-TR" dirty="0" smtClean="0"/>
                        <a:t>KİMYASAL</a:t>
                      </a:r>
                      <a:endParaRPr lang="tr-TR" dirty="0"/>
                    </a:p>
                  </a:txBody>
                  <a:tcPr/>
                </a:tc>
              </a:tr>
              <a:tr h="370840">
                <a:tc>
                  <a:txBody>
                    <a:bodyPr/>
                    <a:lstStyle/>
                    <a:p>
                      <a:endParaRPr lang="tr-TR"/>
                    </a:p>
                  </a:txBody>
                  <a:tcPr/>
                </a:tc>
                <a:tc>
                  <a:txBody>
                    <a:bodyPr/>
                    <a:lstStyle/>
                    <a:p>
                      <a:r>
                        <a:rPr lang="tr-TR" dirty="0" smtClean="0"/>
                        <a:t>PUZOLANLAR</a:t>
                      </a:r>
                      <a:endParaRPr lang="tr-TR" dirty="0"/>
                    </a:p>
                  </a:txBody>
                  <a:tcPr/>
                </a:tc>
                <a:tc>
                  <a:txBody>
                    <a:bodyPr/>
                    <a:lstStyle/>
                    <a:p>
                      <a:r>
                        <a:rPr lang="tr-TR" dirty="0" smtClean="0"/>
                        <a:t>MİNERAL</a:t>
                      </a:r>
                      <a:endParaRPr lang="tr-TR" dirty="0"/>
                    </a:p>
                  </a:txBody>
                  <a:tcPr/>
                </a:tc>
              </a:tr>
              <a:tr h="370840">
                <a:tc>
                  <a:txBody>
                    <a:bodyPr/>
                    <a:lstStyle/>
                    <a:p>
                      <a:endParaRPr lang="tr-TR"/>
                    </a:p>
                  </a:txBody>
                  <a:tcPr/>
                </a:tc>
                <a:tc>
                  <a:txBody>
                    <a:bodyPr/>
                    <a:lstStyle/>
                    <a:p>
                      <a:r>
                        <a:rPr lang="tr-TR" dirty="0" smtClean="0"/>
                        <a:t>POLİMER LATEKSLER</a:t>
                      </a:r>
                      <a:endParaRPr lang="tr-TR" dirty="0"/>
                    </a:p>
                  </a:txBody>
                  <a:tcPr/>
                </a:tc>
                <a:tc>
                  <a:txBody>
                    <a:bodyPr/>
                    <a:lstStyle/>
                    <a:p>
                      <a:r>
                        <a:rPr lang="tr-TR" dirty="0" smtClean="0"/>
                        <a:t>DİĞER</a:t>
                      </a:r>
                      <a:endParaRPr lang="tr-TR" dirty="0"/>
                    </a:p>
                  </a:txBody>
                  <a:tcPr/>
                </a:tc>
              </a:tr>
              <a:tr h="370840">
                <a:tc>
                  <a:txBody>
                    <a:bodyPr/>
                    <a:lstStyle/>
                    <a:p>
                      <a:endParaRPr lang="tr-TR"/>
                    </a:p>
                  </a:txBody>
                  <a:tcPr/>
                </a:tc>
                <a:tc>
                  <a:txBody>
                    <a:bodyPr/>
                    <a:lstStyle/>
                    <a:p>
                      <a:r>
                        <a:rPr lang="tr-TR" dirty="0" smtClean="0"/>
                        <a:t>GECİKTİRİCİ</a:t>
                      </a:r>
                      <a:endParaRPr lang="tr-TR" dirty="0"/>
                    </a:p>
                  </a:txBody>
                  <a:tcPr/>
                </a:tc>
                <a:tc>
                  <a:txBody>
                    <a:bodyPr/>
                    <a:lstStyle/>
                    <a:p>
                      <a:r>
                        <a:rPr lang="tr-TR" dirty="0" smtClean="0"/>
                        <a:t>KİMYASAL</a:t>
                      </a:r>
                      <a:endParaRPr lang="tr-TR" dirty="0"/>
                    </a:p>
                  </a:txBody>
                  <a:tcPr/>
                </a:tc>
              </a:tr>
              <a:tr h="370840">
                <a:tc>
                  <a:txBody>
                    <a:bodyPr/>
                    <a:lstStyle/>
                    <a:p>
                      <a:endParaRPr lang="tr-TR"/>
                    </a:p>
                  </a:txBody>
                  <a:tcPr/>
                </a:tc>
                <a:tc>
                  <a:txBody>
                    <a:bodyPr/>
                    <a:lstStyle/>
                    <a:p>
                      <a:r>
                        <a:rPr lang="tr-TR" dirty="0" smtClean="0"/>
                        <a:t>HIZLANDIRICI</a:t>
                      </a:r>
                      <a:endParaRPr lang="tr-TR" dirty="0"/>
                    </a:p>
                  </a:txBody>
                  <a:tcPr/>
                </a:tc>
                <a:tc>
                  <a:txBody>
                    <a:bodyPr/>
                    <a:lstStyle/>
                    <a:p>
                      <a:r>
                        <a:rPr lang="tr-TR" dirty="0" smtClean="0"/>
                        <a:t>KİMYASAL</a:t>
                      </a:r>
                      <a:endParaRPr lang="tr-TR" dirty="0"/>
                    </a:p>
                  </a:txBody>
                  <a:tcPr/>
                </a:tc>
              </a:tr>
              <a:tr h="370840">
                <a:tc>
                  <a:txBody>
                    <a:bodyPr/>
                    <a:lstStyle/>
                    <a:p>
                      <a:endParaRPr lang="tr-TR" dirty="0"/>
                    </a:p>
                  </a:txBody>
                  <a:tcPr/>
                </a:tc>
                <a:tc>
                  <a:txBody>
                    <a:bodyPr/>
                    <a:lstStyle/>
                    <a:p>
                      <a:endParaRPr lang="tr-TR"/>
                    </a:p>
                  </a:txBody>
                  <a:tcPr/>
                </a:tc>
                <a:tc>
                  <a:txBody>
                    <a:bodyPr/>
                    <a:lstStyle/>
                    <a:p>
                      <a:endParaRPr lang="tr-TR" dirty="0"/>
                    </a:p>
                  </a:txBody>
                  <a:tcPr/>
                </a:tc>
              </a:tr>
              <a:tr h="370840">
                <a:tc>
                  <a:txBody>
                    <a:bodyPr/>
                    <a:lstStyle/>
                    <a:p>
                      <a:r>
                        <a:rPr lang="tr-TR" dirty="0" smtClean="0"/>
                        <a:t>DAYANIKLILIK (DURABİLİTE)</a:t>
                      </a:r>
                      <a:endParaRPr lang="tr-TR" dirty="0"/>
                    </a:p>
                  </a:txBody>
                  <a:tcPr/>
                </a:tc>
                <a:tc>
                  <a:txBody>
                    <a:bodyPr/>
                    <a:lstStyle/>
                    <a:p>
                      <a:r>
                        <a:rPr lang="tr-TR" dirty="0" smtClean="0"/>
                        <a:t>HAVA SÜRÜKLEYİCİ</a:t>
                      </a:r>
                      <a:endParaRPr lang="tr-TR" dirty="0"/>
                    </a:p>
                  </a:txBody>
                  <a:tcPr/>
                </a:tc>
                <a:tc>
                  <a:txBody>
                    <a:bodyPr/>
                    <a:lstStyle/>
                    <a:p>
                      <a:r>
                        <a:rPr lang="tr-TR" dirty="0" smtClean="0"/>
                        <a:t>HAVA SÜRÜKLEYİCİ</a:t>
                      </a:r>
                      <a:endParaRPr lang="tr-TR" dirty="0"/>
                    </a:p>
                  </a:txBody>
                  <a:tcPr/>
                </a:tc>
              </a:tr>
              <a:tr h="370840">
                <a:tc>
                  <a:txBody>
                    <a:bodyPr/>
                    <a:lstStyle/>
                    <a:p>
                      <a:endParaRPr lang="tr-TR"/>
                    </a:p>
                  </a:txBody>
                  <a:tcPr/>
                </a:tc>
                <a:tc>
                  <a:txBody>
                    <a:bodyPr/>
                    <a:lstStyle/>
                    <a:p>
                      <a:r>
                        <a:rPr lang="tr-TR" dirty="0" smtClean="0"/>
                        <a:t>PUZOLANLAR</a:t>
                      </a:r>
                      <a:endParaRPr lang="tr-TR" dirty="0"/>
                    </a:p>
                  </a:txBody>
                  <a:tcPr/>
                </a:tc>
                <a:tc>
                  <a:txBody>
                    <a:bodyPr/>
                    <a:lstStyle/>
                    <a:p>
                      <a:r>
                        <a:rPr lang="tr-TR" dirty="0" smtClean="0"/>
                        <a:t>MİNERAL</a:t>
                      </a:r>
                      <a:endParaRPr lang="tr-TR" dirty="0"/>
                    </a:p>
                  </a:txBody>
                  <a:tcPr/>
                </a:tc>
              </a:tr>
              <a:tr h="370840">
                <a:tc>
                  <a:txBody>
                    <a:bodyPr/>
                    <a:lstStyle/>
                    <a:p>
                      <a:endParaRPr lang="tr-TR"/>
                    </a:p>
                  </a:txBody>
                  <a:tcPr/>
                </a:tc>
                <a:tc>
                  <a:txBody>
                    <a:bodyPr/>
                    <a:lstStyle/>
                    <a:p>
                      <a:r>
                        <a:rPr lang="tr-TR" dirty="0" smtClean="0"/>
                        <a:t>KARIŞIM SUYU AZALTICI</a:t>
                      </a:r>
                      <a:endParaRPr lang="tr-TR" dirty="0"/>
                    </a:p>
                  </a:txBody>
                  <a:tcPr/>
                </a:tc>
                <a:tc>
                  <a:txBody>
                    <a:bodyPr/>
                    <a:lstStyle/>
                    <a:p>
                      <a:r>
                        <a:rPr lang="tr-TR" dirty="0" smtClean="0"/>
                        <a:t>KİMYASAL</a:t>
                      </a:r>
                      <a:endParaRPr lang="tr-TR" dirty="0"/>
                    </a:p>
                  </a:txBody>
                  <a:tcPr/>
                </a:tc>
              </a:tr>
              <a:tr h="370840">
                <a:tc>
                  <a:txBody>
                    <a:bodyPr/>
                    <a:lstStyle/>
                    <a:p>
                      <a:endParaRPr lang="tr-TR" dirty="0"/>
                    </a:p>
                  </a:txBody>
                  <a:tcPr/>
                </a:tc>
                <a:tc>
                  <a:txBody>
                    <a:bodyPr/>
                    <a:lstStyle/>
                    <a:p>
                      <a:r>
                        <a:rPr lang="tr-TR" dirty="0" smtClean="0"/>
                        <a:t>KOROZYON İNHİBİTÖRLERİ</a:t>
                      </a:r>
                      <a:endParaRPr lang="tr-TR" dirty="0"/>
                    </a:p>
                  </a:txBody>
                  <a:tcPr/>
                </a:tc>
                <a:tc>
                  <a:txBody>
                    <a:bodyPr/>
                    <a:lstStyle/>
                    <a:p>
                      <a:r>
                        <a:rPr lang="tr-TR" dirty="0" smtClean="0"/>
                        <a:t>DİĞER</a:t>
                      </a:r>
                      <a:endParaRPr lang="tr-TR" dirty="0"/>
                    </a:p>
                  </a:txBody>
                  <a:tcPr/>
                </a:tc>
              </a:tr>
              <a:tr h="370840">
                <a:tc>
                  <a:txBody>
                    <a:bodyPr/>
                    <a:lstStyle/>
                    <a:p>
                      <a:endParaRPr lang="tr-TR"/>
                    </a:p>
                  </a:txBody>
                  <a:tcPr/>
                </a:tc>
                <a:tc>
                  <a:txBody>
                    <a:bodyPr/>
                    <a:lstStyle/>
                    <a:p>
                      <a:r>
                        <a:rPr lang="tr-TR" dirty="0" smtClean="0"/>
                        <a:t>SU İTİCİ</a:t>
                      </a:r>
                      <a:endParaRPr lang="tr-TR" dirty="0"/>
                    </a:p>
                  </a:txBody>
                  <a:tcPr/>
                </a:tc>
                <a:tc>
                  <a:txBody>
                    <a:bodyPr/>
                    <a:lstStyle/>
                    <a:p>
                      <a:r>
                        <a:rPr lang="tr-TR" dirty="0" smtClean="0"/>
                        <a:t>DİĞER</a:t>
                      </a:r>
                      <a:endParaRPr lang="tr-TR" dirty="0"/>
                    </a:p>
                  </a:txBody>
                  <a:tcPr/>
                </a:tc>
              </a:tr>
            </a:tbl>
          </a:graphicData>
        </a:graphic>
      </p:graphicFrame>
      <p:sp>
        <p:nvSpPr>
          <p:cNvPr id="3" name="Footer Placeholder 2"/>
          <p:cNvSpPr>
            <a:spLocks noGrp="1"/>
          </p:cNvSpPr>
          <p:nvPr>
            <p:ph type="ftr" sz="quarter" idx="11"/>
          </p:nvPr>
        </p:nvSpPr>
        <p:spPr/>
        <p:txBody>
          <a:bodyPr/>
          <a:lstStyle/>
          <a:p>
            <a:pPr>
              <a:defRPr/>
            </a:pPr>
            <a:r>
              <a:rPr lang="en-US" smtClean="0"/>
              <a:t>İMO-KTMMOB- 17 Ağustos 2011</a:t>
            </a:r>
            <a:endParaRPr lang="en-US"/>
          </a:p>
        </p:txBody>
      </p:sp>
      <p:sp>
        <p:nvSpPr>
          <p:cNvPr id="4" name="Slide Number Placeholder 3"/>
          <p:cNvSpPr>
            <a:spLocks noGrp="1"/>
          </p:cNvSpPr>
          <p:nvPr>
            <p:ph type="sldNum" sz="quarter" idx="12"/>
          </p:nvPr>
        </p:nvSpPr>
        <p:spPr/>
        <p:txBody>
          <a:bodyPr/>
          <a:lstStyle/>
          <a:p>
            <a:pPr>
              <a:defRPr/>
            </a:pPr>
            <a:fld id="{1868AA1D-FCBC-4190-9479-9373DCE415B7}" type="slidenum">
              <a:rPr lang="en-US" smtClean="0"/>
              <a:pPr>
                <a:defRPr/>
              </a:pPr>
              <a:t>26</a:t>
            </a:fld>
            <a:endParaRPr lang="en-US"/>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graphicFrame>
        <p:nvGraphicFramePr>
          <p:cNvPr id="4" name="Content Placeholder 3"/>
          <p:cNvGraphicFramePr>
            <a:graphicFrameLocks noGrp="1"/>
          </p:cNvGraphicFramePr>
          <p:nvPr>
            <p:ph idx="1"/>
          </p:nvPr>
        </p:nvGraphicFramePr>
        <p:xfrm>
          <a:off x="495300" y="1600200"/>
          <a:ext cx="8915400" cy="249428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r>
                        <a:rPr lang="tr-TR" dirty="0" smtClean="0"/>
                        <a:t>BETON ÖZELLİĞİ</a:t>
                      </a:r>
                      <a:endParaRPr lang="tr-TR" dirty="0"/>
                    </a:p>
                  </a:txBody>
                  <a:tcPr/>
                </a:tc>
                <a:tc>
                  <a:txBody>
                    <a:bodyPr/>
                    <a:lstStyle/>
                    <a:p>
                      <a:r>
                        <a:rPr lang="tr-TR" dirty="0" smtClean="0"/>
                        <a:t>KATKI TİPİ</a:t>
                      </a:r>
                      <a:endParaRPr lang="tr-TR" dirty="0"/>
                    </a:p>
                  </a:txBody>
                  <a:tcPr/>
                </a:tc>
                <a:tc>
                  <a:txBody>
                    <a:bodyPr/>
                    <a:lstStyle/>
                    <a:p>
                      <a:r>
                        <a:rPr lang="tr-TR" dirty="0" smtClean="0"/>
                        <a:t>KATKI GRUBU</a:t>
                      </a:r>
                      <a:endParaRPr lang="tr-TR" dirty="0"/>
                    </a:p>
                  </a:txBody>
                  <a:tcPr/>
                </a:tc>
              </a:tr>
              <a:tr h="370840">
                <a:tc>
                  <a:txBody>
                    <a:bodyPr/>
                    <a:lstStyle/>
                    <a:p>
                      <a:r>
                        <a:rPr lang="tr-TR" dirty="0" smtClean="0"/>
                        <a:t>ÖZEL BETONLAR</a:t>
                      </a:r>
                      <a:endParaRPr lang="tr-TR" dirty="0"/>
                    </a:p>
                  </a:txBody>
                  <a:tcPr/>
                </a:tc>
                <a:tc>
                  <a:txBody>
                    <a:bodyPr/>
                    <a:lstStyle/>
                    <a:p>
                      <a:r>
                        <a:rPr lang="tr-TR" dirty="0" smtClean="0"/>
                        <a:t>POLİMER LATEKSLER</a:t>
                      </a:r>
                      <a:endParaRPr lang="tr-TR" dirty="0"/>
                    </a:p>
                  </a:txBody>
                  <a:tcPr/>
                </a:tc>
                <a:tc>
                  <a:txBody>
                    <a:bodyPr/>
                    <a:lstStyle/>
                    <a:p>
                      <a:r>
                        <a:rPr lang="tr-TR" dirty="0" smtClean="0"/>
                        <a:t>DİĞER</a:t>
                      </a:r>
                      <a:endParaRPr lang="tr-TR" dirty="0"/>
                    </a:p>
                  </a:txBody>
                  <a:tcPr/>
                </a:tc>
              </a:tr>
              <a:tr h="370840">
                <a:tc>
                  <a:txBody>
                    <a:bodyPr/>
                    <a:lstStyle/>
                    <a:p>
                      <a:endParaRPr lang="tr-TR"/>
                    </a:p>
                  </a:txBody>
                  <a:tcPr/>
                </a:tc>
                <a:tc>
                  <a:txBody>
                    <a:bodyPr/>
                    <a:lstStyle/>
                    <a:p>
                      <a:r>
                        <a:rPr lang="tr-TR" dirty="0" smtClean="0"/>
                        <a:t>CÜRUFLAR</a:t>
                      </a:r>
                      <a:endParaRPr lang="tr-TR" dirty="0"/>
                    </a:p>
                  </a:txBody>
                  <a:tcPr/>
                </a:tc>
                <a:tc>
                  <a:txBody>
                    <a:bodyPr/>
                    <a:lstStyle/>
                    <a:p>
                      <a:r>
                        <a:rPr lang="tr-TR" dirty="0" smtClean="0"/>
                        <a:t>MİNERAL</a:t>
                      </a:r>
                      <a:endParaRPr lang="tr-TR" dirty="0"/>
                    </a:p>
                  </a:txBody>
                  <a:tcPr/>
                </a:tc>
              </a:tr>
              <a:tr h="370840">
                <a:tc>
                  <a:txBody>
                    <a:bodyPr/>
                    <a:lstStyle/>
                    <a:p>
                      <a:endParaRPr lang="tr-TR"/>
                    </a:p>
                  </a:txBody>
                  <a:tcPr/>
                </a:tc>
                <a:tc>
                  <a:txBody>
                    <a:bodyPr/>
                    <a:lstStyle/>
                    <a:p>
                      <a:r>
                        <a:rPr lang="tr-TR" dirty="0" smtClean="0"/>
                        <a:t>GENİŞLETİCİ</a:t>
                      </a:r>
                      <a:endParaRPr lang="tr-TR" dirty="0"/>
                    </a:p>
                  </a:txBody>
                  <a:tcPr/>
                </a:tc>
                <a:tc>
                  <a:txBody>
                    <a:bodyPr/>
                    <a:lstStyle/>
                    <a:p>
                      <a:r>
                        <a:rPr lang="tr-TR" dirty="0" smtClean="0"/>
                        <a:t>DİĞER</a:t>
                      </a:r>
                      <a:endParaRPr lang="tr-TR" dirty="0"/>
                    </a:p>
                  </a:txBody>
                  <a:tcPr/>
                </a:tc>
              </a:tr>
              <a:tr h="370840">
                <a:tc>
                  <a:txBody>
                    <a:bodyPr/>
                    <a:lstStyle/>
                    <a:p>
                      <a:endParaRPr lang="tr-TR"/>
                    </a:p>
                  </a:txBody>
                  <a:tcPr/>
                </a:tc>
                <a:tc>
                  <a:txBody>
                    <a:bodyPr/>
                    <a:lstStyle/>
                    <a:p>
                      <a:r>
                        <a:rPr lang="tr-TR" dirty="0" smtClean="0"/>
                        <a:t>RENK</a:t>
                      </a:r>
                      <a:endParaRPr lang="tr-TR" dirty="0"/>
                    </a:p>
                  </a:txBody>
                  <a:tcPr/>
                </a:tc>
                <a:tc>
                  <a:txBody>
                    <a:bodyPr/>
                    <a:lstStyle/>
                    <a:p>
                      <a:r>
                        <a:rPr lang="tr-TR" dirty="0" smtClean="0"/>
                        <a:t>DİĞER</a:t>
                      </a:r>
                      <a:endParaRPr lang="tr-TR" dirty="0"/>
                    </a:p>
                  </a:txBody>
                  <a:tcPr/>
                </a:tc>
              </a:tr>
              <a:tr h="370840">
                <a:tc>
                  <a:txBody>
                    <a:bodyPr/>
                    <a:lstStyle/>
                    <a:p>
                      <a:endParaRPr lang="tr-TR"/>
                    </a:p>
                  </a:txBody>
                  <a:tcPr/>
                </a:tc>
                <a:tc>
                  <a:txBody>
                    <a:bodyPr/>
                    <a:lstStyle/>
                    <a:p>
                      <a:r>
                        <a:rPr lang="tr-TR" dirty="0" smtClean="0"/>
                        <a:t>GAZ KABARCIKLARI OLUŞTURAN</a:t>
                      </a:r>
                      <a:endParaRPr lang="tr-TR" dirty="0"/>
                    </a:p>
                  </a:txBody>
                  <a:tcPr/>
                </a:tc>
                <a:tc>
                  <a:txBody>
                    <a:bodyPr/>
                    <a:lstStyle/>
                    <a:p>
                      <a:r>
                        <a:rPr lang="tr-TR" dirty="0" smtClean="0"/>
                        <a:t>DİĞER</a:t>
                      </a:r>
                      <a:endParaRPr lang="tr-TR" dirty="0"/>
                    </a:p>
                  </a:txBody>
                  <a:tcPr/>
                </a:tc>
              </a:tr>
            </a:tbl>
          </a:graphicData>
        </a:graphic>
      </p:graphicFrame>
      <p:sp>
        <p:nvSpPr>
          <p:cNvPr id="5" name="Footer Placeholder 4"/>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27</a:t>
            </a:fld>
            <a:endParaRPr lang="en-US"/>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sz="7200" b="1" dirty="0" smtClean="0">
                <a:solidFill>
                  <a:srgbClr val="0070C0"/>
                </a:solidFill>
                <a:latin typeface="Times New Roman" pitchFamily="18" charset="0"/>
              </a:rPr>
              <a:t>İYİ BETON</a:t>
            </a:r>
            <a:endParaRPr lang="en-US" sz="7200" b="1" dirty="0" smtClean="0">
              <a:solidFill>
                <a:srgbClr val="0070C0"/>
              </a:solidFill>
              <a:latin typeface="Times New Roman" pitchFamily="18" charset="0"/>
            </a:endParaRPr>
          </a:p>
        </p:txBody>
      </p:sp>
      <p:sp>
        <p:nvSpPr>
          <p:cNvPr id="26627" name="Rectangle 3"/>
          <p:cNvSpPr>
            <a:spLocks noGrp="1" noChangeArrowheads="1"/>
          </p:cNvSpPr>
          <p:nvPr>
            <p:ph type="body" sz="half" idx="1"/>
          </p:nvPr>
        </p:nvSpPr>
        <p:spPr>
          <a:xfrm>
            <a:off x="495300" y="1557338"/>
            <a:ext cx="8850313" cy="4310062"/>
          </a:xfrm>
        </p:spPr>
        <p:txBody>
          <a:bodyPr/>
          <a:lstStyle/>
          <a:p>
            <a:pPr>
              <a:lnSpc>
                <a:spcPct val="80000"/>
              </a:lnSpc>
            </a:pPr>
            <a:endParaRPr lang="tr-TR" sz="1200" dirty="0" smtClean="0"/>
          </a:p>
          <a:p>
            <a:pPr>
              <a:lnSpc>
                <a:spcPct val="80000"/>
              </a:lnSpc>
            </a:pPr>
            <a:r>
              <a:rPr lang="tr-TR" sz="2800" dirty="0" smtClean="0">
                <a:latin typeface="Times New Roman" pitchFamily="18" charset="0"/>
              </a:rPr>
              <a:t>İyi beton (kaliteli beton) üretilen betonun istenen beton tanımında öngörülen özelliklere sahip olması demektir. </a:t>
            </a:r>
          </a:p>
          <a:p>
            <a:pPr>
              <a:lnSpc>
                <a:spcPct val="80000"/>
              </a:lnSpc>
            </a:pPr>
            <a:endParaRPr lang="tr-TR" sz="2800" u="sng" dirty="0" smtClean="0">
              <a:latin typeface="Times New Roman" pitchFamily="18" charset="0"/>
            </a:endParaRPr>
          </a:p>
          <a:p>
            <a:pPr>
              <a:lnSpc>
                <a:spcPct val="80000"/>
              </a:lnSpc>
              <a:buFont typeface="Arial" charset="0"/>
              <a:buNone/>
            </a:pPr>
            <a:r>
              <a:rPr lang="tr-TR" sz="2800" u="sng" dirty="0" smtClean="0">
                <a:latin typeface="Times New Roman" pitchFamily="18" charset="0"/>
              </a:rPr>
              <a:t>İyi bir betonu oluşturan aşamalar</a:t>
            </a:r>
            <a:endParaRPr lang="tr-TR" sz="2800" dirty="0" smtClean="0">
              <a:latin typeface="Times New Roman" pitchFamily="18" charset="0"/>
            </a:endParaRPr>
          </a:p>
          <a:p>
            <a:pPr>
              <a:lnSpc>
                <a:spcPct val="80000"/>
              </a:lnSpc>
            </a:pPr>
            <a:r>
              <a:rPr lang="tr-TR" sz="2800" dirty="0" smtClean="0">
                <a:latin typeface="Times New Roman" pitchFamily="18" charset="0"/>
              </a:rPr>
              <a:t>Beton tasarımı</a:t>
            </a:r>
          </a:p>
          <a:p>
            <a:pPr>
              <a:lnSpc>
                <a:spcPct val="80000"/>
              </a:lnSpc>
            </a:pPr>
            <a:r>
              <a:rPr lang="tr-TR" sz="2800" dirty="0" smtClean="0">
                <a:latin typeface="Times New Roman" pitchFamily="18" charset="0"/>
              </a:rPr>
              <a:t>Betonun karıştırılması</a:t>
            </a:r>
          </a:p>
          <a:p>
            <a:pPr>
              <a:lnSpc>
                <a:spcPct val="80000"/>
              </a:lnSpc>
            </a:pPr>
            <a:r>
              <a:rPr lang="tr-TR" sz="2800" dirty="0" smtClean="0">
                <a:latin typeface="Times New Roman" pitchFamily="18" charset="0"/>
              </a:rPr>
              <a:t>Betonun taşınması</a:t>
            </a:r>
          </a:p>
          <a:p>
            <a:pPr>
              <a:lnSpc>
                <a:spcPct val="80000"/>
              </a:lnSpc>
            </a:pPr>
            <a:r>
              <a:rPr lang="tr-TR" sz="2800" dirty="0" smtClean="0">
                <a:latin typeface="Times New Roman" pitchFamily="18" charset="0"/>
              </a:rPr>
              <a:t>Betonun yerleştirilmesi</a:t>
            </a:r>
          </a:p>
          <a:p>
            <a:pPr>
              <a:lnSpc>
                <a:spcPct val="80000"/>
              </a:lnSpc>
            </a:pPr>
            <a:r>
              <a:rPr lang="tr-TR" sz="2800" dirty="0" smtClean="0">
                <a:latin typeface="Times New Roman" pitchFamily="18" charset="0"/>
              </a:rPr>
              <a:t>Betonun sıkıştırılması</a:t>
            </a:r>
          </a:p>
          <a:p>
            <a:pPr>
              <a:lnSpc>
                <a:spcPct val="80000"/>
              </a:lnSpc>
            </a:pPr>
            <a:r>
              <a:rPr lang="tr-TR" sz="2800" dirty="0" smtClean="0">
                <a:latin typeface="Times New Roman" pitchFamily="18" charset="0"/>
              </a:rPr>
              <a:t>Betonun kür edilmesi</a:t>
            </a:r>
          </a:p>
          <a:p>
            <a:pPr>
              <a:lnSpc>
                <a:spcPct val="80000"/>
              </a:lnSpc>
            </a:pPr>
            <a:endParaRPr lang="tr-TR" sz="2800" u="sng"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5" name="Picture 2" descr="http://www.concrete-houston.info/images/Concrete.jpg"/>
          <p:cNvPicPr>
            <a:picLocks noChangeAspect="1" noChangeArrowheads="1"/>
          </p:cNvPicPr>
          <p:nvPr/>
        </p:nvPicPr>
        <p:blipFill>
          <a:blip r:embed="rId2" cstate="print">
            <a:lum bright="40000" contrast="30000"/>
          </a:blip>
          <a:srcRect/>
          <a:stretch>
            <a:fillRect/>
          </a:stretch>
        </p:blipFill>
        <p:spPr bwMode="auto">
          <a:xfrm>
            <a:off x="6609184" y="3356992"/>
            <a:ext cx="3048000" cy="2028826"/>
          </a:xfrm>
          <a:prstGeom prst="rect">
            <a:avLst/>
          </a:prstGeom>
          <a:noFill/>
        </p:spPr>
      </p:pic>
      <p:sp>
        <p:nvSpPr>
          <p:cNvPr id="6" name="Slide Number Placeholder 5"/>
          <p:cNvSpPr>
            <a:spLocks noGrp="1"/>
          </p:cNvSpPr>
          <p:nvPr>
            <p:ph type="sldNum" sz="quarter" idx="12"/>
          </p:nvPr>
        </p:nvSpPr>
        <p:spPr/>
        <p:txBody>
          <a:bodyPr/>
          <a:lstStyle/>
          <a:p>
            <a:pPr>
              <a:defRPr/>
            </a:pPr>
            <a:fld id="{4C67C043-84F9-4F08-B6A6-49C9898D8EBE}" type="slidenum">
              <a:rPr lang="en-US" smtClean="0"/>
              <a:pPr>
                <a:defRPr/>
              </a:pPr>
              <a:t>28</a:t>
            </a:fld>
            <a:endParaRPr lang="en-US"/>
          </a:p>
        </p:txBody>
      </p:sp>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Text Placeholder 2"/>
          <p:cNvSpPr>
            <a:spLocks noGrp="1"/>
          </p:cNvSpPr>
          <p:nvPr>
            <p:ph type="body" sz="half" idx="1"/>
          </p:nvPr>
        </p:nvSpPr>
        <p:spPr>
          <a:xfrm>
            <a:off x="495300" y="404664"/>
            <a:ext cx="8994775" cy="5691336"/>
          </a:xfrm>
        </p:spPr>
        <p:txBody>
          <a:bodyPr/>
          <a:lstStyle/>
          <a:p>
            <a:pPr>
              <a:lnSpc>
                <a:spcPct val="80000"/>
              </a:lnSpc>
              <a:buFont typeface="Arial" charset="0"/>
              <a:buNone/>
            </a:pPr>
            <a:r>
              <a:rPr lang="tr-TR" u="sng" dirty="0" smtClean="0">
                <a:latin typeface="Times New Roman" pitchFamily="18" charset="0"/>
              </a:rPr>
              <a:t>Taze betonda işlenebilirlik ve kıvam tayini.</a:t>
            </a:r>
            <a:endParaRPr lang="tr-TR" dirty="0" smtClean="0">
              <a:latin typeface="Times New Roman" pitchFamily="18" charset="0"/>
            </a:endParaRPr>
          </a:p>
          <a:p>
            <a:pPr>
              <a:lnSpc>
                <a:spcPct val="80000"/>
              </a:lnSpc>
            </a:pPr>
            <a:r>
              <a:rPr lang="tr-TR" i="1" dirty="0" smtClean="0">
                <a:latin typeface="Times New Roman" pitchFamily="18" charset="0"/>
              </a:rPr>
              <a:t>Çökme deneyi ( Slump)</a:t>
            </a:r>
          </a:p>
          <a:p>
            <a:pPr>
              <a:lnSpc>
                <a:spcPct val="80000"/>
              </a:lnSpc>
            </a:pPr>
            <a:r>
              <a:rPr lang="tr-TR" i="1" dirty="0" smtClean="0">
                <a:latin typeface="Times New Roman" pitchFamily="18" charset="0"/>
              </a:rPr>
              <a:t>Ve-Be deneyi</a:t>
            </a:r>
          </a:p>
          <a:p>
            <a:pPr>
              <a:lnSpc>
                <a:spcPct val="80000"/>
              </a:lnSpc>
            </a:pPr>
            <a:r>
              <a:rPr lang="tr-TR" i="1" dirty="0" smtClean="0">
                <a:latin typeface="Times New Roman" pitchFamily="18" charset="0"/>
              </a:rPr>
              <a:t>Sıkıştırma faktörü deneyi</a:t>
            </a:r>
          </a:p>
          <a:p>
            <a:pPr>
              <a:lnSpc>
                <a:spcPct val="80000"/>
              </a:lnSpc>
            </a:pPr>
            <a:r>
              <a:rPr lang="tr-TR" i="1" dirty="0" smtClean="0">
                <a:latin typeface="Times New Roman" pitchFamily="18" charset="0"/>
              </a:rPr>
              <a:t>Sarsma tablası</a:t>
            </a:r>
          </a:p>
          <a:p>
            <a:pPr>
              <a:lnSpc>
                <a:spcPct val="80000"/>
              </a:lnSpc>
            </a:pPr>
            <a:endParaRPr lang="tr-TR" dirty="0" smtClean="0">
              <a:latin typeface="Times New Roman" pitchFamily="18" charset="0"/>
            </a:endParaRPr>
          </a:p>
          <a:p>
            <a:pPr>
              <a:lnSpc>
                <a:spcPct val="80000"/>
              </a:lnSpc>
            </a:pPr>
            <a:endParaRPr lang="tr-TR" dirty="0" smtClean="0">
              <a:latin typeface="Times New Roman" pitchFamily="18" charset="0"/>
            </a:endParaRPr>
          </a:p>
          <a:p>
            <a:pPr>
              <a:lnSpc>
                <a:spcPct val="80000"/>
              </a:lnSpc>
            </a:pPr>
            <a:r>
              <a:rPr lang="tr-TR" b="1" i="1" dirty="0" smtClean="0">
                <a:solidFill>
                  <a:srgbClr val="0070C0"/>
                </a:solidFill>
                <a:latin typeface="Times New Roman" pitchFamily="18" charset="0"/>
              </a:rPr>
              <a:t>Taze betonun hemojenliği</a:t>
            </a:r>
            <a:r>
              <a:rPr lang="tr-TR" dirty="0" smtClean="0">
                <a:latin typeface="Times New Roman" pitchFamily="18" charset="0"/>
              </a:rPr>
              <a:t>, betonun özelliklerinin her tarafta ayni olması, betonun ayrışmaması ve su kusmaması anlamına gelir.</a:t>
            </a:r>
            <a:endParaRPr lang="en-US" dirty="0" smtClean="0">
              <a:latin typeface="Times New Roman" pitchFamily="18" charset="0"/>
            </a:endParaRPr>
          </a:p>
          <a:p>
            <a:endParaRPr lang="tr-TR" dirty="0" smtClean="0"/>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4C67C043-84F9-4F08-B6A6-49C9898D8EBE}" type="slidenum">
              <a:rPr lang="en-US" smtClean="0"/>
              <a:pPr>
                <a:defRPr/>
              </a:pPr>
              <a:t>29</a:t>
            </a:fld>
            <a:endParaRPr lang="en-US"/>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b="1" u="sng" dirty="0" smtClean="0">
                <a:latin typeface="Times New Roman" pitchFamily="18" charset="0"/>
              </a:rPr>
              <a:t>BETON</a:t>
            </a:r>
            <a:endParaRPr lang="en-US" b="1" u="sng" dirty="0" smtClean="0">
              <a:latin typeface="Times New Roman" pitchFamily="18" charset="0"/>
            </a:endParaRPr>
          </a:p>
        </p:txBody>
      </p:sp>
      <p:sp>
        <p:nvSpPr>
          <p:cNvPr id="8195" name="Rectangle 3"/>
          <p:cNvSpPr>
            <a:spLocks noGrp="1" noChangeArrowheads="1"/>
          </p:cNvSpPr>
          <p:nvPr>
            <p:ph idx="1"/>
          </p:nvPr>
        </p:nvSpPr>
        <p:spPr/>
        <p:txBody>
          <a:bodyPr/>
          <a:lstStyle/>
          <a:p>
            <a:r>
              <a:rPr lang="tr-TR" dirty="0" smtClean="0">
                <a:latin typeface="Times New Roman" pitchFamily="18" charset="0"/>
              </a:rPr>
              <a:t>ÇİMENTO</a:t>
            </a:r>
          </a:p>
          <a:p>
            <a:r>
              <a:rPr lang="tr-TR" dirty="0" smtClean="0">
                <a:latin typeface="Times New Roman" pitchFamily="18" charset="0"/>
              </a:rPr>
              <a:t>AGREGA (KUM VE ÇAKIL)</a:t>
            </a:r>
          </a:p>
          <a:p>
            <a:r>
              <a:rPr lang="tr-TR" dirty="0" smtClean="0">
                <a:latin typeface="Times New Roman" pitchFamily="18" charset="0"/>
              </a:rPr>
              <a:t>SU</a:t>
            </a:r>
          </a:p>
          <a:p>
            <a:r>
              <a:rPr lang="tr-TR" dirty="0" smtClean="0">
                <a:latin typeface="Times New Roman" pitchFamily="18" charset="0"/>
              </a:rPr>
              <a:t>KATKILAR</a:t>
            </a:r>
          </a:p>
          <a:p>
            <a:endParaRPr lang="tr-TR" dirty="0" smtClean="0">
              <a:latin typeface="Times New Roman" pitchFamily="18" charset="0"/>
            </a:endParaRPr>
          </a:p>
          <a:p>
            <a:pPr algn="ctr">
              <a:buNone/>
            </a:pPr>
            <a:r>
              <a:rPr lang="tr-TR" dirty="0" smtClean="0">
                <a:solidFill>
                  <a:srgbClr val="FF0000"/>
                </a:solidFill>
                <a:latin typeface="Times New Roman" pitchFamily="18" charset="0"/>
              </a:rPr>
              <a:t>MİKTARLAR NASIL BELİRLENİR?</a:t>
            </a:r>
          </a:p>
          <a:p>
            <a:pPr algn="r">
              <a:buNone/>
            </a:pPr>
            <a:endParaRPr lang="en-US" dirty="0" smtClean="0">
              <a:solidFill>
                <a:srgbClr val="FF0000"/>
              </a:solidFill>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3</a:t>
            </a:fld>
            <a:endParaRPr lang="en-US"/>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1"/>
          <p:cNvSpPr>
            <a:spLocks noGrp="1" noChangeArrowheads="1"/>
          </p:cNvSpPr>
          <p:nvPr>
            <p:ph type="title" sz="quarter"/>
          </p:nvPr>
        </p:nvSpPr>
        <p:spPr/>
        <p:txBody>
          <a:bodyPr/>
          <a:lstStyle/>
          <a:p>
            <a:r>
              <a:rPr lang="tr-TR" dirty="0" smtClean="0"/>
              <a:t>Taze beton deneyleri</a:t>
            </a:r>
            <a:endParaRPr lang="en-US" dirty="0" smtClean="0"/>
          </a:p>
        </p:txBody>
      </p:sp>
      <p:pic>
        <p:nvPicPr>
          <p:cNvPr id="29699" name="Picture 4" descr="compacting factor"/>
          <p:cNvPicPr>
            <a:picLocks noGrp="1" noChangeAspect="1" noChangeArrowheads="1"/>
          </p:cNvPicPr>
          <p:nvPr>
            <p:ph sz="quarter" idx="1"/>
          </p:nvPr>
        </p:nvPicPr>
        <p:blipFill>
          <a:blip r:embed="rId3" cstate="print"/>
          <a:srcRect/>
          <a:stretch>
            <a:fillRect/>
          </a:stretch>
        </p:blipFill>
        <p:spPr>
          <a:xfrm>
            <a:off x="4592960" y="1196752"/>
            <a:ext cx="2303463" cy="2881312"/>
          </a:xfrm>
          <a:noFill/>
        </p:spPr>
      </p:pic>
      <p:pic>
        <p:nvPicPr>
          <p:cNvPr id="29700" name="Picture 7" descr="flow"/>
          <p:cNvPicPr>
            <a:picLocks noGrp="1" noChangeAspect="1" noChangeArrowheads="1"/>
          </p:cNvPicPr>
          <p:nvPr>
            <p:ph sz="quarter" idx="2"/>
          </p:nvPr>
        </p:nvPicPr>
        <p:blipFill>
          <a:blip r:embed="rId4" cstate="print"/>
          <a:srcRect/>
          <a:stretch>
            <a:fillRect/>
          </a:stretch>
        </p:blipFill>
        <p:spPr>
          <a:xfrm>
            <a:off x="5873750" y="4077072"/>
            <a:ext cx="4032250" cy="2232025"/>
          </a:xfrm>
          <a:noFill/>
        </p:spPr>
      </p:pic>
      <p:pic>
        <p:nvPicPr>
          <p:cNvPr id="29701" name="Picture 10" descr="vebe"/>
          <p:cNvPicPr>
            <a:picLocks noGrp="1" noChangeAspect="1" noChangeArrowheads="1"/>
          </p:cNvPicPr>
          <p:nvPr>
            <p:ph sz="quarter" idx="3"/>
          </p:nvPr>
        </p:nvPicPr>
        <p:blipFill>
          <a:blip r:embed="rId5" cstate="print"/>
          <a:srcRect/>
          <a:stretch>
            <a:fillRect/>
          </a:stretch>
        </p:blipFill>
        <p:spPr>
          <a:xfrm>
            <a:off x="1065213" y="4076700"/>
            <a:ext cx="2808287" cy="2452688"/>
          </a:xfrm>
          <a:noFill/>
        </p:spPr>
      </p:pic>
      <p:pic>
        <p:nvPicPr>
          <p:cNvPr id="29702" name="Picture 27" descr="slump test"/>
          <p:cNvPicPr>
            <a:picLocks noGrp="1" noChangeAspect="1" noChangeArrowheads="1"/>
          </p:cNvPicPr>
          <p:nvPr>
            <p:ph sz="quarter" idx="4"/>
          </p:nvPr>
        </p:nvPicPr>
        <p:blipFill>
          <a:blip r:embed="rId6" cstate="print"/>
          <a:srcRect/>
          <a:stretch>
            <a:fillRect/>
          </a:stretch>
        </p:blipFill>
        <p:spPr>
          <a:xfrm>
            <a:off x="344488" y="1412776"/>
            <a:ext cx="2881313" cy="2303462"/>
          </a:xfrm>
          <a:noFill/>
        </p:spPr>
      </p:pic>
      <p:sp>
        <p:nvSpPr>
          <p:cNvPr id="7" name="TextBox 6"/>
          <p:cNvSpPr txBox="1"/>
          <p:nvPr/>
        </p:nvSpPr>
        <p:spPr>
          <a:xfrm>
            <a:off x="2936776" y="5445224"/>
            <a:ext cx="1728192" cy="923330"/>
          </a:xfrm>
          <a:prstGeom prst="rect">
            <a:avLst/>
          </a:prstGeom>
          <a:noFill/>
        </p:spPr>
        <p:txBody>
          <a:bodyPr wrap="square" rtlCol="0">
            <a:spAutoFit/>
          </a:bodyPr>
          <a:lstStyle/>
          <a:p>
            <a:r>
              <a:rPr lang="tr-TR" dirty="0" smtClean="0"/>
              <a:t>VEBE (şantiyede uygun değil)</a:t>
            </a:r>
            <a:endParaRPr lang="tr-TR" dirty="0"/>
          </a:p>
        </p:txBody>
      </p:sp>
      <p:sp>
        <p:nvSpPr>
          <p:cNvPr id="8" name="TextBox 7"/>
          <p:cNvSpPr txBox="1"/>
          <p:nvPr/>
        </p:nvSpPr>
        <p:spPr>
          <a:xfrm>
            <a:off x="7817768" y="5733256"/>
            <a:ext cx="2088232" cy="369332"/>
          </a:xfrm>
          <a:prstGeom prst="rect">
            <a:avLst/>
          </a:prstGeom>
          <a:noFill/>
        </p:spPr>
        <p:txBody>
          <a:bodyPr wrap="square" rtlCol="0">
            <a:spAutoFit/>
          </a:bodyPr>
          <a:lstStyle/>
          <a:p>
            <a:r>
              <a:rPr lang="tr-TR" dirty="0" smtClean="0"/>
              <a:t>SARSMA TABLASI</a:t>
            </a:r>
            <a:endParaRPr lang="tr-TR" dirty="0"/>
          </a:p>
        </p:txBody>
      </p:sp>
      <p:sp>
        <p:nvSpPr>
          <p:cNvPr id="9" name="TextBox 8"/>
          <p:cNvSpPr txBox="1"/>
          <p:nvPr/>
        </p:nvSpPr>
        <p:spPr>
          <a:xfrm>
            <a:off x="4664968" y="4005064"/>
            <a:ext cx="1512168" cy="1200329"/>
          </a:xfrm>
          <a:prstGeom prst="rect">
            <a:avLst/>
          </a:prstGeom>
          <a:noFill/>
        </p:spPr>
        <p:txBody>
          <a:bodyPr wrap="square" rtlCol="0">
            <a:spAutoFit/>
          </a:bodyPr>
          <a:lstStyle/>
          <a:p>
            <a:r>
              <a:rPr lang="tr-TR" dirty="0" smtClean="0"/>
              <a:t>SIKIŞTIRMA FAKTÖRÜ (şantiyede uygun değil)</a:t>
            </a:r>
            <a:endParaRPr lang="tr-TR" dirty="0"/>
          </a:p>
        </p:txBody>
      </p:sp>
      <p:sp>
        <p:nvSpPr>
          <p:cNvPr id="10" name="TextBox 9"/>
          <p:cNvSpPr txBox="1"/>
          <p:nvPr/>
        </p:nvSpPr>
        <p:spPr>
          <a:xfrm>
            <a:off x="2936776" y="2564904"/>
            <a:ext cx="1800200" cy="923330"/>
          </a:xfrm>
          <a:prstGeom prst="rect">
            <a:avLst/>
          </a:prstGeom>
          <a:noFill/>
        </p:spPr>
        <p:txBody>
          <a:bodyPr wrap="square" rtlCol="0">
            <a:spAutoFit/>
          </a:bodyPr>
          <a:lstStyle/>
          <a:p>
            <a:r>
              <a:rPr lang="tr-TR" dirty="0" smtClean="0"/>
              <a:t>ÇÖKME</a:t>
            </a:r>
          </a:p>
          <a:p>
            <a:r>
              <a:rPr lang="tr-TR" dirty="0" smtClean="0"/>
              <a:t>(şantiyede  uygun)</a:t>
            </a:r>
            <a:endParaRPr lang="tr-TR" dirty="0"/>
          </a:p>
        </p:txBody>
      </p:sp>
      <p:sp>
        <p:nvSpPr>
          <p:cNvPr id="11" name="TextBox 10"/>
          <p:cNvSpPr txBox="1"/>
          <p:nvPr/>
        </p:nvSpPr>
        <p:spPr>
          <a:xfrm>
            <a:off x="7905328" y="6211669"/>
            <a:ext cx="1512168" cy="646331"/>
          </a:xfrm>
          <a:prstGeom prst="rect">
            <a:avLst/>
          </a:prstGeom>
          <a:noFill/>
        </p:spPr>
        <p:txBody>
          <a:bodyPr wrap="square" rtlCol="0">
            <a:spAutoFit/>
          </a:bodyPr>
          <a:lstStyle/>
          <a:p>
            <a:r>
              <a:rPr lang="tr-TR" dirty="0" smtClean="0"/>
              <a:t>(şantiyede uygun değil)</a:t>
            </a:r>
            <a:endParaRPr lang="tr-TR" dirty="0"/>
          </a:p>
        </p:txBody>
      </p:sp>
      <p:graphicFrame>
        <p:nvGraphicFramePr>
          <p:cNvPr id="29703" name="Object 4"/>
          <p:cNvGraphicFramePr>
            <a:graphicFrameLocks noChangeAspect="1"/>
          </p:cNvGraphicFramePr>
          <p:nvPr/>
        </p:nvGraphicFramePr>
        <p:xfrm>
          <a:off x="7457728" y="764704"/>
          <a:ext cx="2448272" cy="2124376"/>
        </p:xfrm>
        <a:graphic>
          <a:graphicData uri="http://schemas.openxmlformats.org/presentationml/2006/ole">
            <p:oleObj spid="_x0000_s29703" name="Bitmap Image" r:id="rId7" imgW="8704762" imgH="8142857" progId="PBrush">
              <p:embed/>
            </p:oleObj>
          </a:graphicData>
        </a:graphic>
      </p:graphicFrame>
      <p:sp>
        <p:nvSpPr>
          <p:cNvPr id="13" name="TextBox 12"/>
          <p:cNvSpPr txBox="1"/>
          <p:nvPr/>
        </p:nvSpPr>
        <p:spPr>
          <a:xfrm>
            <a:off x="7689304" y="2852936"/>
            <a:ext cx="1728192" cy="923330"/>
          </a:xfrm>
          <a:prstGeom prst="rect">
            <a:avLst/>
          </a:prstGeom>
          <a:noFill/>
        </p:spPr>
        <p:txBody>
          <a:bodyPr wrap="square" rtlCol="0">
            <a:spAutoFit/>
          </a:bodyPr>
          <a:lstStyle/>
          <a:p>
            <a:r>
              <a:rPr lang="tr-TR" dirty="0" smtClean="0"/>
              <a:t>KELLY TOPU (şantiyede uygun)</a:t>
            </a:r>
            <a:endParaRPr lang="tr-TR" dirty="0"/>
          </a:p>
        </p:txBody>
      </p:sp>
      <p:sp>
        <p:nvSpPr>
          <p:cNvPr id="14" name="Footer Placeholder 13"/>
          <p:cNvSpPr>
            <a:spLocks noGrp="1"/>
          </p:cNvSpPr>
          <p:nvPr>
            <p:ph type="ftr" sz="quarter" idx="11"/>
          </p:nvPr>
        </p:nvSpPr>
        <p:spPr/>
        <p:txBody>
          <a:bodyPr/>
          <a:lstStyle/>
          <a:p>
            <a:pPr>
              <a:defRPr/>
            </a:pPr>
            <a:r>
              <a:rPr lang="en-US" smtClean="0"/>
              <a:t>İMO-KTMMOB- 17 Ağustos 2011</a:t>
            </a:r>
            <a:endParaRPr lang="en-US"/>
          </a:p>
        </p:txBody>
      </p:sp>
      <p:sp>
        <p:nvSpPr>
          <p:cNvPr id="15" name="Slide Number Placeholder 14"/>
          <p:cNvSpPr>
            <a:spLocks noGrp="1"/>
          </p:cNvSpPr>
          <p:nvPr>
            <p:ph type="sldNum" sz="quarter" idx="12"/>
          </p:nvPr>
        </p:nvSpPr>
        <p:spPr/>
        <p:txBody>
          <a:bodyPr/>
          <a:lstStyle/>
          <a:p>
            <a:pPr>
              <a:defRPr/>
            </a:pPr>
            <a:fld id="{DD53E6D0-3D4F-4F7F-AB0E-913F0FEE89A7}" type="slidenum">
              <a:rPr lang="en-US" smtClean="0"/>
              <a:pPr>
                <a:defRPr/>
              </a:pPr>
              <a:t>30</a:t>
            </a:fld>
            <a:endParaRPr lang="en-US"/>
          </a:p>
        </p:txBody>
      </p:sp>
    </p:spTree>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66"/>
          <p:cNvSpPr>
            <a:spLocks noGrp="1" noChangeArrowheads="1"/>
          </p:cNvSpPr>
          <p:nvPr>
            <p:ph type="title"/>
          </p:nvPr>
        </p:nvSpPr>
        <p:spPr/>
        <p:txBody>
          <a:bodyPr/>
          <a:lstStyle/>
          <a:p>
            <a:r>
              <a:rPr lang="tr-TR" smtClean="0"/>
              <a:t>Karıştırma süresi ne kadar olmalı?</a:t>
            </a:r>
            <a:endParaRPr lang="en-US" smtClean="0"/>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graphicFrame>
        <p:nvGraphicFramePr>
          <p:cNvPr id="5" name="Table 4"/>
          <p:cNvGraphicFramePr>
            <a:graphicFrameLocks noGrp="1"/>
          </p:cNvGraphicFramePr>
          <p:nvPr/>
        </p:nvGraphicFramePr>
        <p:xfrm>
          <a:off x="2072680" y="1484782"/>
          <a:ext cx="6192688" cy="4320483"/>
        </p:xfrm>
        <a:graphic>
          <a:graphicData uri="http://schemas.openxmlformats.org/drawingml/2006/table">
            <a:tbl>
              <a:tblPr firstRow="1" bandRow="1">
                <a:tableStyleId>{5C22544A-7EE6-4342-B048-85BDC9FD1C3A}</a:tableStyleId>
              </a:tblPr>
              <a:tblGrid>
                <a:gridCol w="3096344"/>
                <a:gridCol w="3096344"/>
              </a:tblGrid>
              <a:tr h="854601">
                <a:tc>
                  <a:txBody>
                    <a:bodyPr/>
                    <a:lstStyle/>
                    <a:p>
                      <a:pPr algn="ctr"/>
                      <a:r>
                        <a:rPr lang="tr-TR" sz="2400" dirty="0" smtClean="0"/>
                        <a:t>KARIŞTIRICI</a:t>
                      </a:r>
                      <a:r>
                        <a:rPr lang="tr-TR" sz="2400" baseline="0" dirty="0" smtClean="0"/>
                        <a:t> HACMİ</a:t>
                      </a:r>
                    </a:p>
                    <a:p>
                      <a:pPr algn="ctr"/>
                      <a:r>
                        <a:rPr lang="tr-TR" sz="2400" baseline="0" dirty="0" smtClean="0"/>
                        <a:t>(M^3)</a:t>
                      </a:r>
                      <a:endParaRPr lang="tr-TR" sz="2400" dirty="0"/>
                    </a:p>
                  </a:txBody>
                  <a:tcPr/>
                </a:tc>
                <a:tc>
                  <a:txBody>
                    <a:bodyPr/>
                    <a:lstStyle/>
                    <a:p>
                      <a:pPr algn="ctr"/>
                      <a:r>
                        <a:rPr lang="tr-TR" sz="2400" dirty="0" smtClean="0"/>
                        <a:t>KARIŞTIRMA SÜRESİ</a:t>
                      </a:r>
                    </a:p>
                    <a:p>
                      <a:pPr algn="ctr"/>
                      <a:r>
                        <a:rPr lang="tr-TR" sz="2400" dirty="0" smtClean="0"/>
                        <a:t>(DAKİKA)</a:t>
                      </a:r>
                      <a:endParaRPr lang="tr-TR" sz="2400" dirty="0"/>
                    </a:p>
                  </a:txBody>
                  <a:tcPr/>
                </a:tc>
              </a:tr>
              <a:tr h="495126">
                <a:tc>
                  <a:txBody>
                    <a:bodyPr/>
                    <a:lstStyle/>
                    <a:p>
                      <a:pPr algn="ctr"/>
                      <a:r>
                        <a:rPr lang="tr-TR" sz="2400" dirty="0" smtClean="0"/>
                        <a:t>0,8</a:t>
                      </a:r>
                      <a:endParaRPr lang="tr-TR" sz="2400" dirty="0"/>
                    </a:p>
                  </a:txBody>
                  <a:tcPr/>
                </a:tc>
                <a:tc>
                  <a:txBody>
                    <a:bodyPr/>
                    <a:lstStyle/>
                    <a:p>
                      <a:pPr algn="ctr"/>
                      <a:r>
                        <a:rPr lang="tr-TR" sz="2400" dirty="0" smtClean="0"/>
                        <a:t>1</a:t>
                      </a:r>
                      <a:endParaRPr lang="tr-TR" sz="2400" dirty="0"/>
                    </a:p>
                  </a:txBody>
                  <a:tcPr/>
                </a:tc>
              </a:tr>
              <a:tr h="495126">
                <a:tc>
                  <a:txBody>
                    <a:bodyPr/>
                    <a:lstStyle/>
                    <a:p>
                      <a:pPr algn="ctr"/>
                      <a:r>
                        <a:rPr lang="tr-TR" sz="2400" dirty="0" smtClean="0"/>
                        <a:t>1,5</a:t>
                      </a:r>
                      <a:endParaRPr lang="tr-TR" sz="2400" dirty="0"/>
                    </a:p>
                  </a:txBody>
                  <a:tcPr/>
                </a:tc>
                <a:tc>
                  <a:txBody>
                    <a:bodyPr/>
                    <a:lstStyle/>
                    <a:p>
                      <a:pPr algn="ctr"/>
                      <a:r>
                        <a:rPr lang="tr-TR" sz="2400" dirty="0" smtClean="0"/>
                        <a:t>1 ¼</a:t>
                      </a:r>
                      <a:endParaRPr lang="tr-TR" sz="2400" dirty="0"/>
                    </a:p>
                  </a:txBody>
                  <a:tcPr/>
                </a:tc>
              </a:tr>
              <a:tr h="495126">
                <a:tc>
                  <a:txBody>
                    <a:bodyPr/>
                    <a:lstStyle/>
                    <a:p>
                      <a:pPr algn="ctr"/>
                      <a:r>
                        <a:rPr lang="tr-TR" sz="2400" dirty="0" smtClean="0"/>
                        <a:t>2,3</a:t>
                      </a:r>
                      <a:endParaRPr lang="tr-TR" sz="2400" dirty="0"/>
                    </a:p>
                  </a:txBody>
                  <a:tcPr/>
                </a:tc>
                <a:tc>
                  <a:txBody>
                    <a:bodyPr/>
                    <a:lstStyle/>
                    <a:p>
                      <a:pPr algn="ctr"/>
                      <a:r>
                        <a:rPr lang="tr-TR" sz="2400" dirty="0" smtClean="0"/>
                        <a:t>1 ½ </a:t>
                      </a:r>
                      <a:endParaRPr lang="tr-TR" sz="2400" dirty="0"/>
                    </a:p>
                  </a:txBody>
                  <a:tcPr/>
                </a:tc>
              </a:tr>
              <a:tr h="495126">
                <a:tc>
                  <a:txBody>
                    <a:bodyPr/>
                    <a:lstStyle/>
                    <a:p>
                      <a:pPr algn="ctr"/>
                      <a:r>
                        <a:rPr lang="tr-TR" sz="2400" dirty="0" smtClean="0"/>
                        <a:t>3,1</a:t>
                      </a:r>
                      <a:endParaRPr lang="tr-TR" sz="2400" dirty="0"/>
                    </a:p>
                  </a:txBody>
                  <a:tcPr/>
                </a:tc>
                <a:tc>
                  <a:txBody>
                    <a:bodyPr/>
                    <a:lstStyle/>
                    <a:p>
                      <a:pPr algn="ctr"/>
                      <a:r>
                        <a:rPr lang="tr-TR" sz="2400" dirty="0" smtClean="0"/>
                        <a:t>1 ¾ </a:t>
                      </a:r>
                      <a:endParaRPr lang="tr-TR" sz="2400" dirty="0"/>
                    </a:p>
                  </a:txBody>
                  <a:tcPr/>
                </a:tc>
              </a:tr>
              <a:tr h="495126">
                <a:tc>
                  <a:txBody>
                    <a:bodyPr/>
                    <a:lstStyle/>
                    <a:p>
                      <a:pPr algn="ctr"/>
                      <a:r>
                        <a:rPr lang="tr-TR" sz="2400" dirty="0" smtClean="0"/>
                        <a:t>3,8</a:t>
                      </a:r>
                      <a:endParaRPr lang="tr-TR" sz="2400" dirty="0"/>
                    </a:p>
                  </a:txBody>
                  <a:tcPr/>
                </a:tc>
                <a:tc>
                  <a:txBody>
                    <a:bodyPr/>
                    <a:lstStyle/>
                    <a:p>
                      <a:pPr algn="ctr"/>
                      <a:r>
                        <a:rPr lang="tr-TR" sz="2400" dirty="0" smtClean="0"/>
                        <a:t>2</a:t>
                      </a:r>
                      <a:endParaRPr lang="tr-TR" sz="2400" dirty="0"/>
                    </a:p>
                  </a:txBody>
                  <a:tcPr/>
                </a:tc>
              </a:tr>
              <a:tr h="495126">
                <a:tc>
                  <a:txBody>
                    <a:bodyPr/>
                    <a:lstStyle/>
                    <a:p>
                      <a:pPr algn="ctr"/>
                      <a:r>
                        <a:rPr lang="tr-TR" sz="2400" dirty="0" smtClean="0"/>
                        <a:t>4,6</a:t>
                      </a:r>
                      <a:endParaRPr lang="tr-TR" sz="2400" dirty="0"/>
                    </a:p>
                  </a:txBody>
                  <a:tcPr/>
                </a:tc>
                <a:tc>
                  <a:txBody>
                    <a:bodyPr/>
                    <a:lstStyle/>
                    <a:p>
                      <a:pPr algn="ctr"/>
                      <a:r>
                        <a:rPr lang="tr-TR" sz="2400" dirty="0" smtClean="0"/>
                        <a:t>2 ¼ </a:t>
                      </a:r>
                      <a:endParaRPr lang="tr-TR" sz="2400" dirty="0"/>
                    </a:p>
                  </a:txBody>
                  <a:tcPr/>
                </a:tc>
              </a:tr>
              <a:tr h="495126">
                <a:tc>
                  <a:txBody>
                    <a:bodyPr/>
                    <a:lstStyle/>
                    <a:p>
                      <a:pPr algn="ctr"/>
                      <a:r>
                        <a:rPr lang="tr-TR" sz="2400" dirty="0" smtClean="0"/>
                        <a:t>7,6</a:t>
                      </a:r>
                      <a:endParaRPr lang="tr-TR" sz="2400" dirty="0"/>
                    </a:p>
                  </a:txBody>
                  <a:tcPr/>
                </a:tc>
                <a:tc>
                  <a:txBody>
                    <a:bodyPr/>
                    <a:lstStyle/>
                    <a:p>
                      <a:pPr algn="ctr"/>
                      <a:r>
                        <a:rPr lang="tr-TR" sz="2400" dirty="0" smtClean="0"/>
                        <a:t>3 ¼ </a:t>
                      </a:r>
                      <a:endParaRPr lang="tr-TR" sz="2400" dirty="0"/>
                    </a:p>
                  </a:txBody>
                  <a:tcPr/>
                </a:tc>
              </a:tr>
            </a:tbl>
          </a:graphicData>
        </a:graphic>
      </p:graphicFrame>
      <p:sp>
        <p:nvSpPr>
          <p:cNvPr id="6" name="Slide Number Placeholder 5"/>
          <p:cNvSpPr>
            <a:spLocks noGrp="1"/>
          </p:cNvSpPr>
          <p:nvPr>
            <p:ph type="sldNum" sz="quarter" idx="12"/>
          </p:nvPr>
        </p:nvSpPr>
        <p:spPr/>
        <p:txBody>
          <a:bodyPr/>
          <a:lstStyle/>
          <a:p>
            <a:pPr>
              <a:defRPr/>
            </a:pPr>
            <a:fld id="{F0C5BAC5-BF75-4E11-B1A3-26CE82FF7630}" type="slidenum">
              <a:rPr lang="en-US" smtClean="0"/>
              <a:pPr>
                <a:defRPr/>
              </a:pPr>
              <a:t>31</a:t>
            </a:fld>
            <a:endParaRPr lang="en-US"/>
          </a:p>
        </p:txBody>
      </p:sp>
    </p:spTree>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sz="3600" b="1" dirty="0" smtClean="0">
                <a:solidFill>
                  <a:srgbClr val="0070C0"/>
                </a:solidFill>
                <a:latin typeface="Times New Roman" pitchFamily="18" charset="0"/>
              </a:rPr>
              <a:t>Beton basınç deneyi için taze betondan numune alma</a:t>
            </a:r>
            <a:endParaRPr lang="en-US" sz="3600" b="1" dirty="0" smtClean="0">
              <a:solidFill>
                <a:srgbClr val="0070C0"/>
              </a:solidFill>
              <a:latin typeface="Times New Roman" pitchFamily="18" charset="0"/>
            </a:endParaRPr>
          </a:p>
        </p:txBody>
      </p:sp>
      <p:sp>
        <p:nvSpPr>
          <p:cNvPr id="30723" name="Rectangle 3"/>
          <p:cNvSpPr>
            <a:spLocks noGrp="1" noChangeArrowheads="1"/>
          </p:cNvSpPr>
          <p:nvPr>
            <p:ph idx="1"/>
          </p:nvPr>
        </p:nvSpPr>
        <p:spPr>
          <a:xfrm>
            <a:off x="200472" y="1600200"/>
            <a:ext cx="9505056" cy="4525963"/>
          </a:xfrm>
        </p:spPr>
        <p:txBody>
          <a:bodyPr/>
          <a:lstStyle/>
          <a:p>
            <a:pPr>
              <a:lnSpc>
                <a:spcPct val="90000"/>
              </a:lnSpc>
              <a:buFont typeface="Wingdings" pitchFamily="2" charset="2"/>
              <a:buNone/>
            </a:pPr>
            <a:r>
              <a:rPr lang="tr-TR" sz="2400" b="1" dirty="0" smtClean="0">
                <a:solidFill>
                  <a:srgbClr val="FF0000"/>
                </a:solidFill>
                <a:latin typeface="Times New Roman" pitchFamily="18" charset="0"/>
              </a:rPr>
              <a:t>BS20 ve daha düşük</a:t>
            </a:r>
            <a:r>
              <a:rPr lang="tr-TR" sz="2400" dirty="0" smtClean="0">
                <a:latin typeface="Times New Roman" pitchFamily="18" charset="0"/>
              </a:rPr>
              <a:t>. Günlük imalatın her 150 m</a:t>
            </a:r>
            <a:r>
              <a:rPr lang="tr-TR" sz="2400" baseline="30000" dirty="0" smtClean="0">
                <a:latin typeface="Times New Roman" pitchFamily="18" charset="0"/>
              </a:rPr>
              <a:t>3’</a:t>
            </a:r>
            <a:r>
              <a:rPr lang="tr-TR" sz="2400" dirty="0" smtClean="0">
                <a:latin typeface="Times New Roman" pitchFamily="18" charset="0"/>
              </a:rPr>
              <a:t>ü bir parti olarak dikkate alınır. </a:t>
            </a:r>
          </a:p>
          <a:p>
            <a:pPr>
              <a:lnSpc>
                <a:spcPct val="90000"/>
              </a:lnSpc>
              <a:buFont typeface="Wingdings" pitchFamily="2" charset="2"/>
              <a:buNone/>
            </a:pPr>
            <a:endParaRPr lang="tr-TR" sz="2400" dirty="0" smtClean="0">
              <a:latin typeface="Times New Roman" pitchFamily="18" charset="0"/>
            </a:endParaRPr>
          </a:p>
          <a:p>
            <a:pPr>
              <a:lnSpc>
                <a:spcPct val="90000"/>
              </a:lnSpc>
              <a:buFont typeface="Wingdings" pitchFamily="2" charset="2"/>
              <a:buNone/>
            </a:pPr>
            <a:r>
              <a:rPr lang="tr-TR" sz="2400" b="1" dirty="0" smtClean="0">
                <a:solidFill>
                  <a:srgbClr val="FF0000"/>
                </a:solidFill>
                <a:latin typeface="Times New Roman" pitchFamily="18" charset="0"/>
              </a:rPr>
              <a:t>BS25 ve daha yüksek</a:t>
            </a:r>
            <a:r>
              <a:rPr lang="tr-TR" sz="2400" dirty="0" smtClean="0">
                <a:latin typeface="Times New Roman" pitchFamily="18" charset="0"/>
              </a:rPr>
              <a:t>. Günlük imalatın her 75 m</a:t>
            </a:r>
            <a:r>
              <a:rPr lang="tr-TR" sz="2400" baseline="30000" dirty="0" smtClean="0">
                <a:latin typeface="Times New Roman" pitchFamily="18" charset="0"/>
              </a:rPr>
              <a:t>3’</a:t>
            </a:r>
            <a:r>
              <a:rPr lang="tr-TR" sz="2400" dirty="0" smtClean="0">
                <a:latin typeface="Times New Roman" pitchFamily="18" charset="0"/>
              </a:rPr>
              <a:t>ü bir parti olarak dikkate alınır. </a:t>
            </a:r>
          </a:p>
          <a:p>
            <a:pPr>
              <a:lnSpc>
                <a:spcPct val="90000"/>
              </a:lnSpc>
              <a:buFont typeface="Wingdings" pitchFamily="2" charset="2"/>
              <a:buNone/>
            </a:pPr>
            <a:endParaRPr lang="tr-TR" sz="2400" dirty="0" smtClean="0">
              <a:latin typeface="Times New Roman" pitchFamily="18" charset="0"/>
            </a:endParaRPr>
          </a:p>
          <a:p>
            <a:pPr>
              <a:lnSpc>
                <a:spcPct val="90000"/>
              </a:lnSpc>
              <a:buFont typeface="Wingdings" pitchFamily="2" charset="2"/>
              <a:buNone/>
            </a:pPr>
            <a:r>
              <a:rPr lang="tr-TR" sz="2400" dirty="0" smtClean="0">
                <a:latin typeface="Times New Roman" pitchFamily="18" charset="0"/>
              </a:rPr>
              <a:t>Alınacak beton numuneleri BS20 ve daha düşük sınıflar için 4, </a:t>
            </a:r>
          </a:p>
          <a:p>
            <a:pPr>
              <a:lnSpc>
                <a:spcPct val="90000"/>
              </a:lnSpc>
              <a:buFont typeface="Wingdings" pitchFamily="2" charset="2"/>
              <a:buNone/>
            </a:pPr>
            <a:r>
              <a:rPr lang="tr-TR" sz="2400" dirty="0" smtClean="0">
                <a:latin typeface="Times New Roman" pitchFamily="18" charset="0"/>
              </a:rPr>
              <a:t>BS25 dahil yüksek sınıflar için 10’dan fazla olmamalıdır.</a:t>
            </a:r>
          </a:p>
          <a:p>
            <a:pPr>
              <a:lnSpc>
                <a:spcPct val="90000"/>
              </a:lnSpc>
              <a:buFont typeface="Wingdings" pitchFamily="2" charset="2"/>
              <a:buNone/>
            </a:pPr>
            <a:endParaRPr lang="tr-TR" sz="2400"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32</a:t>
            </a:fld>
            <a:endParaRPr lang="en-US"/>
          </a:p>
        </p:txBody>
      </p:sp>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34" name="Picture 10"/>
          <p:cNvPicPr>
            <a:picLocks noChangeAspect="1" noChangeArrowheads="1"/>
          </p:cNvPicPr>
          <p:nvPr/>
        </p:nvPicPr>
        <p:blipFill>
          <a:blip r:embed="rId2" cstate="print">
            <a:lum bright="20000"/>
          </a:blip>
          <a:srcRect/>
          <a:stretch>
            <a:fillRect/>
          </a:stretch>
        </p:blipFill>
        <p:spPr bwMode="auto">
          <a:xfrm>
            <a:off x="1136576" y="4581128"/>
            <a:ext cx="2162175" cy="2057400"/>
          </a:xfrm>
          <a:prstGeom prst="rect">
            <a:avLst/>
          </a:prstGeom>
          <a:noFill/>
          <a:ln w="9525">
            <a:noFill/>
            <a:miter lim="800000"/>
            <a:headEnd/>
            <a:tailEnd/>
          </a:ln>
        </p:spPr>
      </p:pic>
      <p:pic>
        <p:nvPicPr>
          <p:cNvPr id="103433" name="Picture 9"/>
          <p:cNvPicPr>
            <a:picLocks noChangeAspect="1" noChangeArrowheads="1"/>
          </p:cNvPicPr>
          <p:nvPr/>
        </p:nvPicPr>
        <p:blipFill>
          <a:blip r:embed="rId3" cstate="print">
            <a:lum bright="20000"/>
          </a:blip>
          <a:srcRect/>
          <a:stretch>
            <a:fillRect/>
          </a:stretch>
        </p:blipFill>
        <p:spPr bwMode="auto">
          <a:xfrm>
            <a:off x="6212203" y="4221088"/>
            <a:ext cx="3693797" cy="2376264"/>
          </a:xfrm>
          <a:prstGeom prst="rect">
            <a:avLst/>
          </a:prstGeom>
          <a:noFill/>
          <a:ln w="9525">
            <a:noFill/>
            <a:miter lim="800000"/>
            <a:headEnd/>
            <a:tailEnd/>
          </a:ln>
        </p:spPr>
      </p:pic>
      <p:sp>
        <p:nvSpPr>
          <p:cNvPr id="2" name="Title 1"/>
          <p:cNvSpPr>
            <a:spLocks noGrp="1"/>
          </p:cNvSpPr>
          <p:nvPr>
            <p:ph type="title"/>
          </p:nvPr>
        </p:nvSpPr>
        <p:spPr/>
        <p:txBody>
          <a:bodyPr/>
          <a:lstStyle/>
          <a:p>
            <a:r>
              <a:rPr lang="tr-TR" b="1" i="1" u="sng" dirty="0" smtClean="0">
                <a:solidFill>
                  <a:srgbClr val="0070C0"/>
                </a:solidFill>
                <a:latin typeface="Times New Roman" pitchFamily="18" charset="0"/>
              </a:rPr>
              <a:t>Beton numunelerin hazırlanması</a:t>
            </a:r>
            <a:endParaRPr lang="tr-TR" dirty="0"/>
          </a:p>
        </p:txBody>
      </p:sp>
      <p:sp>
        <p:nvSpPr>
          <p:cNvPr id="3" name="Content Placeholder 2"/>
          <p:cNvSpPr>
            <a:spLocks noGrp="1"/>
          </p:cNvSpPr>
          <p:nvPr>
            <p:ph idx="1"/>
          </p:nvPr>
        </p:nvSpPr>
        <p:spPr>
          <a:xfrm>
            <a:off x="200472" y="1600200"/>
            <a:ext cx="9210228" cy="4525963"/>
          </a:xfrm>
        </p:spPr>
        <p:txBody>
          <a:bodyPr/>
          <a:lstStyle/>
          <a:p>
            <a:pPr lvl="1">
              <a:lnSpc>
                <a:spcPct val="90000"/>
              </a:lnSpc>
            </a:pPr>
            <a:r>
              <a:rPr lang="tr-TR" sz="2400" dirty="0" smtClean="0">
                <a:latin typeface="Times New Roman" pitchFamily="18" charset="0"/>
              </a:rPr>
              <a:t>Kullanılan kalıplar </a:t>
            </a:r>
            <a:r>
              <a:rPr lang="tr-TR" sz="2400" b="1" i="1" dirty="0" smtClean="0">
                <a:solidFill>
                  <a:srgbClr val="0070C0"/>
                </a:solidFill>
                <a:latin typeface="Times New Roman" pitchFamily="18" charset="0"/>
              </a:rPr>
              <a:t>metal veya bakalit </a:t>
            </a:r>
            <a:r>
              <a:rPr lang="tr-TR" sz="2400" dirty="0" smtClean="0">
                <a:latin typeface="Times New Roman" pitchFamily="18" charset="0"/>
              </a:rPr>
              <a:t>olabilir. </a:t>
            </a:r>
          </a:p>
          <a:p>
            <a:pPr lvl="1">
              <a:lnSpc>
                <a:spcPct val="90000"/>
              </a:lnSpc>
            </a:pPr>
            <a:r>
              <a:rPr lang="tr-TR" sz="2400" dirty="0" smtClean="0">
                <a:latin typeface="Times New Roman" pitchFamily="18" charset="0"/>
              </a:rPr>
              <a:t>Kalıplar kullanılmadan önce temizlenmiş ve kalıp yağı ile yağlanmış olmalıdır.</a:t>
            </a:r>
          </a:p>
          <a:p>
            <a:pPr lvl="1">
              <a:lnSpc>
                <a:spcPct val="90000"/>
              </a:lnSpc>
            </a:pPr>
            <a:endParaRPr lang="tr-TR" sz="2400" dirty="0" smtClean="0">
              <a:latin typeface="Times New Roman" pitchFamily="18" charset="0"/>
            </a:endParaRPr>
          </a:p>
          <a:p>
            <a:pPr lvl="1">
              <a:lnSpc>
                <a:spcPct val="90000"/>
              </a:lnSpc>
            </a:pPr>
            <a:r>
              <a:rPr lang="tr-TR" sz="2400" dirty="0" smtClean="0">
                <a:solidFill>
                  <a:srgbClr val="FF0000"/>
                </a:solidFill>
                <a:latin typeface="Times New Roman" pitchFamily="18" charset="0"/>
              </a:rPr>
              <a:t>Şişleme metodu ile sıkıştırma</a:t>
            </a:r>
            <a:r>
              <a:rPr lang="tr-TR" sz="2400" dirty="0" smtClean="0">
                <a:latin typeface="Times New Roman" pitchFamily="18" charset="0"/>
              </a:rPr>
              <a:t>: Numune eşit hacimde </a:t>
            </a:r>
            <a:r>
              <a:rPr lang="tr-TR" sz="2400" i="1" dirty="0" smtClean="0">
                <a:latin typeface="Times New Roman" pitchFamily="18" charset="0"/>
              </a:rPr>
              <a:t>üç tabakada </a:t>
            </a:r>
            <a:r>
              <a:rPr lang="tr-TR" sz="2400" dirty="0" smtClean="0">
                <a:latin typeface="Times New Roman" pitchFamily="18" charset="0"/>
              </a:rPr>
              <a:t>doldurulur. Her tabaka 16 mm çapında 610 mm uzunluğunda bir ucu yuvarlatılmış demir çubukla sıkıştırılır. Darbeler bütün yüzeye dağıtılır ve bir alt tabakaya 25 mm girecek şekilde her tabakaya 25 defa vurularak yapılır. </a:t>
            </a:r>
            <a:endParaRPr lang="en-US" sz="2400" dirty="0" smtClean="0">
              <a:latin typeface="Times New Roman" pitchFamily="18" charset="0"/>
            </a:endParaRPr>
          </a:p>
          <a:p>
            <a:endParaRPr lang="tr-TR" dirty="0"/>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7" name="Slide Number Placeholder 6"/>
          <p:cNvSpPr>
            <a:spLocks noGrp="1"/>
          </p:cNvSpPr>
          <p:nvPr>
            <p:ph type="sldNum" sz="quarter" idx="12"/>
          </p:nvPr>
        </p:nvSpPr>
        <p:spPr/>
        <p:txBody>
          <a:bodyPr/>
          <a:lstStyle/>
          <a:p>
            <a:pPr>
              <a:defRPr/>
            </a:pPr>
            <a:fld id="{1868AA1D-FCBC-4190-9479-9373DCE415B7}" type="slidenum">
              <a:rPr lang="en-US" smtClean="0"/>
              <a:pPr>
                <a:defRPr/>
              </a:pPr>
              <a:t>33</a:t>
            </a:fld>
            <a:endParaRPr lang="en-US"/>
          </a:p>
        </p:txBody>
      </p:sp>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60388" y="404813"/>
            <a:ext cx="8915400" cy="1143000"/>
          </a:xfrm>
        </p:spPr>
        <p:txBody>
          <a:bodyPr rtlCol="0">
            <a:noAutofit/>
          </a:bodyPr>
          <a:lstStyle/>
          <a:p>
            <a:pPr fontAlgn="auto">
              <a:spcAft>
                <a:spcPts val="0"/>
              </a:spcAft>
              <a:defRPr/>
            </a:pPr>
            <a:r>
              <a:rPr lang="tr-TR" sz="4000" b="1" dirty="0" smtClean="0">
                <a:solidFill>
                  <a:srgbClr val="0070C0"/>
                </a:solidFill>
                <a:latin typeface="Times New Roman" charset="0"/>
              </a:rPr>
              <a:t>Beton Numunelerin Saklanması </a:t>
            </a:r>
            <a:r>
              <a:rPr lang="tr-TR" sz="3600" dirty="0" smtClean="0">
                <a:solidFill>
                  <a:srgbClr val="0070C0"/>
                </a:solidFill>
                <a:latin typeface="Times New Roman" charset="0"/>
              </a:rPr>
              <a:t/>
            </a:r>
            <a:br>
              <a:rPr lang="tr-TR" sz="3600" dirty="0" smtClean="0">
                <a:solidFill>
                  <a:srgbClr val="0070C0"/>
                </a:solidFill>
                <a:latin typeface="Times New Roman" charset="0"/>
              </a:rPr>
            </a:br>
            <a:endParaRPr lang="en-US" sz="3600" dirty="0" smtClean="0">
              <a:solidFill>
                <a:srgbClr val="0070C0"/>
              </a:solidFill>
              <a:latin typeface="Times New Roman" charset="0"/>
            </a:endParaRPr>
          </a:p>
        </p:txBody>
      </p:sp>
      <p:sp>
        <p:nvSpPr>
          <p:cNvPr id="31747" name="Rectangle 3"/>
          <p:cNvSpPr>
            <a:spLocks noGrp="1" noChangeArrowheads="1"/>
          </p:cNvSpPr>
          <p:nvPr>
            <p:ph idx="1"/>
          </p:nvPr>
        </p:nvSpPr>
        <p:spPr>
          <a:xfrm>
            <a:off x="273050" y="1600200"/>
            <a:ext cx="9359900" cy="4525963"/>
          </a:xfrm>
        </p:spPr>
        <p:txBody>
          <a:bodyPr/>
          <a:lstStyle/>
          <a:p>
            <a:pPr lvl="1"/>
            <a:r>
              <a:rPr lang="tr-TR" sz="2400" b="1" i="1" dirty="0" smtClean="0">
                <a:solidFill>
                  <a:srgbClr val="0070C0"/>
                </a:solidFill>
                <a:latin typeface="Times New Roman" pitchFamily="18" charset="0"/>
              </a:rPr>
              <a:t>Laboratuvarda Saklama</a:t>
            </a:r>
            <a:r>
              <a:rPr lang="en-US" sz="2400" dirty="0" smtClean="0">
                <a:latin typeface="Times New Roman" pitchFamily="18" charset="0"/>
              </a:rPr>
              <a:t>: </a:t>
            </a:r>
            <a:r>
              <a:rPr lang="en-US" sz="2400" dirty="0" err="1" smtClean="0">
                <a:latin typeface="Times New Roman" pitchFamily="18" charset="0"/>
              </a:rPr>
              <a:t>Laboratuvarda</a:t>
            </a:r>
            <a:r>
              <a:rPr lang="en-US" sz="2400" dirty="0" smtClean="0">
                <a:latin typeface="Times New Roman" pitchFamily="18" charset="0"/>
              </a:rPr>
              <a:t> </a:t>
            </a:r>
            <a:r>
              <a:rPr lang="en-US" sz="2400" dirty="0" err="1" smtClean="0">
                <a:latin typeface="Times New Roman" pitchFamily="18" charset="0"/>
              </a:rPr>
              <a:t>haz</a:t>
            </a:r>
            <a:r>
              <a:rPr lang="tr-TR" sz="2400" dirty="0" smtClean="0">
                <a:latin typeface="Times New Roman" pitchFamily="18" charset="0"/>
              </a:rPr>
              <a:t>ı</a:t>
            </a:r>
            <a:r>
              <a:rPr lang="en-US" sz="2400" dirty="0" err="1" smtClean="0">
                <a:latin typeface="Times New Roman" pitchFamily="18" charset="0"/>
              </a:rPr>
              <a:t>rlanan</a:t>
            </a:r>
            <a:r>
              <a:rPr lang="en-US" sz="2400" dirty="0" smtClean="0">
                <a:latin typeface="Times New Roman" pitchFamily="18" charset="0"/>
              </a:rPr>
              <a:t> </a:t>
            </a:r>
            <a:r>
              <a:rPr lang="en-US" sz="2400" dirty="0" err="1" smtClean="0">
                <a:latin typeface="Times New Roman" pitchFamily="18" charset="0"/>
              </a:rPr>
              <a:t>numuneler</a:t>
            </a:r>
            <a:r>
              <a:rPr lang="en-US" sz="2400" dirty="0" smtClean="0">
                <a:latin typeface="Times New Roman" pitchFamily="18" charset="0"/>
              </a:rPr>
              <a:t> 16-27</a:t>
            </a:r>
            <a:r>
              <a:rPr lang="en-US" sz="2400" dirty="0" smtClean="0">
                <a:latin typeface="Times New Roman" pitchFamily="18" charset="0"/>
                <a:cs typeface="Times New Roman" pitchFamily="18" charset="0"/>
              </a:rPr>
              <a:t>°</a:t>
            </a:r>
            <a:r>
              <a:rPr lang="en-US" sz="2400" dirty="0" smtClean="0">
                <a:latin typeface="Times New Roman" pitchFamily="18" charset="0"/>
              </a:rPr>
              <a:t>C’da 20-48 </a:t>
            </a:r>
            <a:r>
              <a:rPr lang="en-US" sz="2400" dirty="0" err="1" smtClean="0">
                <a:latin typeface="Times New Roman" pitchFamily="18" charset="0"/>
              </a:rPr>
              <a:t>saat</a:t>
            </a:r>
            <a:r>
              <a:rPr lang="en-US" sz="2400" dirty="0" smtClean="0">
                <a:latin typeface="Times New Roman" pitchFamily="18" charset="0"/>
              </a:rPr>
              <a:t> </a:t>
            </a:r>
            <a:r>
              <a:rPr lang="en-US" sz="2400" dirty="0" err="1" smtClean="0">
                <a:latin typeface="Times New Roman" pitchFamily="18" charset="0"/>
              </a:rPr>
              <a:t>kalıp</a:t>
            </a:r>
            <a:r>
              <a:rPr lang="en-US" sz="2400" dirty="0" smtClean="0">
                <a:latin typeface="Times New Roman" pitchFamily="18" charset="0"/>
              </a:rPr>
              <a:t> </a:t>
            </a:r>
            <a:r>
              <a:rPr lang="en-US" sz="2400" dirty="0" err="1" smtClean="0">
                <a:latin typeface="Times New Roman" pitchFamily="18" charset="0"/>
              </a:rPr>
              <a:t>içinde</a:t>
            </a:r>
            <a:r>
              <a:rPr lang="en-US" sz="2400" dirty="0" smtClean="0">
                <a:latin typeface="Times New Roman" pitchFamily="18" charset="0"/>
              </a:rPr>
              <a:t> </a:t>
            </a:r>
            <a:r>
              <a:rPr lang="en-US" sz="2400" dirty="0" err="1" smtClean="0">
                <a:latin typeface="Times New Roman" pitchFamily="18" charset="0"/>
              </a:rPr>
              <a:t>bekletilirler</a:t>
            </a:r>
            <a:r>
              <a:rPr lang="en-US" sz="2400" dirty="0" smtClean="0">
                <a:latin typeface="Times New Roman" pitchFamily="18" charset="0"/>
              </a:rPr>
              <a:t>. 24 </a:t>
            </a:r>
            <a:r>
              <a:rPr lang="en-US" sz="2400" dirty="0" err="1" smtClean="0">
                <a:latin typeface="Times New Roman" pitchFamily="18" charset="0"/>
              </a:rPr>
              <a:t>saat</a:t>
            </a:r>
            <a:r>
              <a:rPr lang="en-US" sz="2400" dirty="0" smtClean="0">
                <a:latin typeface="Times New Roman" pitchFamily="18" charset="0"/>
              </a:rPr>
              <a:t> son</a:t>
            </a:r>
            <a:r>
              <a:rPr lang="tr-TR" sz="2400" dirty="0" smtClean="0">
                <a:latin typeface="Times New Roman" pitchFamily="18" charset="0"/>
              </a:rPr>
              <a:t>ra</a:t>
            </a:r>
            <a:r>
              <a:rPr lang="en-US" sz="2400" dirty="0" smtClean="0">
                <a:latin typeface="Times New Roman" pitchFamily="18" charset="0"/>
              </a:rPr>
              <a:t> </a:t>
            </a:r>
            <a:r>
              <a:rPr lang="en-US" sz="2400" dirty="0" err="1" smtClean="0">
                <a:latin typeface="Times New Roman" pitchFamily="18" charset="0"/>
              </a:rPr>
              <a:t>beton</a:t>
            </a:r>
            <a:r>
              <a:rPr lang="en-US" sz="2400" dirty="0" smtClean="0">
                <a:latin typeface="Times New Roman" pitchFamily="18" charset="0"/>
              </a:rPr>
              <a:t> </a:t>
            </a:r>
            <a:r>
              <a:rPr lang="en-US" sz="2400" dirty="0" err="1" smtClean="0">
                <a:latin typeface="Times New Roman" pitchFamily="18" charset="0"/>
              </a:rPr>
              <a:t>yeterli</a:t>
            </a:r>
            <a:r>
              <a:rPr lang="en-US" sz="2400" dirty="0" smtClean="0">
                <a:latin typeface="Times New Roman" pitchFamily="18" charset="0"/>
              </a:rPr>
              <a:t> </a:t>
            </a:r>
            <a:r>
              <a:rPr lang="en-US" sz="2400" dirty="0" err="1" smtClean="0">
                <a:latin typeface="Times New Roman" pitchFamily="18" charset="0"/>
              </a:rPr>
              <a:t>mukavemet</a:t>
            </a:r>
            <a:r>
              <a:rPr lang="en-US" sz="2400" dirty="0" smtClean="0">
                <a:latin typeface="Times New Roman" pitchFamily="18" charset="0"/>
              </a:rPr>
              <a:t> </a:t>
            </a:r>
            <a:r>
              <a:rPr lang="en-US" sz="2400" dirty="0" err="1" smtClean="0">
                <a:latin typeface="Times New Roman" pitchFamily="18" charset="0"/>
              </a:rPr>
              <a:t>almışsa</a:t>
            </a:r>
            <a:r>
              <a:rPr lang="en-US" sz="2400" dirty="0" smtClean="0">
                <a:latin typeface="Times New Roman" pitchFamily="18" charset="0"/>
              </a:rPr>
              <a:t> </a:t>
            </a:r>
            <a:r>
              <a:rPr lang="en-US" sz="2400" dirty="0" err="1" smtClean="0">
                <a:latin typeface="Times New Roman" pitchFamily="18" charset="0"/>
              </a:rPr>
              <a:t>kalıptan</a:t>
            </a:r>
            <a:r>
              <a:rPr lang="en-US" sz="2400" dirty="0" smtClean="0">
                <a:latin typeface="Times New Roman" pitchFamily="18" charset="0"/>
              </a:rPr>
              <a:t> </a:t>
            </a:r>
            <a:r>
              <a:rPr lang="en-US" sz="2400" dirty="0" err="1" smtClean="0">
                <a:latin typeface="Times New Roman" pitchFamily="18" charset="0"/>
              </a:rPr>
              <a:t>çıkartılır</a:t>
            </a:r>
            <a:r>
              <a:rPr lang="en-US" sz="2400" dirty="0" smtClean="0">
                <a:latin typeface="Times New Roman" pitchFamily="18" charset="0"/>
              </a:rPr>
              <a:t>. </a:t>
            </a:r>
            <a:r>
              <a:rPr lang="en-US" sz="2400" dirty="0" err="1" smtClean="0">
                <a:latin typeface="Times New Roman" pitchFamily="18" charset="0"/>
              </a:rPr>
              <a:t>Numuneler</a:t>
            </a:r>
            <a:r>
              <a:rPr lang="en-US" sz="2400" dirty="0" smtClean="0">
                <a:latin typeface="Times New Roman" pitchFamily="18" charset="0"/>
              </a:rPr>
              <a:t> </a:t>
            </a:r>
            <a:r>
              <a:rPr lang="en-US" sz="2400" dirty="0" err="1" smtClean="0">
                <a:latin typeface="Times New Roman" pitchFamily="18" charset="0"/>
              </a:rPr>
              <a:t>deneme</a:t>
            </a:r>
            <a:r>
              <a:rPr lang="en-US" sz="2400" dirty="0" smtClean="0">
                <a:latin typeface="Times New Roman" pitchFamily="18" charset="0"/>
              </a:rPr>
              <a:t> </a:t>
            </a:r>
            <a:r>
              <a:rPr lang="en-US" sz="2400" dirty="0" err="1" smtClean="0">
                <a:latin typeface="Times New Roman" pitchFamily="18" charset="0"/>
              </a:rPr>
              <a:t>anına</a:t>
            </a:r>
            <a:r>
              <a:rPr lang="en-US" sz="2400" dirty="0" smtClean="0">
                <a:latin typeface="Times New Roman" pitchFamily="18" charset="0"/>
              </a:rPr>
              <a:t> </a:t>
            </a:r>
            <a:r>
              <a:rPr lang="en-US" sz="2400" dirty="0" err="1" smtClean="0">
                <a:latin typeface="Times New Roman" pitchFamily="18" charset="0"/>
              </a:rPr>
              <a:t>kadar</a:t>
            </a:r>
            <a:r>
              <a:rPr lang="en-US" sz="2400" dirty="0" smtClean="0">
                <a:latin typeface="Times New Roman" pitchFamily="18" charset="0"/>
              </a:rPr>
              <a:t> </a:t>
            </a:r>
            <a:r>
              <a:rPr lang="en-US" sz="2400" dirty="0" err="1" smtClean="0">
                <a:latin typeface="Times New Roman" pitchFamily="18" charset="0"/>
              </a:rPr>
              <a:t>bağıl</a:t>
            </a:r>
            <a:r>
              <a:rPr lang="en-US" sz="2400" dirty="0" smtClean="0">
                <a:latin typeface="Times New Roman" pitchFamily="18" charset="0"/>
              </a:rPr>
              <a:t> </a:t>
            </a:r>
            <a:r>
              <a:rPr lang="en-US" sz="2400" dirty="0" err="1" smtClean="0">
                <a:latin typeface="Times New Roman" pitchFamily="18" charset="0"/>
              </a:rPr>
              <a:t>rutubeti</a:t>
            </a:r>
            <a:r>
              <a:rPr lang="en-US" sz="2400" dirty="0" smtClean="0">
                <a:latin typeface="Times New Roman" pitchFamily="18" charset="0"/>
              </a:rPr>
              <a:t> en </a:t>
            </a:r>
            <a:r>
              <a:rPr lang="en-US" sz="2400" dirty="0" err="1" smtClean="0">
                <a:latin typeface="Times New Roman" pitchFamily="18" charset="0"/>
              </a:rPr>
              <a:t>az</a:t>
            </a:r>
            <a:r>
              <a:rPr lang="en-US" sz="2400" dirty="0" smtClean="0">
                <a:latin typeface="Times New Roman" pitchFamily="18" charset="0"/>
              </a:rPr>
              <a:t> %95 </a:t>
            </a:r>
            <a:r>
              <a:rPr lang="en-US" sz="2400" dirty="0" err="1" smtClean="0">
                <a:latin typeface="Times New Roman" pitchFamily="18" charset="0"/>
              </a:rPr>
              <a:t>ve</a:t>
            </a:r>
            <a:r>
              <a:rPr lang="en-US" sz="2400" dirty="0" smtClean="0">
                <a:latin typeface="Times New Roman" pitchFamily="18" charset="0"/>
              </a:rPr>
              <a:t> </a:t>
            </a:r>
            <a:r>
              <a:rPr lang="en-US" sz="2400" dirty="0" err="1" smtClean="0">
                <a:latin typeface="Times New Roman" pitchFamily="18" charset="0"/>
              </a:rPr>
              <a:t>sıcaklığı</a:t>
            </a:r>
            <a:r>
              <a:rPr lang="en-US" sz="2400" dirty="0" smtClean="0">
                <a:latin typeface="Times New Roman" pitchFamily="18" charset="0"/>
              </a:rPr>
              <a:t> </a:t>
            </a:r>
            <a:r>
              <a:rPr lang="tr-TR" sz="2400" dirty="0" smtClean="0">
                <a:latin typeface="Times New Roman" pitchFamily="18" charset="0"/>
              </a:rPr>
              <a:t>(</a:t>
            </a:r>
            <a:r>
              <a:rPr lang="en-US" sz="2400" dirty="0" smtClean="0">
                <a:latin typeface="Times New Roman" pitchFamily="18" charset="0"/>
              </a:rPr>
              <a:t>21-25</a:t>
            </a:r>
            <a:r>
              <a:rPr lang="tr-TR" sz="2400" dirty="0" smtClean="0">
                <a:latin typeface="Times New Roman" pitchFamily="18" charset="0"/>
              </a:rPr>
              <a:t>)</a:t>
            </a:r>
            <a:r>
              <a:rPr lang="en-US" sz="2400" dirty="0" smtClean="0">
                <a:latin typeface="Times New Roman" pitchFamily="18" charset="0"/>
                <a:cs typeface="Times New Roman" pitchFamily="18" charset="0"/>
              </a:rPr>
              <a:t>°</a:t>
            </a:r>
            <a:r>
              <a:rPr lang="en-US" sz="2400" dirty="0" smtClean="0">
                <a:latin typeface="Times New Roman" pitchFamily="18" charset="0"/>
              </a:rPr>
              <a:t>C </a:t>
            </a:r>
            <a:r>
              <a:rPr lang="en-US" sz="2400" dirty="0" err="1" smtClean="0">
                <a:latin typeface="Times New Roman" pitchFamily="18" charset="0"/>
              </a:rPr>
              <a:t>olan</a:t>
            </a:r>
            <a:r>
              <a:rPr lang="en-US" sz="2400" dirty="0" smtClean="0">
                <a:latin typeface="Times New Roman" pitchFamily="18" charset="0"/>
              </a:rPr>
              <a:t> </a:t>
            </a:r>
            <a:r>
              <a:rPr lang="en-US" sz="2400" dirty="0" err="1" smtClean="0">
                <a:latin typeface="Times New Roman" pitchFamily="18" charset="0"/>
              </a:rPr>
              <a:t>rutubetli</a:t>
            </a:r>
            <a:r>
              <a:rPr lang="en-US" sz="2400" dirty="0" smtClean="0">
                <a:latin typeface="Times New Roman" pitchFamily="18" charset="0"/>
              </a:rPr>
              <a:t> </a:t>
            </a:r>
            <a:r>
              <a:rPr lang="en-US" sz="2400" dirty="0" err="1" smtClean="0">
                <a:latin typeface="Times New Roman" pitchFamily="18" charset="0"/>
              </a:rPr>
              <a:t>odada</a:t>
            </a:r>
            <a:r>
              <a:rPr lang="en-US" sz="2400" dirty="0" smtClean="0">
                <a:latin typeface="Times New Roman" pitchFamily="18" charset="0"/>
              </a:rPr>
              <a:t> </a:t>
            </a:r>
            <a:r>
              <a:rPr lang="en-US" sz="2400" dirty="0" err="1" smtClean="0">
                <a:latin typeface="Times New Roman" pitchFamily="18" charset="0"/>
              </a:rPr>
              <a:t>bekletilir</a:t>
            </a:r>
            <a:r>
              <a:rPr lang="en-US" sz="2400" dirty="0" smtClean="0">
                <a:latin typeface="Times New Roman" pitchFamily="18" charset="0"/>
              </a:rPr>
              <a:t> </a:t>
            </a:r>
            <a:r>
              <a:rPr lang="en-US" sz="2400" dirty="0" err="1" smtClean="0">
                <a:latin typeface="Times New Roman" pitchFamily="18" charset="0"/>
              </a:rPr>
              <a:t>veya</a:t>
            </a:r>
            <a:r>
              <a:rPr lang="en-US" sz="2400" dirty="0" smtClean="0">
                <a:latin typeface="Times New Roman" pitchFamily="18" charset="0"/>
              </a:rPr>
              <a:t> </a:t>
            </a:r>
            <a:r>
              <a:rPr lang="en-US" sz="2400" dirty="0" err="1" smtClean="0">
                <a:latin typeface="Times New Roman" pitchFamily="18" charset="0"/>
              </a:rPr>
              <a:t>ayni</a:t>
            </a:r>
            <a:r>
              <a:rPr lang="en-US" sz="2400" dirty="0" smtClean="0">
                <a:latin typeface="Times New Roman" pitchFamily="18" charset="0"/>
              </a:rPr>
              <a:t> </a:t>
            </a:r>
            <a:r>
              <a:rPr lang="en-US" sz="2400" dirty="0" err="1" smtClean="0">
                <a:latin typeface="Times New Roman" pitchFamily="18" charset="0"/>
              </a:rPr>
              <a:t>sıcaklıktaki</a:t>
            </a:r>
            <a:r>
              <a:rPr lang="en-US" sz="2400" dirty="0" smtClean="0">
                <a:latin typeface="Times New Roman" pitchFamily="18" charset="0"/>
              </a:rPr>
              <a:t> </a:t>
            </a:r>
            <a:r>
              <a:rPr lang="tr-TR" sz="2400" dirty="0" smtClean="0">
                <a:latin typeface="Times New Roman" pitchFamily="18" charset="0"/>
              </a:rPr>
              <a:t>s</a:t>
            </a:r>
            <a:r>
              <a:rPr lang="en-US" sz="2400" dirty="0" smtClean="0">
                <a:latin typeface="Times New Roman" pitchFamily="18" charset="0"/>
              </a:rPr>
              <a:t>u </a:t>
            </a:r>
            <a:r>
              <a:rPr lang="en-US" sz="2400" dirty="0" err="1" smtClean="0">
                <a:latin typeface="Times New Roman" pitchFamily="18" charset="0"/>
              </a:rPr>
              <a:t>içinde</a:t>
            </a:r>
            <a:r>
              <a:rPr lang="en-US" sz="2400" dirty="0" smtClean="0">
                <a:latin typeface="Times New Roman" pitchFamily="18" charset="0"/>
              </a:rPr>
              <a:t> </a:t>
            </a:r>
            <a:r>
              <a:rPr lang="en-US" sz="2400" dirty="0" err="1" smtClean="0">
                <a:latin typeface="Times New Roman" pitchFamily="18" charset="0"/>
              </a:rPr>
              <a:t>saklanır</a:t>
            </a:r>
            <a:r>
              <a:rPr lang="en-US" sz="2400" dirty="0" smtClean="0">
                <a:latin typeface="Times New Roman" pitchFamily="18" charset="0"/>
              </a:rPr>
              <a:t>.</a:t>
            </a:r>
          </a:p>
          <a:p>
            <a:pPr lvl="1"/>
            <a:endParaRPr lang="tr-TR" sz="2400" b="1" i="1" dirty="0" smtClean="0">
              <a:solidFill>
                <a:srgbClr val="0070C0"/>
              </a:solidFill>
              <a:latin typeface="Times New Roman" pitchFamily="18" charset="0"/>
            </a:endParaRPr>
          </a:p>
          <a:p>
            <a:pPr lvl="1"/>
            <a:r>
              <a:rPr lang="en-US" sz="2400" b="1" i="1" dirty="0" err="1" smtClean="0">
                <a:solidFill>
                  <a:srgbClr val="0070C0"/>
                </a:solidFill>
                <a:latin typeface="Times New Roman" pitchFamily="18" charset="0"/>
              </a:rPr>
              <a:t>Şantiyede</a:t>
            </a:r>
            <a:r>
              <a:rPr lang="en-US" sz="2400" b="1" i="1" dirty="0" smtClean="0">
                <a:solidFill>
                  <a:srgbClr val="0070C0"/>
                </a:solidFill>
                <a:latin typeface="Times New Roman" pitchFamily="18" charset="0"/>
              </a:rPr>
              <a:t> </a:t>
            </a:r>
            <a:r>
              <a:rPr lang="en-US" sz="2400" b="1" i="1" dirty="0" err="1" smtClean="0">
                <a:solidFill>
                  <a:srgbClr val="0070C0"/>
                </a:solidFill>
                <a:latin typeface="Times New Roman" pitchFamily="18" charset="0"/>
              </a:rPr>
              <a:t>saklama</a:t>
            </a:r>
            <a:r>
              <a:rPr lang="en-US" sz="2400" dirty="0" smtClean="0">
                <a:latin typeface="Times New Roman" pitchFamily="18" charset="0"/>
              </a:rPr>
              <a:t>: </a:t>
            </a:r>
            <a:r>
              <a:rPr lang="tr-TR" sz="2400" dirty="0" smtClean="0">
                <a:latin typeface="Times New Roman" pitchFamily="18" charset="0"/>
              </a:rPr>
              <a:t>Hazırlanan numuneler 24 saat kalıp içerisinde 16-27</a:t>
            </a:r>
            <a:r>
              <a:rPr lang="en-US" sz="2400" dirty="0" smtClean="0">
                <a:latin typeface="Times New Roman" pitchFamily="18" charset="0"/>
                <a:cs typeface="Times New Roman" pitchFamily="18" charset="0"/>
              </a:rPr>
              <a:t>°</a:t>
            </a:r>
            <a:r>
              <a:rPr lang="en-US" sz="2400" dirty="0" smtClean="0">
                <a:latin typeface="Times New Roman" pitchFamily="18" charset="0"/>
              </a:rPr>
              <a:t>C</a:t>
            </a:r>
            <a:r>
              <a:rPr lang="tr-TR" sz="2400" dirty="0" smtClean="0">
                <a:latin typeface="Times New Roman" pitchFamily="18" charset="0"/>
              </a:rPr>
              <a:t>’</a:t>
            </a:r>
            <a:r>
              <a:rPr lang="en-US" sz="2400" dirty="0" smtClean="0">
                <a:latin typeface="Times New Roman" pitchFamily="18" charset="0"/>
              </a:rPr>
              <a:t>de </a:t>
            </a:r>
            <a:r>
              <a:rPr lang="en-US" sz="2400" dirty="0" err="1" smtClean="0">
                <a:latin typeface="Times New Roman" pitchFamily="18" charset="0"/>
              </a:rPr>
              <a:t>rutubetli</a:t>
            </a:r>
            <a:r>
              <a:rPr lang="en-US" sz="2400" dirty="0" smtClean="0">
                <a:latin typeface="Times New Roman" pitchFamily="18" charset="0"/>
              </a:rPr>
              <a:t> </a:t>
            </a:r>
            <a:r>
              <a:rPr lang="en-US" sz="2400" dirty="0" err="1" smtClean="0">
                <a:latin typeface="Times New Roman" pitchFamily="18" charset="0"/>
              </a:rPr>
              <a:t>bir</a:t>
            </a:r>
            <a:r>
              <a:rPr lang="en-US" sz="2400" dirty="0" smtClean="0">
                <a:latin typeface="Times New Roman" pitchFamily="18" charset="0"/>
              </a:rPr>
              <a:t> </a:t>
            </a:r>
            <a:r>
              <a:rPr lang="en-US" sz="2400" dirty="0" err="1" smtClean="0">
                <a:latin typeface="Times New Roman" pitchFamily="18" charset="0"/>
              </a:rPr>
              <a:t>yerde</a:t>
            </a:r>
            <a:r>
              <a:rPr lang="en-US" sz="2400" dirty="0" smtClean="0">
                <a:latin typeface="Times New Roman" pitchFamily="18" charset="0"/>
              </a:rPr>
              <a:t> </a:t>
            </a:r>
            <a:r>
              <a:rPr lang="en-US" sz="2400" dirty="0" err="1" smtClean="0">
                <a:latin typeface="Times New Roman" pitchFamily="18" charset="0"/>
              </a:rPr>
              <a:t>saklanır</a:t>
            </a:r>
            <a:r>
              <a:rPr lang="en-US" sz="2400" dirty="0" smtClean="0">
                <a:latin typeface="Times New Roman" pitchFamily="18" charset="0"/>
              </a:rPr>
              <a:t>. 24 </a:t>
            </a:r>
            <a:r>
              <a:rPr lang="en-US" sz="2400" dirty="0" err="1" smtClean="0">
                <a:latin typeface="Times New Roman" pitchFamily="18" charset="0"/>
              </a:rPr>
              <a:t>saat</a:t>
            </a:r>
            <a:r>
              <a:rPr lang="en-US" sz="2400" dirty="0" smtClean="0">
                <a:latin typeface="Times New Roman" pitchFamily="18" charset="0"/>
              </a:rPr>
              <a:t> </a:t>
            </a:r>
            <a:r>
              <a:rPr lang="en-US" sz="2400" dirty="0" err="1" smtClean="0">
                <a:latin typeface="Times New Roman" pitchFamily="18" charset="0"/>
              </a:rPr>
              <a:t>sonra</a:t>
            </a:r>
            <a:r>
              <a:rPr lang="en-US" sz="2400" dirty="0" smtClean="0">
                <a:latin typeface="Times New Roman" pitchFamily="18" charset="0"/>
              </a:rPr>
              <a:t> </a:t>
            </a:r>
            <a:r>
              <a:rPr lang="en-US" sz="2400" dirty="0" err="1" smtClean="0">
                <a:latin typeface="Times New Roman" pitchFamily="18" charset="0"/>
              </a:rPr>
              <a:t>kalıptan</a:t>
            </a:r>
            <a:r>
              <a:rPr lang="en-US" sz="2400" dirty="0" smtClean="0">
                <a:latin typeface="Times New Roman" pitchFamily="18" charset="0"/>
              </a:rPr>
              <a:t> </a:t>
            </a:r>
            <a:r>
              <a:rPr lang="en-US" sz="2400" dirty="0" err="1" smtClean="0">
                <a:latin typeface="Times New Roman" pitchFamily="18" charset="0"/>
              </a:rPr>
              <a:t>çıkartılarak</a:t>
            </a:r>
            <a:r>
              <a:rPr lang="en-US" sz="2400" dirty="0" smtClean="0">
                <a:latin typeface="Times New Roman" pitchFamily="18" charset="0"/>
              </a:rPr>
              <a:t> </a:t>
            </a:r>
            <a:r>
              <a:rPr lang="tr-TR" sz="2400" dirty="0" smtClean="0">
                <a:latin typeface="Times New Roman" pitchFamily="18" charset="0"/>
              </a:rPr>
              <a:t>(</a:t>
            </a:r>
            <a:r>
              <a:rPr lang="en-US" sz="2400" dirty="0" smtClean="0">
                <a:latin typeface="Times New Roman" pitchFamily="18" charset="0"/>
              </a:rPr>
              <a:t>21-25</a:t>
            </a:r>
            <a:r>
              <a:rPr lang="tr-TR" sz="2400" dirty="0" smtClean="0">
                <a:latin typeface="Times New Roman" pitchFamily="18" charset="0"/>
              </a:rPr>
              <a:t>)</a:t>
            </a:r>
            <a:r>
              <a:rPr lang="en-US" sz="2400" dirty="0" smtClean="0">
                <a:latin typeface="Times New Roman" pitchFamily="18" charset="0"/>
                <a:cs typeface="Times New Roman" pitchFamily="18" charset="0"/>
              </a:rPr>
              <a:t>°</a:t>
            </a:r>
            <a:r>
              <a:rPr lang="en-US" sz="2400" dirty="0" smtClean="0">
                <a:latin typeface="Times New Roman" pitchFamily="18" charset="0"/>
              </a:rPr>
              <a:t>C </a:t>
            </a:r>
            <a:r>
              <a:rPr lang="en-US" sz="2400" dirty="0" err="1" smtClean="0">
                <a:latin typeface="Times New Roman" pitchFamily="18" charset="0"/>
              </a:rPr>
              <a:t>olan</a:t>
            </a:r>
            <a:r>
              <a:rPr lang="en-US" sz="2400" dirty="0" smtClean="0">
                <a:latin typeface="Times New Roman" pitchFamily="18" charset="0"/>
              </a:rPr>
              <a:t> </a:t>
            </a:r>
            <a:r>
              <a:rPr lang="en-US" sz="2400" dirty="0" err="1" smtClean="0">
                <a:latin typeface="Times New Roman" pitchFamily="18" charset="0"/>
              </a:rPr>
              <a:t>rutubetli</a:t>
            </a:r>
            <a:r>
              <a:rPr lang="en-US" sz="2400" dirty="0" smtClean="0">
                <a:latin typeface="Times New Roman" pitchFamily="18" charset="0"/>
              </a:rPr>
              <a:t> </a:t>
            </a:r>
            <a:r>
              <a:rPr lang="en-US" sz="2400" dirty="0" err="1" smtClean="0">
                <a:latin typeface="Times New Roman" pitchFamily="18" charset="0"/>
              </a:rPr>
              <a:t>odada</a:t>
            </a:r>
            <a:r>
              <a:rPr lang="en-US" sz="2400" dirty="0" smtClean="0">
                <a:latin typeface="Times New Roman" pitchFamily="18" charset="0"/>
              </a:rPr>
              <a:t> </a:t>
            </a:r>
            <a:r>
              <a:rPr lang="en-US" sz="2400" dirty="0" err="1" smtClean="0">
                <a:latin typeface="Times New Roman" pitchFamily="18" charset="0"/>
              </a:rPr>
              <a:t>bekletilir</a:t>
            </a:r>
            <a:r>
              <a:rPr lang="en-US" sz="2400" dirty="0" smtClean="0">
                <a:latin typeface="Times New Roman" pitchFamily="18" charset="0"/>
              </a:rPr>
              <a:t> </a:t>
            </a:r>
            <a:r>
              <a:rPr lang="en-US" sz="2400" dirty="0" err="1" smtClean="0">
                <a:latin typeface="Times New Roman" pitchFamily="18" charset="0"/>
              </a:rPr>
              <a:t>veya</a:t>
            </a:r>
            <a:r>
              <a:rPr lang="en-US" sz="2400" dirty="0" smtClean="0">
                <a:latin typeface="Times New Roman" pitchFamily="18" charset="0"/>
              </a:rPr>
              <a:t> </a:t>
            </a:r>
            <a:r>
              <a:rPr lang="en-US" sz="2400" dirty="0" err="1" smtClean="0">
                <a:latin typeface="Times New Roman" pitchFamily="18" charset="0"/>
              </a:rPr>
              <a:t>ayni</a:t>
            </a:r>
            <a:r>
              <a:rPr lang="en-US" sz="2400" dirty="0" smtClean="0">
                <a:latin typeface="Times New Roman" pitchFamily="18" charset="0"/>
              </a:rPr>
              <a:t> </a:t>
            </a:r>
            <a:r>
              <a:rPr lang="en-US" sz="2400" dirty="0" err="1" smtClean="0">
                <a:latin typeface="Times New Roman" pitchFamily="18" charset="0"/>
              </a:rPr>
              <a:t>sıcaklıktaki</a:t>
            </a:r>
            <a:r>
              <a:rPr lang="en-US" sz="2400" dirty="0" smtClean="0">
                <a:latin typeface="Times New Roman" pitchFamily="18" charset="0"/>
              </a:rPr>
              <a:t> </a:t>
            </a:r>
            <a:r>
              <a:rPr lang="en-US" sz="2400" dirty="0" err="1" smtClean="0">
                <a:latin typeface="Times New Roman" pitchFamily="18" charset="0"/>
              </a:rPr>
              <a:t>su</a:t>
            </a:r>
            <a:r>
              <a:rPr lang="en-US" sz="2400" dirty="0" smtClean="0">
                <a:latin typeface="Times New Roman" pitchFamily="18" charset="0"/>
              </a:rPr>
              <a:t> </a:t>
            </a:r>
            <a:r>
              <a:rPr lang="en-US" sz="2400" dirty="0" err="1" smtClean="0">
                <a:latin typeface="Times New Roman" pitchFamily="18" charset="0"/>
              </a:rPr>
              <a:t>içinde</a:t>
            </a:r>
            <a:r>
              <a:rPr lang="en-US" sz="2400" dirty="0" smtClean="0">
                <a:latin typeface="Times New Roman" pitchFamily="18" charset="0"/>
              </a:rPr>
              <a:t> </a:t>
            </a:r>
            <a:r>
              <a:rPr lang="en-US" sz="2400" dirty="0" err="1" smtClean="0">
                <a:latin typeface="Times New Roman" pitchFamily="18" charset="0"/>
              </a:rPr>
              <a:t>saklanır</a:t>
            </a:r>
            <a:r>
              <a:rPr lang="en-US" sz="2400" dirty="0" smtClean="0">
                <a:latin typeface="Times New Roman" pitchFamily="18" charset="0"/>
              </a:rPr>
              <a:t>.</a:t>
            </a: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34</a:t>
            </a:fld>
            <a:endParaRPr lang="en-US"/>
          </a:p>
        </p:txBody>
      </p:sp>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6000" b="1" dirty="0" err="1" smtClean="0">
                <a:solidFill>
                  <a:srgbClr val="FF0000"/>
                </a:solidFill>
                <a:latin typeface="Times New Roman" pitchFamily="18" charset="0"/>
              </a:rPr>
              <a:t>Basınç</a:t>
            </a:r>
            <a:r>
              <a:rPr lang="en-US" sz="6000" b="1" dirty="0" smtClean="0">
                <a:solidFill>
                  <a:srgbClr val="FF0000"/>
                </a:solidFill>
                <a:latin typeface="Times New Roman" pitchFamily="18" charset="0"/>
              </a:rPr>
              <a:t> </a:t>
            </a:r>
            <a:r>
              <a:rPr lang="en-US" sz="6000" b="1" dirty="0" err="1" smtClean="0">
                <a:solidFill>
                  <a:srgbClr val="FF0000"/>
                </a:solidFill>
                <a:latin typeface="Times New Roman" pitchFamily="18" charset="0"/>
              </a:rPr>
              <a:t>Dayanımı</a:t>
            </a:r>
            <a:endParaRPr lang="en-US" sz="6000" b="1" dirty="0" smtClean="0">
              <a:solidFill>
                <a:srgbClr val="FF0000"/>
              </a:solidFill>
              <a:latin typeface="Times New Roman" pitchFamily="18" charset="0"/>
            </a:endParaRPr>
          </a:p>
        </p:txBody>
      </p:sp>
      <p:sp>
        <p:nvSpPr>
          <p:cNvPr id="58371" name="Rectangle 3"/>
          <p:cNvSpPr>
            <a:spLocks noGrp="1" noChangeArrowheads="1"/>
          </p:cNvSpPr>
          <p:nvPr>
            <p:ph idx="1"/>
          </p:nvPr>
        </p:nvSpPr>
        <p:spPr/>
        <p:txBody>
          <a:bodyPr rtlCol="0">
            <a:normAutofit fontScale="92500"/>
          </a:bodyPr>
          <a:lstStyle/>
          <a:p>
            <a:pPr fontAlgn="auto">
              <a:spcAft>
                <a:spcPts val="0"/>
              </a:spcAft>
              <a:buFont typeface="Arial" pitchFamily="34" charset="0"/>
              <a:buNone/>
              <a:defRPr/>
            </a:pPr>
            <a:r>
              <a:rPr lang="en-US" sz="2800" dirty="0" err="1" smtClean="0">
                <a:latin typeface="Times New Roman" charset="0"/>
              </a:rPr>
              <a:t>Beton</a:t>
            </a:r>
            <a:r>
              <a:rPr lang="en-US" sz="2800" dirty="0" smtClean="0">
                <a:latin typeface="Times New Roman" charset="0"/>
              </a:rPr>
              <a:t> </a:t>
            </a:r>
            <a:r>
              <a:rPr lang="en-US" sz="2800" dirty="0" err="1" smtClean="0">
                <a:latin typeface="Times New Roman" charset="0"/>
              </a:rPr>
              <a:t>basınç</a:t>
            </a:r>
            <a:r>
              <a:rPr lang="en-US" sz="2800" dirty="0" smtClean="0">
                <a:latin typeface="Times New Roman" charset="0"/>
              </a:rPr>
              <a:t> </a:t>
            </a:r>
            <a:r>
              <a:rPr lang="en-US" sz="2800" dirty="0" err="1" smtClean="0">
                <a:latin typeface="Times New Roman" charset="0"/>
              </a:rPr>
              <a:t>dayanımı</a:t>
            </a:r>
            <a:r>
              <a:rPr lang="en-US" sz="2800" dirty="0" smtClean="0">
                <a:latin typeface="Times New Roman" charset="0"/>
              </a:rPr>
              <a:t> 15</a:t>
            </a:r>
            <a:r>
              <a:rPr lang="tr-TR" sz="2800" dirty="0" smtClean="0">
                <a:latin typeface="Times New Roman" charset="0"/>
              </a:rPr>
              <a:t> cm veya </a:t>
            </a:r>
            <a:r>
              <a:rPr lang="en-US" sz="2800" dirty="0" smtClean="0">
                <a:latin typeface="Times New Roman" charset="0"/>
              </a:rPr>
              <a:t>20</a:t>
            </a:r>
            <a:r>
              <a:rPr lang="tr-TR" sz="2800" dirty="0" smtClean="0">
                <a:latin typeface="Times New Roman" charset="0"/>
              </a:rPr>
              <a:t> </a:t>
            </a:r>
            <a:r>
              <a:rPr lang="en-US" sz="2800" dirty="0" smtClean="0">
                <a:latin typeface="Times New Roman" charset="0"/>
              </a:rPr>
              <a:t>cm </a:t>
            </a:r>
            <a:r>
              <a:rPr lang="en-US" sz="2800" dirty="0" err="1" smtClean="0">
                <a:latin typeface="Times New Roman" charset="0"/>
              </a:rPr>
              <a:t>standart</a:t>
            </a:r>
            <a:r>
              <a:rPr lang="en-US" sz="2800" dirty="0" smtClean="0">
                <a:latin typeface="Times New Roman" charset="0"/>
              </a:rPr>
              <a:t> </a:t>
            </a:r>
            <a:r>
              <a:rPr lang="en-US" sz="2800" dirty="0" err="1" smtClean="0">
                <a:latin typeface="Times New Roman" charset="0"/>
              </a:rPr>
              <a:t>küp</a:t>
            </a:r>
            <a:r>
              <a:rPr lang="en-US" sz="2800" dirty="0" smtClean="0">
                <a:latin typeface="Times New Roman" charset="0"/>
              </a:rPr>
              <a:t> </a:t>
            </a:r>
            <a:r>
              <a:rPr lang="en-US" sz="2800" dirty="0" err="1" smtClean="0">
                <a:latin typeface="Times New Roman" charset="0"/>
              </a:rPr>
              <a:t>numuneler</a:t>
            </a:r>
            <a:r>
              <a:rPr lang="en-US" sz="2800" dirty="0" smtClean="0">
                <a:latin typeface="Times New Roman" charset="0"/>
              </a:rPr>
              <a:t> </a:t>
            </a:r>
            <a:r>
              <a:rPr lang="en-US" sz="2800" dirty="0" err="1" smtClean="0">
                <a:latin typeface="Times New Roman" charset="0"/>
              </a:rPr>
              <a:t>veya</a:t>
            </a:r>
            <a:r>
              <a:rPr lang="en-US" sz="2800" dirty="0" smtClean="0">
                <a:latin typeface="Times New Roman" charset="0"/>
              </a:rPr>
              <a:t> 15</a:t>
            </a:r>
            <a:r>
              <a:rPr lang="tr-TR" sz="2800" dirty="0" smtClean="0">
                <a:latin typeface="Times New Roman" charset="0"/>
              </a:rPr>
              <a:t>x</a:t>
            </a:r>
            <a:r>
              <a:rPr lang="en-US" sz="2800" dirty="0" smtClean="0">
                <a:latin typeface="Times New Roman" charset="0"/>
              </a:rPr>
              <a:t>30cm </a:t>
            </a:r>
            <a:r>
              <a:rPr lang="en-US" sz="2800" dirty="0" err="1" smtClean="0">
                <a:latin typeface="Times New Roman" charset="0"/>
              </a:rPr>
              <a:t>silindir</a:t>
            </a:r>
            <a:r>
              <a:rPr lang="en-US" sz="2800" dirty="0" smtClean="0">
                <a:latin typeface="Times New Roman" charset="0"/>
              </a:rPr>
              <a:t> </a:t>
            </a:r>
            <a:r>
              <a:rPr lang="en-US" sz="2800" dirty="0" err="1" smtClean="0">
                <a:latin typeface="Times New Roman" charset="0"/>
              </a:rPr>
              <a:t>numuneler</a:t>
            </a:r>
            <a:r>
              <a:rPr lang="en-US" sz="2800" dirty="0" smtClean="0">
                <a:latin typeface="Times New Roman" charset="0"/>
              </a:rPr>
              <a:t> </a:t>
            </a:r>
            <a:r>
              <a:rPr lang="en-US" sz="2800" dirty="0" err="1" smtClean="0">
                <a:latin typeface="Times New Roman" charset="0"/>
              </a:rPr>
              <a:t>kullanılarak</a:t>
            </a:r>
            <a:r>
              <a:rPr lang="en-US" sz="2800" dirty="0" smtClean="0">
                <a:latin typeface="Times New Roman" charset="0"/>
              </a:rPr>
              <a:t> </a:t>
            </a:r>
            <a:r>
              <a:rPr lang="en-US" sz="2800" dirty="0" err="1" smtClean="0">
                <a:latin typeface="Times New Roman" charset="0"/>
              </a:rPr>
              <a:t>saptanır</a:t>
            </a:r>
            <a:r>
              <a:rPr lang="en-US" sz="2800" dirty="0" smtClean="0">
                <a:latin typeface="Times New Roman" charset="0"/>
              </a:rPr>
              <a:t>. </a:t>
            </a:r>
            <a:endParaRPr lang="tr-TR" sz="2800" dirty="0" smtClean="0">
              <a:latin typeface="Times New Roman" charset="0"/>
            </a:endParaRPr>
          </a:p>
          <a:p>
            <a:pPr fontAlgn="auto">
              <a:spcAft>
                <a:spcPts val="0"/>
              </a:spcAft>
              <a:buFont typeface="Arial" pitchFamily="34" charset="0"/>
              <a:buNone/>
              <a:defRPr/>
            </a:pPr>
            <a:r>
              <a:rPr lang="tr-TR" sz="2800" dirty="0" smtClean="0">
                <a:latin typeface="Times New Roman" charset="0"/>
              </a:rPr>
              <a:t>	</a:t>
            </a:r>
          </a:p>
          <a:p>
            <a:pPr fontAlgn="auto">
              <a:spcAft>
                <a:spcPts val="0"/>
              </a:spcAft>
              <a:buFont typeface="Arial" pitchFamily="34" charset="0"/>
              <a:buNone/>
              <a:defRPr/>
            </a:pPr>
            <a:r>
              <a:rPr lang="en-US" sz="2800" dirty="0" err="1" smtClean="0">
                <a:latin typeface="Times New Roman" charset="0"/>
              </a:rPr>
              <a:t>Basınç</a:t>
            </a:r>
            <a:r>
              <a:rPr lang="en-US" sz="2800" dirty="0" smtClean="0">
                <a:latin typeface="Times New Roman" charset="0"/>
              </a:rPr>
              <a:t> </a:t>
            </a:r>
            <a:r>
              <a:rPr lang="en-US" sz="2800" dirty="0" err="1" smtClean="0">
                <a:latin typeface="Times New Roman" charset="0"/>
              </a:rPr>
              <a:t>dayanım</a:t>
            </a:r>
            <a:r>
              <a:rPr lang="en-US" sz="2800" dirty="0" smtClean="0">
                <a:latin typeface="Times New Roman" charset="0"/>
              </a:rPr>
              <a:t> </a:t>
            </a:r>
            <a:r>
              <a:rPr lang="tr-TR" sz="2800" dirty="0" smtClean="0">
                <a:latin typeface="Times New Roman" charset="0"/>
              </a:rPr>
              <a:t>deneyi</a:t>
            </a:r>
            <a:r>
              <a:rPr lang="en-US" sz="2800" dirty="0" smtClean="0">
                <a:latin typeface="Times New Roman" charset="0"/>
              </a:rPr>
              <a:t> </a:t>
            </a:r>
            <a:r>
              <a:rPr lang="en-US" sz="2800" dirty="0" err="1" smtClean="0">
                <a:latin typeface="Times New Roman" charset="0"/>
              </a:rPr>
              <a:t>yapılmadan</a:t>
            </a:r>
            <a:r>
              <a:rPr lang="en-US" sz="2800" dirty="0" smtClean="0">
                <a:latin typeface="Times New Roman" charset="0"/>
              </a:rPr>
              <a:t> </a:t>
            </a:r>
            <a:r>
              <a:rPr lang="tr-TR" sz="2800" dirty="0" smtClean="0">
                <a:latin typeface="Times New Roman" charset="0"/>
              </a:rPr>
              <a:t>ö</a:t>
            </a:r>
            <a:r>
              <a:rPr lang="en-US" sz="2800" dirty="0" err="1" smtClean="0">
                <a:latin typeface="Times New Roman" charset="0"/>
              </a:rPr>
              <a:t>nce</a:t>
            </a:r>
            <a:r>
              <a:rPr lang="en-US" sz="2800" dirty="0" smtClean="0">
                <a:latin typeface="Times New Roman" charset="0"/>
              </a:rPr>
              <a:t> </a:t>
            </a:r>
            <a:r>
              <a:rPr lang="en-US" sz="2800" b="1" u="sng" dirty="0" err="1" smtClean="0">
                <a:solidFill>
                  <a:srgbClr val="0070C0"/>
                </a:solidFill>
                <a:latin typeface="Times New Roman" charset="0"/>
              </a:rPr>
              <a:t>silindir</a:t>
            </a:r>
            <a:r>
              <a:rPr lang="en-US" sz="2800" b="1" u="sng" dirty="0" smtClean="0">
                <a:solidFill>
                  <a:srgbClr val="0070C0"/>
                </a:solidFill>
                <a:latin typeface="Times New Roman" charset="0"/>
              </a:rPr>
              <a:t> </a:t>
            </a:r>
            <a:r>
              <a:rPr lang="en-US" sz="2800" b="1" u="sng" dirty="0" err="1" smtClean="0">
                <a:solidFill>
                  <a:srgbClr val="0070C0"/>
                </a:solidFill>
                <a:latin typeface="Times New Roman" charset="0"/>
              </a:rPr>
              <a:t>numunelerin</a:t>
            </a:r>
            <a:r>
              <a:rPr lang="en-US" sz="2800" dirty="0" smtClean="0">
                <a:latin typeface="Times New Roman" charset="0"/>
              </a:rPr>
              <a:t> alt </a:t>
            </a:r>
            <a:r>
              <a:rPr lang="en-US" sz="2800" dirty="0" err="1" smtClean="0">
                <a:latin typeface="Times New Roman" charset="0"/>
              </a:rPr>
              <a:t>ve</a:t>
            </a:r>
            <a:r>
              <a:rPr lang="en-US" sz="2800" dirty="0" smtClean="0">
                <a:latin typeface="Times New Roman" charset="0"/>
              </a:rPr>
              <a:t> </a:t>
            </a:r>
            <a:r>
              <a:rPr lang="en-US" sz="2800" dirty="0" err="1" smtClean="0">
                <a:latin typeface="Times New Roman" charset="0"/>
              </a:rPr>
              <a:t>üst</a:t>
            </a:r>
            <a:r>
              <a:rPr lang="en-US" sz="2800" dirty="0" smtClean="0">
                <a:latin typeface="Times New Roman" charset="0"/>
              </a:rPr>
              <a:t> </a:t>
            </a:r>
            <a:r>
              <a:rPr lang="en-US" sz="2800" dirty="0" err="1" smtClean="0">
                <a:latin typeface="Times New Roman" charset="0"/>
              </a:rPr>
              <a:t>yüzeyleri</a:t>
            </a:r>
            <a:r>
              <a:rPr lang="en-US" sz="2800" dirty="0" smtClean="0">
                <a:latin typeface="Times New Roman" charset="0"/>
              </a:rPr>
              <a:t> </a:t>
            </a:r>
            <a:r>
              <a:rPr lang="en-US" sz="2800" dirty="0" err="1" smtClean="0">
                <a:latin typeface="Times New Roman" charset="0"/>
              </a:rPr>
              <a:t>çimento</a:t>
            </a:r>
            <a:r>
              <a:rPr lang="en-US" sz="2800" dirty="0" smtClean="0">
                <a:latin typeface="Times New Roman" charset="0"/>
              </a:rPr>
              <a:t> </a:t>
            </a:r>
            <a:r>
              <a:rPr lang="en-US" sz="2800" dirty="0" err="1" smtClean="0">
                <a:latin typeface="Times New Roman" charset="0"/>
              </a:rPr>
              <a:t>hamuru</a:t>
            </a:r>
            <a:r>
              <a:rPr lang="en-US" sz="2800" dirty="0" smtClean="0">
                <a:latin typeface="Times New Roman" charset="0"/>
              </a:rPr>
              <a:t>, ince </a:t>
            </a:r>
            <a:r>
              <a:rPr lang="en-US" sz="2800" dirty="0" err="1" smtClean="0">
                <a:latin typeface="Times New Roman" charset="0"/>
              </a:rPr>
              <a:t>harç</a:t>
            </a:r>
            <a:r>
              <a:rPr lang="en-US" sz="2800" dirty="0" smtClean="0">
                <a:latin typeface="Times New Roman" charset="0"/>
              </a:rPr>
              <a:t> </a:t>
            </a:r>
            <a:r>
              <a:rPr lang="en-US" sz="2800" dirty="0" err="1" smtClean="0">
                <a:latin typeface="Times New Roman" charset="0"/>
              </a:rPr>
              <a:t>veya</a:t>
            </a:r>
            <a:r>
              <a:rPr lang="en-US" sz="2800" dirty="0" smtClean="0">
                <a:latin typeface="Times New Roman" charset="0"/>
              </a:rPr>
              <a:t> </a:t>
            </a:r>
            <a:r>
              <a:rPr lang="en-US" sz="2800" dirty="0" err="1" smtClean="0">
                <a:latin typeface="Times New Roman" charset="0"/>
              </a:rPr>
              <a:t>kükürtle</a:t>
            </a:r>
            <a:r>
              <a:rPr lang="en-US" sz="2800" dirty="0" smtClean="0">
                <a:latin typeface="Times New Roman" charset="0"/>
              </a:rPr>
              <a:t> </a:t>
            </a:r>
            <a:r>
              <a:rPr lang="en-US" sz="2800" dirty="0" err="1" smtClean="0">
                <a:latin typeface="Times New Roman" charset="0"/>
              </a:rPr>
              <a:t>başlıklanır</a:t>
            </a:r>
            <a:r>
              <a:rPr lang="en-US" sz="2800" dirty="0" smtClean="0">
                <a:latin typeface="Times New Roman" charset="0"/>
              </a:rPr>
              <a:t>. </a:t>
            </a:r>
            <a:endParaRPr lang="tr-TR" sz="2800" dirty="0" smtClean="0">
              <a:latin typeface="Times New Roman" charset="0"/>
            </a:endParaRPr>
          </a:p>
          <a:p>
            <a:pPr fontAlgn="auto">
              <a:spcAft>
                <a:spcPts val="0"/>
              </a:spcAft>
              <a:buFont typeface="Arial" pitchFamily="34" charset="0"/>
              <a:buNone/>
              <a:defRPr/>
            </a:pPr>
            <a:endParaRPr lang="tr-TR" sz="2800" dirty="0" smtClean="0">
              <a:latin typeface="Times New Roman" charset="0"/>
            </a:endParaRPr>
          </a:p>
          <a:p>
            <a:pPr fontAlgn="auto">
              <a:spcAft>
                <a:spcPts val="0"/>
              </a:spcAft>
              <a:buFont typeface="Arial" pitchFamily="34" charset="0"/>
              <a:buNone/>
              <a:defRPr/>
            </a:pPr>
            <a:r>
              <a:rPr lang="en-US" sz="2800" dirty="0" err="1" smtClean="0">
                <a:latin typeface="Times New Roman" charset="0"/>
              </a:rPr>
              <a:t>Beton</a:t>
            </a:r>
            <a:r>
              <a:rPr lang="en-US" sz="2800" dirty="0" smtClean="0">
                <a:latin typeface="Times New Roman" charset="0"/>
              </a:rPr>
              <a:t> </a:t>
            </a:r>
            <a:r>
              <a:rPr lang="en-US" sz="2800" dirty="0" err="1" smtClean="0">
                <a:latin typeface="Times New Roman" charset="0"/>
              </a:rPr>
              <a:t>numuneler</a:t>
            </a:r>
            <a:r>
              <a:rPr lang="en-US" sz="2800" dirty="0" smtClean="0">
                <a:latin typeface="Times New Roman" charset="0"/>
              </a:rPr>
              <a:t> </a:t>
            </a:r>
            <a:r>
              <a:rPr lang="en-US" sz="2800" dirty="0" err="1" smtClean="0">
                <a:latin typeface="Times New Roman" charset="0"/>
              </a:rPr>
              <a:t>presi</a:t>
            </a:r>
            <a:r>
              <a:rPr lang="en-US" sz="2800" dirty="0" smtClean="0">
                <a:latin typeface="Times New Roman" charset="0"/>
              </a:rPr>
              <a:t> </a:t>
            </a:r>
            <a:r>
              <a:rPr lang="en-US" sz="2800" dirty="0" err="1" smtClean="0">
                <a:latin typeface="Times New Roman" charset="0"/>
              </a:rPr>
              <a:t>altında</a:t>
            </a:r>
            <a:r>
              <a:rPr lang="en-US" sz="2800" dirty="0" smtClean="0">
                <a:latin typeface="Times New Roman" charset="0"/>
              </a:rPr>
              <a:t> </a:t>
            </a:r>
            <a:r>
              <a:rPr lang="en-US" sz="2800" dirty="0" err="1" smtClean="0">
                <a:latin typeface="Times New Roman" charset="0"/>
              </a:rPr>
              <a:t>kırılarak</a:t>
            </a:r>
            <a:r>
              <a:rPr lang="en-US" sz="2800" dirty="0" smtClean="0">
                <a:latin typeface="Times New Roman" charset="0"/>
              </a:rPr>
              <a:t> </a:t>
            </a:r>
            <a:r>
              <a:rPr lang="en-US" sz="2800" dirty="0" err="1" smtClean="0">
                <a:latin typeface="Times New Roman" charset="0"/>
              </a:rPr>
              <a:t>kırılma</a:t>
            </a:r>
            <a:r>
              <a:rPr lang="en-US" sz="2800" dirty="0" smtClean="0">
                <a:latin typeface="Times New Roman" charset="0"/>
              </a:rPr>
              <a:t> </a:t>
            </a:r>
            <a:r>
              <a:rPr lang="en-US" sz="2800" dirty="0" err="1" smtClean="0">
                <a:latin typeface="Times New Roman" charset="0"/>
              </a:rPr>
              <a:t>yükü</a:t>
            </a:r>
            <a:r>
              <a:rPr lang="en-US" sz="2800" dirty="0" smtClean="0">
                <a:latin typeface="Times New Roman" charset="0"/>
              </a:rPr>
              <a:t> </a:t>
            </a:r>
            <a:r>
              <a:rPr lang="en-US" sz="2800" dirty="0" err="1" smtClean="0">
                <a:latin typeface="Times New Roman" charset="0"/>
              </a:rPr>
              <a:t>belirlenir</a:t>
            </a:r>
            <a:r>
              <a:rPr lang="en-US" sz="2800" dirty="0" smtClean="0">
                <a:latin typeface="Times New Roman" charset="0"/>
              </a:rPr>
              <a:t>. Bu </a:t>
            </a:r>
            <a:r>
              <a:rPr lang="en-US" sz="2800" dirty="0" err="1" smtClean="0">
                <a:latin typeface="Times New Roman" charset="0"/>
              </a:rPr>
              <a:t>yük</a:t>
            </a:r>
            <a:r>
              <a:rPr lang="en-US" sz="2800" dirty="0" smtClean="0">
                <a:latin typeface="Times New Roman" charset="0"/>
              </a:rPr>
              <a:t> </a:t>
            </a:r>
            <a:r>
              <a:rPr lang="en-US" sz="2800" dirty="0" err="1" smtClean="0">
                <a:latin typeface="Times New Roman" charset="0"/>
              </a:rPr>
              <a:t>uygulandığı</a:t>
            </a:r>
            <a:r>
              <a:rPr lang="en-US" sz="2800" dirty="0" smtClean="0">
                <a:latin typeface="Times New Roman" charset="0"/>
              </a:rPr>
              <a:t> </a:t>
            </a:r>
            <a:r>
              <a:rPr lang="en-US" sz="2800" dirty="0" err="1" smtClean="0">
                <a:latin typeface="Times New Roman" charset="0"/>
              </a:rPr>
              <a:t>alana</a:t>
            </a:r>
            <a:r>
              <a:rPr lang="en-US" sz="2800" dirty="0" smtClean="0">
                <a:latin typeface="Times New Roman" charset="0"/>
              </a:rPr>
              <a:t> </a:t>
            </a:r>
            <a:r>
              <a:rPr lang="en-US" sz="2800" dirty="0" err="1" smtClean="0">
                <a:latin typeface="Times New Roman" charset="0"/>
              </a:rPr>
              <a:t>bölünerek</a:t>
            </a:r>
            <a:r>
              <a:rPr lang="en-US" sz="2800" dirty="0" smtClean="0">
                <a:latin typeface="Times New Roman" charset="0"/>
              </a:rPr>
              <a:t> </a:t>
            </a:r>
            <a:r>
              <a:rPr lang="en-US" sz="2800" dirty="0" err="1" smtClean="0">
                <a:latin typeface="Times New Roman" charset="0"/>
              </a:rPr>
              <a:t>numunenin</a:t>
            </a:r>
            <a:r>
              <a:rPr lang="en-US" sz="2800" dirty="0" smtClean="0">
                <a:latin typeface="Times New Roman" charset="0"/>
              </a:rPr>
              <a:t> </a:t>
            </a:r>
            <a:r>
              <a:rPr lang="en-US" sz="2800" dirty="0" err="1" smtClean="0">
                <a:latin typeface="Times New Roman" charset="0"/>
              </a:rPr>
              <a:t>basınç</a:t>
            </a:r>
            <a:r>
              <a:rPr lang="en-US" sz="2800" dirty="0" smtClean="0">
                <a:latin typeface="Times New Roman" charset="0"/>
              </a:rPr>
              <a:t> </a:t>
            </a:r>
            <a:r>
              <a:rPr lang="en-US" sz="2800" dirty="0" err="1" smtClean="0">
                <a:latin typeface="Times New Roman" charset="0"/>
              </a:rPr>
              <a:t>dayanımı</a:t>
            </a:r>
            <a:r>
              <a:rPr lang="en-US" sz="2800" dirty="0" smtClean="0">
                <a:latin typeface="Times New Roman" charset="0"/>
              </a:rPr>
              <a:t> </a:t>
            </a:r>
            <a:r>
              <a:rPr lang="en-US" sz="2800" dirty="0" err="1" smtClean="0">
                <a:latin typeface="Times New Roman" charset="0"/>
              </a:rPr>
              <a:t>hesaplanır</a:t>
            </a:r>
            <a:r>
              <a:rPr lang="en-US" sz="2800" dirty="0" smtClean="0">
                <a:latin typeface="Times New Roman" charset="0"/>
              </a:rPr>
              <a:t>. </a:t>
            </a:r>
            <a:endParaRPr lang="tr-TR" sz="2800" dirty="0" smtClean="0">
              <a:latin typeface="Times New Roman" charset="0"/>
            </a:endParaRPr>
          </a:p>
          <a:p>
            <a:pPr fontAlgn="auto">
              <a:spcAft>
                <a:spcPts val="0"/>
              </a:spcAft>
              <a:buFont typeface="Arial" pitchFamily="34" charset="0"/>
              <a:buNone/>
              <a:defRPr/>
            </a:pPr>
            <a:endParaRPr lang="tr-TR" sz="2800" dirty="0" smtClean="0">
              <a:latin typeface="Times New Roman" charset="0"/>
            </a:endParaRPr>
          </a:p>
          <a:p>
            <a:pPr fontAlgn="auto">
              <a:spcAft>
                <a:spcPts val="0"/>
              </a:spcAft>
              <a:buFont typeface="Arial" pitchFamily="34" charset="0"/>
              <a:buNone/>
              <a:defRPr/>
            </a:pPr>
            <a:endParaRPr lang="en-US" sz="2800" dirty="0" smtClean="0">
              <a:latin typeface="Times New Roman"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35</a:t>
            </a:fld>
            <a:endParaRPr lang="en-US"/>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graphicFrame>
        <p:nvGraphicFramePr>
          <p:cNvPr id="63490" name="Object 2"/>
          <p:cNvGraphicFramePr>
            <a:graphicFrameLocks noChangeAspect="1"/>
          </p:cNvGraphicFramePr>
          <p:nvPr/>
        </p:nvGraphicFramePr>
        <p:xfrm>
          <a:off x="488504" y="260648"/>
          <a:ext cx="9073008" cy="6597352"/>
        </p:xfrm>
        <a:graphic>
          <a:graphicData uri="http://schemas.openxmlformats.org/presentationml/2006/ole">
            <p:oleObj spid="_x0000_s63490" name="Acrobat Document" r:id="rId3" imgW="5667139" imgH="8019997" progId="AcroExch.Document.7">
              <p:embed/>
            </p:oleObj>
          </a:graphicData>
        </a:graphic>
      </p:graphicFrame>
      <p:sp>
        <p:nvSpPr>
          <p:cNvPr id="5" name="Footer Placeholder 4"/>
          <p:cNvSpPr>
            <a:spLocks noGrp="1"/>
          </p:cNvSpPr>
          <p:nvPr>
            <p:ph type="ftr" sz="quarter" idx="11"/>
          </p:nvPr>
        </p:nvSpPr>
        <p:spPr/>
        <p:txBody>
          <a:bodyPr/>
          <a:lstStyle/>
          <a:p>
            <a:pPr>
              <a:defRPr/>
            </a:pPr>
            <a:r>
              <a:rPr lang="en-US" smtClean="0"/>
              <a:t>İMO-KTMMOB- 17 Ağustos 2011</a:t>
            </a:r>
            <a:endParaRPr lang="en-US"/>
          </a:p>
        </p:txBody>
      </p:sp>
      <p:sp>
        <p:nvSpPr>
          <p:cNvPr id="6" name="TextBox 5"/>
          <p:cNvSpPr txBox="1"/>
          <p:nvPr/>
        </p:nvSpPr>
        <p:spPr>
          <a:xfrm>
            <a:off x="200472" y="476672"/>
            <a:ext cx="4520952" cy="1723549"/>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5300" b="1" dirty="0" smtClean="0">
                <a:solidFill>
                  <a:srgbClr val="00B050"/>
                </a:solidFill>
              </a:rPr>
              <a:t>NEDEN BETON KÜRÜ?</a:t>
            </a:r>
            <a:endParaRPr lang="tr-TR" sz="5300" b="1" dirty="0">
              <a:solidFill>
                <a:srgbClr val="00B050"/>
              </a:solidFill>
            </a:endParaRPr>
          </a:p>
        </p:txBody>
      </p:sp>
      <p:sp>
        <p:nvSpPr>
          <p:cNvPr id="7" name="Slide Number Placeholder 6"/>
          <p:cNvSpPr>
            <a:spLocks noGrp="1"/>
          </p:cNvSpPr>
          <p:nvPr>
            <p:ph type="sldNum" sz="quarter" idx="12"/>
          </p:nvPr>
        </p:nvSpPr>
        <p:spPr/>
        <p:txBody>
          <a:bodyPr/>
          <a:lstStyle/>
          <a:p>
            <a:pPr>
              <a:defRPr/>
            </a:pPr>
            <a:fld id="{1868AA1D-FCBC-4190-9479-9373DCE415B7}" type="slidenum">
              <a:rPr lang="en-US" smtClean="0"/>
              <a:pPr>
                <a:defRPr/>
              </a:pPr>
              <a:t>36</a:t>
            </a:fld>
            <a:endParaRPr lang="en-US"/>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2400" i="1" smtClean="0">
                <a:latin typeface="Times New Roman" pitchFamily="18" charset="0"/>
              </a:rPr>
              <a:t>TS</a:t>
            </a:r>
            <a:r>
              <a:rPr lang="tr-TR" sz="2400" i="1" smtClean="0">
                <a:latin typeface="Times New Roman" pitchFamily="18" charset="0"/>
              </a:rPr>
              <a:t> EN 206-1</a:t>
            </a:r>
            <a:r>
              <a:rPr lang="en-US" sz="2400" i="1" smtClean="0">
                <a:latin typeface="Times New Roman" pitchFamily="18" charset="0"/>
              </a:rPr>
              <a:t> </a:t>
            </a:r>
            <a:endParaRPr lang="en-US" sz="3200" smtClean="0">
              <a:latin typeface="Times New Roman" pitchFamily="18" charset="0"/>
            </a:endParaRPr>
          </a:p>
        </p:txBody>
      </p:sp>
      <p:sp>
        <p:nvSpPr>
          <p:cNvPr id="34819" name="Rectangle 479"/>
          <p:cNvSpPr>
            <a:spLocks noChangeArrowheads="1"/>
          </p:cNvSpPr>
          <p:nvPr/>
        </p:nvSpPr>
        <p:spPr bwMode="auto">
          <a:xfrm>
            <a:off x="0" y="5502275"/>
            <a:ext cx="9906000" cy="0"/>
          </a:xfrm>
          <a:prstGeom prst="rect">
            <a:avLst/>
          </a:prstGeom>
          <a:noFill/>
          <a:ln w="9525">
            <a:noFill/>
            <a:miter lim="800000"/>
            <a:headEnd/>
            <a:tailEnd/>
          </a:ln>
        </p:spPr>
        <p:txBody>
          <a:bodyPr wrap="none" anchor="ctr">
            <a:spAutoFit/>
          </a:bodyPr>
          <a:lstStyle/>
          <a:p>
            <a:pPr eaLnBrk="1" hangingPunct="1"/>
            <a:endParaRPr lang="tr-TR">
              <a:latin typeface="Arial" charset="0"/>
            </a:endParaRPr>
          </a:p>
        </p:txBody>
      </p:sp>
      <p:graphicFrame>
        <p:nvGraphicFramePr>
          <p:cNvPr id="94" name="Table 93"/>
          <p:cNvGraphicFramePr>
            <a:graphicFrameLocks noGrp="1"/>
          </p:cNvGraphicFramePr>
          <p:nvPr/>
        </p:nvGraphicFramePr>
        <p:xfrm>
          <a:off x="488950" y="1125538"/>
          <a:ext cx="8785225" cy="4998720"/>
        </p:xfrm>
        <a:graphic>
          <a:graphicData uri="http://schemas.openxmlformats.org/drawingml/2006/table">
            <a:tbl>
              <a:tblPr/>
              <a:tblGrid>
                <a:gridCol w="1241425"/>
                <a:gridCol w="1241425"/>
                <a:gridCol w="1243013"/>
                <a:gridCol w="1241425"/>
                <a:gridCol w="1243012"/>
                <a:gridCol w="1241425"/>
                <a:gridCol w="1333500"/>
              </a:tblGrid>
              <a:tr h="468313">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28 Günlük Basınç Dayanımları</a:t>
                      </a:r>
                      <a:endParaRPr kumimoji="0" lang="tr-T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kgf/cm</a:t>
                      </a:r>
                      <a:r>
                        <a:rPr kumimoji="0" lang="tr-TR" sz="18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 (N/mm</a:t>
                      </a:r>
                      <a:r>
                        <a:rPr kumimoji="0" lang="tr-TR" sz="18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tr-TR" sz="3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683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err="1" smtClean="0">
                          <a:ln>
                            <a:noFill/>
                          </a:ln>
                          <a:solidFill>
                            <a:srgbClr val="0070C0"/>
                          </a:solidFill>
                          <a:effectLst/>
                          <a:latin typeface="Times New Roman" pitchFamily="18" charset="0"/>
                          <a:cs typeface="Times New Roman" pitchFamily="18" charset="0"/>
                        </a:rPr>
                        <a:t>Silindir</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70C0"/>
                          </a:solidFill>
                          <a:effectLst/>
                          <a:latin typeface="Times New Roman" pitchFamily="18" charset="0"/>
                          <a:cs typeface="Times New Roman" pitchFamily="18" charset="0"/>
                          <a:sym typeface="Symbol" pitchFamily="18" charset="2"/>
                        </a:rPr>
                        <a:t></a:t>
                      </a:r>
                      <a:r>
                        <a:rPr kumimoji="0" lang="en-AU" sz="1600" b="1" i="0" u="none" strike="noStrike" cap="none" normalizeH="0" baseline="0" dirty="0" smtClean="0">
                          <a:ln>
                            <a:noFill/>
                          </a:ln>
                          <a:solidFill>
                            <a:srgbClr val="0070C0"/>
                          </a:solidFill>
                          <a:effectLst/>
                          <a:latin typeface="Times New Roman" pitchFamily="18" charset="0"/>
                          <a:cs typeface="Times New Roman" pitchFamily="18" charset="0"/>
                        </a:rPr>
                        <a:t>=15 cm  h=30cm</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err="1" smtClean="0">
                          <a:ln>
                            <a:noFill/>
                          </a:ln>
                          <a:solidFill>
                            <a:srgbClr val="FF0000"/>
                          </a:solidFill>
                          <a:effectLst/>
                          <a:latin typeface="Times New Roman" pitchFamily="18" charset="0"/>
                          <a:cs typeface="Times New Roman" pitchFamily="18" charset="0"/>
                        </a:rPr>
                        <a:t>Küp</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Times New Roman" pitchFamily="18" charset="0"/>
                          <a:cs typeface="Times New Roman" pitchFamily="18" charset="0"/>
                        </a:rPr>
                        <a:t>15x15x15cm</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1404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latin typeface="Times New Roman" pitchFamily="18" charset="0"/>
                          <a:cs typeface="Times New Roman" pitchFamily="18" charset="0"/>
                        </a:rPr>
                        <a:t>Beton</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latin typeface="Times New Roman" pitchFamily="18" charset="0"/>
                          <a:cs typeface="Times New Roman" pitchFamily="18" charset="0"/>
                        </a:rPr>
                        <a:t>Sınıfı</a:t>
                      </a:r>
                      <a:endParaRPr kumimoji="0" lang="tr-TR" sz="3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En d</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üşük k</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arakteristik</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b</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asınç</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ayanımı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imes New Roman" pitchFamily="18" charset="0"/>
                          <a:cs typeface="Times New Roman" pitchFamily="18" charset="0"/>
                        </a:rPr>
                        <a:t>Fck</a:t>
                      </a:r>
                      <a:endParaRPr kumimoji="0" lang="tr-TR" sz="32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Ortalama</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b</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asınç</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ayanımı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imes New Roman" pitchFamily="18" charset="0"/>
                          <a:cs typeface="Times New Roman" pitchFamily="18" charset="0"/>
                        </a:rPr>
                        <a:t>Fcm</a:t>
                      </a:r>
                      <a:endParaRPr kumimoji="0" lang="tr-TR" sz="32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Herhangi tek deney sonucunda</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ki</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in.</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b</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asınç dayanımı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imes New Roman" pitchFamily="18" charset="0"/>
                          <a:cs typeface="Times New Roman" pitchFamily="18" charset="0"/>
                        </a:rPr>
                        <a:t>Fci</a:t>
                      </a:r>
                      <a:endParaRPr kumimoji="0" lang="tr-TR" sz="32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En d</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üşük k</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arakteristik</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b</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asınç</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ayanımı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imes New Roman" pitchFamily="18" charset="0"/>
                          <a:cs typeface="Times New Roman" pitchFamily="18" charset="0"/>
                        </a:rPr>
                        <a:t>Fck</a:t>
                      </a:r>
                      <a:endParaRPr kumimoji="0" lang="tr-TR"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Ortalama</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b</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asınç</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ayanımı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imes New Roman" pitchFamily="18" charset="0"/>
                          <a:cs typeface="Times New Roman" pitchFamily="18" charset="0"/>
                        </a:rPr>
                        <a:t>Fcm</a:t>
                      </a:r>
                      <a:endParaRPr kumimoji="0" lang="tr-TR"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err="1" smtClean="0">
                          <a:ln>
                            <a:noFill/>
                          </a:ln>
                          <a:solidFill>
                            <a:schemeClr val="tx1"/>
                          </a:solidFill>
                          <a:effectLst/>
                          <a:latin typeface="Times New Roman" pitchFamily="18" charset="0"/>
                          <a:cs typeface="Times New Roman" pitchFamily="18" charset="0"/>
                        </a:rPr>
                        <a:t>Herhangi</a:t>
                      </a: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AU" sz="1600" b="0" i="0" u="none" strike="noStrike" cap="none" normalizeH="0" baseline="0" dirty="0" err="1" smtClean="0">
                          <a:ln>
                            <a:noFill/>
                          </a:ln>
                          <a:solidFill>
                            <a:schemeClr val="tx1"/>
                          </a:solidFill>
                          <a:effectLst/>
                          <a:latin typeface="Times New Roman" pitchFamily="18" charset="0"/>
                          <a:cs typeface="Times New Roman" pitchFamily="18" charset="0"/>
                        </a:rPr>
                        <a:t>tek</a:t>
                      </a: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AU" sz="1600" b="0" i="0" u="none" strike="noStrike" cap="none" normalizeH="0" baseline="0" dirty="0" err="1" smtClean="0">
                          <a:ln>
                            <a:noFill/>
                          </a:ln>
                          <a:solidFill>
                            <a:schemeClr val="tx1"/>
                          </a:solidFill>
                          <a:effectLst/>
                          <a:latin typeface="Times New Roman" pitchFamily="18" charset="0"/>
                          <a:cs typeface="Times New Roman" pitchFamily="18" charset="0"/>
                        </a:rPr>
                        <a:t>deney</a:t>
                      </a: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AU" sz="1600" b="0" i="0" u="none" strike="noStrike" cap="none" normalizeH="0" baseline="0" dirty="0" err="1" smtClean="0">
                          <a:ln>
                            <a:noFill/>
                          </a:ln>
                          <a:solidFill>
                            <a:schemeClr val="tx1"/>
                          </a:solidFill>
                          <a:effectLst/>
                          <a:latin typeface="Times New Roman" pitchFamily="18" charset="0"/>
                          <a:cs typeface="Times New Roman" pitchFamily="18" charset="0"/>
                        </a:rPr>
                        <a:t>sonucunda</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ki</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m</a:t>
                      </a: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in.</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en-AU" sz="1600" b="0" i="0" u="none" strike="noStrike" cap="none" normalizeH="0" baseline="0" dirty="0" err="1" smtClean="0">
                          <a:ln>
                            <a:noFill/>
                          </a:ln>
                          <a:solidFill>
                            <a:schemeClr val="tx1"/>
                          </a:solidFill>
                          <a:effectLst/>
                          <a:latin typeface="Times New Roman" pitchFamily="18" charset="0"/>
                          <a:cs typeface="Times New Roman" pitchFamily="18" charset="0"/>
                        </a:rPr>
                        <a:t>asınç</a:t>
                      </a: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AU" sz="1600" b="0" i="0" u="none" strike="noStrike" cap="none" normalizeH="0" baseline="0" dirty="0" err="1" smtClean="0">
                          <a:ln>
                            <a:noFill/>
                          </a:ln>
                          <a:solidFill>
                            <a:schemeClr val="tx1"/>
                          </a:solidFill>
                          <a:effectLst/>
                          <a:latin typeface="Times New Roman" pitchFamily="18" charset="0"/>
                          <a:cs typeface="Times New Roman" pitchFamily="18" charset="0"/>
                        </a:rPr>
                        <a:t>dayanımı</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chemeClr val="tx1"/>
                          </a:solidFill>
                          <a:effectLst/>
                          <a:latin typeface="Times New Roman" pitchFamily="18" charset="0"/>
                          <a:cs typeface="Times New Roman" pitchFamily="18" charset="0"/>
                        </a:rPr>
                        <a:t>Fci</a:t>
                      </a:r>
                      <a:endParaRPr kumimoji="0" lang="tr-T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C8/10</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80(8)</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120(12)</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40(4)</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100(10)</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140(14)</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60(6)</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C12/15</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120(12)</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160(16)</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80(8)</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150(15)</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190(19)</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110(11)</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C16/20</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160(16)</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200(20)</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120(12)</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200(20)</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240(24)</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160(16)</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C20/25</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200(20)</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240(24)</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160(16)</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250(25)</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290(29)</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210(21)</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C25/30</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250(25)</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290(29)</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210(21)</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300(30)</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340(34)</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260(26)</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C30/37</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300(30)</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340(34)</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260(26)</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370(37)</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410(41)</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330(33)</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C35/45</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350</a:t>
                      </a:r>
                      <a:r>
                        <a:rPr kumimoji="0" lang="en-US" sz="2000" b="1" i="0" u="none" strike="noStrike" cap="none" normalizeH="0" baseline="0" smtClean="0">
                          <a:ln>
                            <a:noFill/>
                          </a:ln>
                          <a:solidFill>
                            <a:srgbClr val="0070C0"/>
                          </a:solidFill>
                          <a:effectLst/>
                          <a:latin typeface="Times New Roman" pitchFamily="18" charset="0"/>
                          <a:cs typeface="Times New Roman" pitchFamily="18" charset="0"/>
                        </a:rPr>
                        <a:t>(35)</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0070C0"/>
                          </a:solidFill>
                          <a:effectLst/>
                          <a:latin typeface="Times New Roman" pitchFamily="18" charset="0"/>
                          <a:cs typeface="Times New Roman" pitchFamily="18" charset="0"/>
                        </a:rPr>
                        <a:t>390(39)</a:t>
                      </a:r>
                      <a:endParaRPr kumimoji="0" lang="tr-TR" sz="3200" b="1" i="0" u="none" strike="noStrike" cap="none" normalizeH="0" baseline="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0070C0"/>
                          </a:solidFill>
                          <a:effectLst/>
                          <a:latin typeface="Times New Roman" pitchFamily="18" charset="0"/>
                          <a:cs typeface="Times New Roman" pitchFamily="18" charset="0"/>
                        </a:rPr>
                        <a:t>310(31)</a:t>
                      </a:r>
                      <a:endParaRPr kumimoji="0" lang="tr-TR" sz="3200" b="1" i="0" u="none" strike="noStrike" cap="none" normalizeH="0" baseline="0" dirty="0" smtClean="0">
                        <a:ln>
                          <a:noFill/>
                        </a:ln>
                        <a:solidFill>
                          <a:srgbClr val="0070C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450(45)</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rgbClr val="FF0000"/>
                          </a:solidFill>
                          <a:effectLst/>
                          <a:latin typeface="Times New Roman" pitchFamily="18" charset="0"/>
                          <a:cs typeface="Times New Roman" pitchFamily="18" charset="0"/>
                        </a:rPr>
                        <a:t>490(49)</a:t>
                      </a:r>
                      <a:endParaRPr kumimoji="0" lang="tr-TR" sz="32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FF0000"/>
                          </a:solidFill>
                          <a:effectLst/>
                          <a:latin typeface="Times New Roman" pitchFamily="18" charset="0"/>
                          <a:cs typeface="Times New Roman" pitchFamily="18" charset="0"/>
                        </a:rPr>
                        <a:t>410(41)</a:t>
                      </a:r>
                      <a:endParaRPr kumimoji="0" lang="tr-TR"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37</a:t>
            </a:fld>
            <a:endParaRPr lang="en-US"/>
          </a:p>
        </p:txBody>
      </p:sp>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5925" y="620713"/>
            <a:ext cx="8915400" cy="1143000"/>
          </a:xfrm>
        </p:spPr>
        <p:txBody>
          <a:bodyPr/>
          <a:lstStyle/>
          <a:p>
            <a:r>
              <a:rPr lang="en-US" sz="2800" b="1" i="1" smtClean="0">
                <a:latin typeface="Times New Roman" pitchFamily="18" charset="0"/>
              </a:rPr>
              <a:t>Numune boyutları ara</a:t>
            </a:r>
            <a:r>
              <a:rPr lang="tr-TR" sz="2800" b="1" i="1" smtClean="0">
                <a:latin typeface="Times New Roman" pitchFamily="18" charset="0"/>
              </a:rPr>
              <a:t>sındaki ilişki.</a:t>
            </a:r>
            <a:r>
              <a:rPr lang="en-US" sz="2800" b="1" i="1" smtClean="0">
                <a:latin typeface="Times New Roman" pitchFamily="18" charset="0"/>
              </a:rPr>
              <a:t/>
            </a:r>
            <a:br>
              <a:rPr lang="en-US" sz="2800" b="1" i="1" smtClean="0">
                <a:latin typeface="Times New Roman" pitchFamily="18" charset="0"/>
              </a:rPr>
            </a:br>
            <a:r>
              <a:rPr lang="en-US" sz="2800" b="1" i="1" smtClean="0"/>
              <a:t/>
            </a:r>
            <a:br>
              <a:rPr lang="en-US" sz="2800" b="1" i="1" smtClean="0"/>
            </a:br>
            <a:endParaRPr lang="en-US" sz="2800" b="1" i="1" smtClean="0"/>
          </a:p>
        </p:txBody>
      </p:sp>
      <p:sp>
        <p:nvSpPr>
          <p:cNvPr id="35843" name="Rectangle 4"/>
          <p:cNvSpPr>
            <a:spLocks noChangeArrowheads="1"/>
          </p:cNvSpPr>
          <p:nvPr/>
        </p:nvSpPr>
        <p:spPr bwMode="auto">
          <a:xfrm>
            <a:off x="0" y="1417638"/>
            <a:ext cx="184150" cy="366712"/>
          </a:xfrm>
          <a:prstGeom prst="rect">
            <a:avLst/>
          </a:prstGeom>
          <a:noFill/>
          <a:ln w="9525">
            <a:noFill/>
            <a:miter lim="800000"/>
            <a:headEnd/>
            <a:tailEnd/>
          </a:ln>
        </p:spPr>
        <p:txBody>
          <a:bodyPr wrap="none" anchor="ctr">
            <a:spAutoFit/>
          </a:bodyPr>
          <a:lstStyle/>
          <a:p>
            <a:endParaRPr lang="tr-TR">
              <a:latin typeface="Arial" charset="0"/>
            </a:endParaRPr>
          </a:p>
        </p:txBody>
      </p:sp>
      <p:graphicFrame>
        <p:nvGraphicFramePr>
          <p:cNvPr id="64884" name="Group 372"/>
          <p:cNvGraphicFramePr>
            <a:graphicFrameLocks noGrp="1"/>
          </p:cNvGraphicFramePr>
          <p:nvPr/>
        </p:nvGraphicFramePr>
        <p:xfrm>
          <a:off x="344488" y="2060575"/>
          <a:ext cx="8929313" cy="2590800"/>
        </p:xfrm>
        <a:graphic>
          <a:graphicData uri="http://schemas.openxmlformats.org/drawingml/2006/table">
            <a:tbl>
              <a:tblPr/>
              <a:tblGrid>
                <a:gridCol w="2397868"/>
                <a:gridCol w="1494805"/>
                <a:gridCol w="1563359"/>
                <a:gridCol w="1563357"/>
                <a:gridCol w="1909924"/>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dirty="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ahoma" charset="0"/>
                          <a:ea typeface="Times New Roman" charset="0"/>
                          <a:cs typeface="Arial" charset="0"/>
                        </a:rPr>
                        <a:t>100</a:t>
                      </a:r>
                      <a:r>
                        <a:rPr kumimoji="0" lang="tr-TR" sz="2000" b="1" i="0" u="none" strike="noStrike" cap="none" normalizeH="0" baseline="0" dirty="0" smtClean="0">
                          <a:ln>
                            <a:noFill/>
                          </a:ln>
                          <a:solidFill>
                            <a:srgbClr val="FF0000"/>
                          </a:solidFill>
                          <a:effectLst/>
                          <a:latin typeface="Tahoma" charset="0"/>
                          <a:ea typeface="Times New Roman" charset="0"/>
                          <a:cs typeface="Arial" charset="0"/>
                        </a:rPr>
                        <a:t> </a:t>
                      </a:r>
                      <a:r>
                        <a:rPr kumimoji="0" lang="en-US" sz="2000" b="1" i="0" u="none" strike="noStrike" cap="none" normalizeH="0" baseline="0" dirty="0" smtClean="0">
                          <a:ln>
                            <a:noFill/>
                          </a:ln>
                          <a:solidFill>
                            <a:srgbClr val="FF0000"/>
                          </a:solidFill>
                          <a:effectLst/>
                          <a:latin typeface="Tahoma" charset="0"/>
                          <a:ea typeface="Times New Roman" charset="0"/>
                          <a:cs typeface="Arial" charset="0"/>
                        </a:rPr>
                        <a:t>mm </a:t>
                      </a:r>
                      <a:r>
                        <a:rPr kumimoji="0" lang="en-US" sz="2000" b="1" i="0" u="none" strike="noStrike" cap="none" normalizeH="0" baseline="0" dirty="0" err="1" smtClean="0">
                          <a:ln>
                            <a:noFill/>
                          </a:ln>
                          <a:solidFill>
                            <a:srgbClr val="FF0000"/>
                          </a:solidFill>
                          <a:effectLst/>
                          <a:latin typeface="Tahoma" charset="0"/>
                          <a:ea typeface="Times New Roman" charset="0"/>
                          <a:cs typeface="Arial" charset="0"/>
                        </a:rPr>
                        <a:t>küp</a:t>
                      </a:r>
                      <a:endParaRPr kumimoji="0" lang="en-US" sz="2000" b="1" i="0" u="none" strike="noStrike" cap="none" normalizeH="0" baseline="0" dirty="0" smtClean="0">
                        <a:ln>
                          <a:noFill/>
                        </a:ln>
                        <a:solidFill>
                          <a:srgbClr val="FF000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ahoma" charset="0"/>
                          <a:ea typeface="Times New Roman" charset="0"/>
                          <a:cs typeface="Arial" charset="0"/>
                        </a:rPr>
                        <a:t>150 mm </a:t>
                      </a:r>
                      <a:r>
                        <a:rPr kumimoji="0" lang="en-US" sz="2000" b="1" i="0" u="none" strike="noStrike" cap="none" normalizeH="0" baseline="0" dirty="0" err="1" smtClean="0">
                          <a:ln>
                            <a:noFill/>
                          </a:ln>
                          <a:solidFill>
                            <a:srgbClr val="FF0000"/>
                          </a:solidFill>
                          <a:effectLst/>
                          <a:latin typeface="Tahoma" charset="0"/>
                          <a:ea typeface="Times New Roman" charset="0"/>
                          <a:cs typeface="Arial" charset="0"/>
                        </a:rPr>
                        <a:t>küp</a:t>
                      </a:r>
                      <a:endParaRPr kumimoji="0" lang="en-US" sz="2000" b="1" i="0" u="none" strike="noStrike" cap="none" normalizeH="0" baseline="0" dirty="0" smtClean="0">
                        <a:ln>
                          <a:noFill/>
                        </a:ln>
                        <a:solidFill>
                          <a:srgbClr val="FF000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ahoma" charset="0"/>
                          <a:ea typeface="Times New Roman" charset="0"/>
                          <a:cs typeface="Arial" charset="0"/>
                        </a:rPr>
                        <a:t>200 mm küp</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ahoma" charset="0"/>
                          <a:ea typeface="Times New Roman" charset="0"/>
                          <a:cs typeface="Arial" charset="0"/>
                        </a:rPr>
                        <a:t>150x300</a:t>
                      </a:r>
                      <a:r>
                        <a:rPr kumimoji="0" lang="tr-TR" sz="2000" b="1" i="0" u="none" strike="noStrike" cap="none" normalizeH="0" baseline="0" dirty="0" smtClean="0">
                          <a:ln>
                            <a:noFill/>
                          </a:ln>
                          <a:solidFill>
                            <a:srgbClr val="FF0000"/>
                          </a:solidFill>
                          <a:effectLst/>
                          <a:latin typeface="Tahoma" charset="0"/>
                          <a:ea typeface="Times New Roman" charset="0"/>
                          <a:cs typeface="Arial" charset="0"/>
                        </a:rPr>
                        <a:t> mm</a:t>
                      </a:r>
                      <a:r>
                        <a:rPr kumimoji="0" lang="en-US" sz="2000" b="1" i="0" u="none" strike="noStrike" cap="none" normalizeH="0" baseline="0" dirty="0" smtClean="0">
                          <a:ln>
                            <a:noFill/>
                          </a:ln>
                          <a:solidFill>
                            <a:srgbClr val="FF0000"/>
                          </a:solidFill>
                          <a:effectLst/>
                          <a:latin typeface="Tahoma" charset="0"/>
                          <a:ea typeface="Times New Roman" charset="0"/>
                          <a:cs typeface="Arial" charset="0"/>
                        </a:rPr>
                        <a:t> </a:t>
                      </a:r>
                      <a:r>
                        <a:rPr kumimoji="0" lang="en-US" sz="2000" b="1" i="0" u="none" strike="noStrike" cap="none" normalizeH="0" baseline="0" dirty="0" err="1" smtClean="0">
                          <a:ln>
                            <a:noFill/>
                          </a:ln>
                          <a:solidFill>
                            <a:srgbClr val="FF0000"/>
                          </a:solidFill>
                          <a:effectLst/>
                          <a:latin typeface="Tahoma" charset="0"/>
                          <a:ea typeface="Times New Roman" charset="0"/>
                          <a:cs typeface="Arial" charset="0"/>
                        </a:rPr>
                        <a:t>silindir</a:t>
                      </a:r>
                      <a:endParaRPr kumimoji="0" lang="en-US" sz="2000" b="1" i="0" u="none" strike="noStrike" cap="none" normalizeH="0" baseline="0" dirty="0" smtClean="0">
                        <a:ln>
                          <a:noFill/>
                        </a:ln>
                        <a:solidFill>
                          <a:srgbClr val="FF000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Tahoma" charset="0"/>
                          <a:ea typeface="Times New Roman" charset="0"/>
                          <a:cs typeface="Arial" charset="0"/>
                        </a:rPr>
                        <a:t>100 mm </a:t>
                      </a:r>
                      <a:r>
                        <a:rPr kumimoji="0" lang="en-US" sz="2000" b="1" i="0" u="none" strike="noStrike" cap="none" normalizeH="0" baseline="0" dirty="0" err="1" smtClean="0">
                          <a:ln>
                            <a:noFill/>
                          </a:ln>
                          <a:solidFill>
                            <a:srgbClr val="0070C0"/>
                          </a:solidFill>
                          <a:effectLst/>
                          <a:latin typeface="Tahoma" charset="0"/>
                          <a:ea typeface="Times New Roman" charset="0"/>
                          <a:cs typeface="Arial" charset="0"/>
                        </a:rPr>
                        <a:t>küp</a:t>
                      </a:r>
                      <a:endParaRPr kumimoji="0" lang="en-US" sz="2000" b="1" i="0" u="none" strike="noStrike" cap="none" normalizeH="0" baseline="0" dirty="0" smtClean="0">
                        <a:ln>
                          <a:noFill/>
                        </a:ln>
                        <a:solidFill>
                          <a:srgbClr val="0070C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charset="0"/>
                          <a:ea typeface="Times New Roman" charset="0"/>
                          <a:cs typeface="Arial" charset="0"/>
                        </a:rPr>
                        <a:t>1,00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ea typeface="Times New Roman" charset="0"/>
                          <a:cs typeface="Arial" charset="0"/>
                        </a:rPr>
                        <a:t>1,01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ea typeface="Times New Roman" charset="0"/>
                          <a:cs typeface="Arial" charset="0"/>
                        </a:rPr>
                        <a:t>1,05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ea typeface="Times New Roman" charset="0"/>
                          <a:cs typeface="Arial" charset="0"/>
                        </a:rPr>
                        <a:t>1,22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Tahoma" charset="0"/>
                          <a:ea typeface="Times New Roman" charset="0"/>
                          <a:cs typeface="Arial" charset="0"/>
                        </a:rPr>
                        <a:t>150 mm </a:t>
                      </a:r>
                      <a:r>
                        <a:rPr kumimoji="0" lang="en-US" sz="2000" b="1" i="0" u="none" strike="noStrike" cap="none" normalizeH="0" baseline="0" dirty="0" err="1" smtClean="0">
                          <a:ln>
                            <a:noFill/>
                          </a:ln>
                          <a:solidFill>
                            <a:srgbClr val="0070C0"/>
                          </a:solidFill>
                          <a:effectLst/>
                          <a:latin typeface="Tahoma" charset="0"/>
                          <a:ea typeface="Times New Roman" charset="0"/>
                          <a:cs typeface="Arial" charset="0"/>
                        </a:rPr>
                        <a:t>küp</a:t>
                      </a:r>
                      <a:endParaRPr kumimoji="0" lang="en-US" sz="2000" b="1" i="0" u="none" strike="noStrike" cap="none" normalizeH="0" baseline="0" dirty="0" smtClean="0">
                        <a:ln>
                          <a:noFill/>
                        </a:ln>
                        <a:solidFill>
                          <a:srgbClr val="0070C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dirty="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charset="0"/>
                          <a:ea typeface="Times New Roman" charset="0"/>
                          <a:cs typeface="Arial" charset="0"/>
                        </a:rPr>
                        <a:t>1,00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charset="0"/>
                          <a:ea typeface="Times New Roman" charset="0"/>
                          <a:cs typeface="Arial" charset="0"/>
                        </a:rPr>
                        <a:t>1,05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charset="0"/>
                          <a:ea typeface="Times New Roman" charset="0"/>
                          <a:cs typeface="Arial" charset="0"/>
                        </a:rPr>
                        <a:t>1,20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Tahoma" charset="0"/>
                          <a:ea typeface="Times New Roman" charset="0"/>
                          <a:cs typeface="Arial" charset="0"/>
                        </a:rPr>
                        <a:t>200 mm </a:t>
                      </a:r>
                      <a:r>
                        <a:rPr kumimoji="0" lang="en-US" sz="2000" b="1" i="0" u="none" strike="noStrike" cap="none" normalizeH="0" baseline="0" dirty="0" err="1" smtClean="0">
                          <a:ln>
                            <a:noFill/>
                          </a:ln>
                          <a:solidFill>
                            <a:srgbClr val="0070C0"/>
                          </a:solidFill>
                          <a:effectLst/>
                          <a:latin typeface="Tahoma" charset="0"/>
                          <a:ea typeface="Times New Roman" charset="0"/>
                          <a:cs typeface="Arial" charset="0"/>
                        </a:rPr>
                        <a:t>küp</a:t>
                      </a:r>
                      <a:endParaRPr kumimoji="0" lang="en-US" sz="2000" b="1" i="0" u="none" strike="noStrike" cap="none" normalizeH="0" baseline="0" dirty="0" smtClean="0">
                        <a:ln>
                          <a:noFill/>
                        </a:ln>
                        <a:solidFill>
                          <a:srgbClr val="0070C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charset="0"/>
                          <a:ea typeface="Times New Roman" charset="0"/>
                          <a:cs typeface="Arial" charset="0"/>
                        </a:rPr>
                        <a:t>1,00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charset="0"/>
                          <a:ea typeface="Times New Roman" charset="0"/>
                          <a:cs typeface="Arial" charset="0"/>
                        </a:rPr>
                        <a:t>1,15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Tahoma" charset="0"/>
                          <a:ea typeface="Times New Roman" charset="0"/>
                          <a:cs typeface="Arial" charset="0"/>
                        </a:rPr>
                        <a:t>100x200</a:t>
                      </a:r>
                      <a:r>
                        <a:rPr kumimoji="0" lang="tr-TR" sz="2000" b="1" i="0" u="none" strike="noStrike" cap="none" normalizeH="0" baseline="0" dirty="0" smtClean="0">
                          <a:ln>
                            <a:noFill/>
                          </a:ln>
                          <a:solidFill>
                            <a:srgbClr val="0070C0"/>
                          </a:solidFill>
                          <a:effectLst/>
                          <a:latin typeface="Tahoma" charset="0"/>
                          <a:ea typeface="Times New Roman" charset="0"/>
                          <a:cs typeface="Arial" charset="0"/>
                        </a:rPr>
                        <a:t> mm </a:t>
                      </a:r>
                      <a:r>
                        <a:rPr kumimoji="0" lang="en-US" sz="2000" b="1" i="0" u="none" strike="noStrike" cap="none" normalizeH="0" baseline="0" dirty="0" err="1" smtClean="0">
                          <a:ln>
                            <a:noFill/>
                          </a:ln>
                          <a:solidFill>
                            <a:srgbClr val="0070C0"/>
                          </a:solidFill>
                          <a:effectLst/>
                          <a:latin typeface="Tahoma" charset="0"/>
                          <a:ea typeface="Times New Roman" charset="0"/>
                          <a:cs typeface="Arial" charset="0"/>
                        </a:rPr>
                        <a:t>silindir</a:t>
                      </a:r>
                      <a:endParaRPr kumimoji="0" lang="en-US" sz="2000" b="1" i="0" u="none" strike="noStrike" cap="none" normalizeH="0" baseline="0" dirty="0" smtClean="0">
                        <a:ln>
                          <a:noFill/>
                        </a:ln>
                        <a:solidFill>
                          <a:srgbClr val="0070C0"/>
                        </a:solidFill>
                        <a:effectLst/>
                        <a:latin typeface="Tahoma" charset="0"/>
                        <a:ea typeface="Times New Roman"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dirty="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000" b="0" i="0" u="none" strike="noStrike" cap="none" normalizeH="0" baseline="0" smtClean="0">
                        <a:ln>
                          <a:noFill/>
                        </a:ln>
                        <a:solidFill>
                          <a:schemeClr val="tx1"/>
                        </a:solidFill>
                        <a:effectLst/>
                        <a:latin typeface="Tahoma"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ea typeface="Times New Roman" charset="0"/>
                          <a:cs typeface="Arial" charset="0"/>
                        </a:rPr>
                        <a:t>1,06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82" name="Rectangle 63"/>
          <p:cNvSpPr>
            <a:spLocks noChangeArrowheads="1"/>
          </p:cNvSpPr>
          <p:nvPr/>
        </p:nvSpPr>
        <p:spPr bwMode="auto">
          <a:xfrm>
            <a:off x="0" y="4189413"/>
            <a:ext cx="184150" cy="549275"/>
          </a:xfrm>
          <a:prstGeom prst="rect">
            <a:avLst/>
          </a:prstGeom>
          <a:noFill/>
          <a:ln w="9525">
            <a:noFill/>
            <a:miter lim="800000"/>
            <a:headEnd/>
            <a:tailEnd/>
          </a:ln>
        </p:spPr>
        <p:txBody>
          <a:bodyPr wrap="none" anchor="ctr">
            <a:spAutoFit/>
          </a:bodyPr>
          <a:lstStyle/>
          <a:p>
            <a:pPr eaLnBrk="1" hangingPunct="1"/>
            <a:endParaRPr lang="en-US" sz="1200">
              <a:latin typeface="Arial" charset="0"/>
            </a:endParaRPr>
          </a:p>
          <a:p>
            <a:endParaRPr lang="en-US">
              <a:latin typeface="Arial" charset="0"/>
            </a:endParaRPr>
          </a:p>
        </p:txBody>
      </p:sp>
      <p:sp>
        <p:nvSpPr>
          <p:cNvPr id="6" name="Footer Placeholder 5"/>
          <p:cNvSpPr>
            <a:spLocks noGrp="1"/>
          </p:cNvSpPr>
          <p:nvPr>
            <p:ph type="ftr" sz="quarter" idx="11"/>
          </p:nvPr>
        </p:nvSpPr>
        <p:spPr/>
        <p:txBody>
          <a:bodyPr/>
          <a:lstStyle/>
          <a:p>
            <a:pPr>
              <a:defRPr/>
            </a:pPr>
            <a:r>
              <a:rPr lang="en-US" smtClean="0"/>
              <a:t>İMO-KTMMOB- 17 Ağustos 2011</a:t>
            </a:r>
            <a:endParaRPr lang="en-US"/>
          </a:p>
        </p:txBody>
      </p:sp>
      <p:sp>
        <p:nvSpPr>
          <p:cNvPr id="7" name="Right Arrow 6"/>
          <p:cNvSpPr/>
          <p:nvPr/>
        </p:nvSpPr>
        <p:spPr>
          <a:xfrm>
            <a:off x="3080792" y="1628800"/>
            <a:ext cx="151216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4736976" y="1628800"/>
            <a:ext cx="4392488" cy="369332"/>
          </a:xfrm>
          <a:prstGeom prst="rect">
            <a:avLst/>
          </a:prstGeom>
          <a:noFill/>
        </p:spPr>
        <p:txBody>
          <a:bodyPr wrap="square" rtlCol="0">
            <a:spAutoFit/>
          </a:bodyPr>
          <a:lstStyle/>
          <a:p>
            <a:r>
              <a:rPr lang="tr-TR" dirty="0" smtClean="0"/>
              <a:t>Bulunan rekamı aşağıdaki katsayıya bölün </a:t>
            </a:r>
            <a:endParaRPr lang="tr-TR" dirty="0"/>
          </a:p>
        </p:txBody>
      </p:sp>
      <p:sp>
        <p:nvSpPr>
          <p:cNvPr id="9" name="Slide Number Placeholder 8"/>
          <p:cNvSpPr>
            <a:spLocks noGrp="1"/>
          </p:cNvSpPr>
          <p:nvPr>
            <p:ph type="sldNum" sz="quarter" idx="12"/>
          </p:nvPr>
        </p:nvSpPr>
        <p:spPr/>
        <p:txBody>
          <a:bodyPr/>
          <a:lstStyle/>
          <a:p>
            <a:pPr>
              <a:defRPr/>
            </a:pPr>
            <a:fld id="{1868AA1D-FCBC-4190-9479-9373DCE415B7}" type="slidenum">
              <a:rPr lang="en-US" smtClean="0"/>
              <a:pPr>
                <a:defRPr/>
              </a:pPr>
              <a:t>38</a:t>
            </a:fld>
            <a:endParaRPr lang="en-US"/>
          </a:p>
        </p:txBody>
      </p:sp>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79"/>
          <p:cNvSpPr>
            <a:spLocks noGrp="1" noChangeArrowheads="1"/>
          </p:cNvSpPr>
          <p:nvPr>
            <p:ph type="title"/>
          </p:nvPr>
        </p:nvSpPr>
        <p:spPr/>
        <p:txBody>
          <a:bodyPr/>
          <a:lstStyle/>
          <a:p>
            <a:r>
              <a:rPr lang="en-US" sz="3200" b="1" dirty="0" err="1" smtClean="0">
                <a:latin typeface="Times New Roman" pitchFamily="18" charset="0"/>
              </a:rPr>
              <a:t>Beton</a:t>
            </a:r>
            <a:r>
              <a:rPr lang="en-US" sz="3200" b="1" dirty="0" smtClean="0">
                <a:latin typeface="Times New Roman" pitchFamily="18" charset="0"/>
              </a:rPr>
              <a:t> </a:t>
            </a:r>
            <a:r>
              <a:rPr lang="en-US" sz="3200" b="1" dirty="0" err="1" smtClean="0">
                <a:latin typeface="Times New Roman" pitchFamily="18" charset="0"/>
              </a:rPr>
              <a:t>yaşı</a:t>
            </a:r>
            <a:r>
              <a:rPr lang="en-US" sz="3200" b="1" dirty="0" smtClean="0">
                <a:latin typeface="Times New Roman" pitchFamily="18" charset="0"/>
              </a:rPr>
              <a:t> </a:t>
            </a:r>
            <a:r>
              <a:rPr lang="en-US" sz="3200" b="1" dirty="0" err="1" smtClean="0">
                <a:latin typeface="Times New Roman" pitchFamily="18" charset="0"/>
              </a:rPr>
              <a:t>ile</a:t>
            </a:r>
            <a:r>
              <a:rPr lang="en-US" sz="3200" b="1" dirty="0" smtClean="0">
                <a:latin typeface="Times New Roman" pitchFamily="18" charset="0"/>
              </a:rPr>
              <a:t> </a:t>
            </a:r>
            <a:r>
              <a:rPr lang="tr-TR" sz="3200" b="1" dirty="0" smtClean="0">
                <a:latin typeface="Times New Roman" pitchFamily="18" charset="0"/>
              </a:rPr>
              <a:t>basınç </a:t>
            </a:r>
            <a:r>
              <a:rPr lang="en-US" sz="3200" b="1" dirty="0" err="1" smtClean="0">
                <a:latin typeface="Times New Roman" pitchFamily="18" charset="0"/>
              </a:rPr>
              <a:t>dayanım</a:t>
            </a:r>
            <a:r>
              <a:rPr lang="tr-TR" sz="3200" b="1" dirty="0" smtClean="0">
                <a:latin typeface="Times New Roman" pitchFamily="18" charset="0"/>
              </a:rPr>
              <a:t>ı</a:t>
            </a:r>
            <a:r>
              <a:rPr lang="en-US" sz="3200" b="1" dirty="0" smtClean="0">
                <a:latin typeface="Times New Roman" pitchFamily="18" charset="0"/>
              </a:rPr>
              <a:t> </a:t>
            </a:r>
            <a:r>
              <a:rPr lang="en-US" sz="3200" b="1" dirty="0" err="1" smtClean="0">
                <a:latin typeface="Times New Roman" pitchFamily="18" charset="0"/>
              </a:rPr>
              <a:t>ilişkisi</a:t>
            </a:r>
            <a:endParaRPr lang="en-US" sz="3200" b="1" dirty="0" smtClean="0">
              <a:latin typeface="Times New Roman" pitchFamily="18" charset="0"/>
            </a:endParaRPr>
          </a:p>
        </p:txBody>
      </p:sp>
      <p:graphicFrame>
        <p:nvGraphicFramePr>
          <p:cNvPr id="65625" name="Group 89"/>
          <p:cNvGraphicFramePr>
            <a:graphicFrameLocks noGrp="1"/>
          </p:cNvGraphicFramePr>
          <p:nvPr>
            <p:ph type="tbl" idx="1"/>
          </p:nvPr>
        </p:nvGraphicFramePr>
        <p:xfrm>
          <a:off x="848544" y="1847850"/>
          <a:ext cx="7848871" cy="1515120"/>
        </p:xfrm>
        <a:graphic>
          <a:graphicData uri="http://schemas.openxmlformats.org/drawingml/2006/table">
            <a:tbl>
              <a:tblPr/>
              <a:tblGrid>
                <a:gridCol w="1472179"/>
                <a:gridCol w="1200391"/>
                <a:gridCol w="1202450"/>
                <a:gridCol w="1381584"/>
                <a:gridCol w="1568950"/>
                <a:gridCol w="1023317"/>
              </a:tblGrid>
              <a:tr h="8610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r-TR"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3 g</a:t>
                      </a:r>
                      <a:r>
                        <a:rPr kumimoji="0" lang="tr-TR"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ü</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n</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7 </a:t>
                      </a:r>
                      <a:r>
                        <a:rPr kumimoji="0" lang="en-US" sz="2400" b="1" i="0" u="none" strike="noStrike" cap="none" normalizeH="0" baseline="0" dirty="0" err="1" smtClean="0">
                          <a:ln>
                            <a:noFill/>
                          </a:ln>
                          <a:solidFill>
                            <a:schemeClr val="tx1"/>
                          </a:solidFill>
                          <a:effectLst>
                            <a:outerShdw blurRad="38100" dist="38100" dir="2700000" algn="tl">
                              <a:srgbClr val="000000"/>
                            </a:outerShdw>
                          </a:effectLst>
                          <a:latin typeface="Tahoma" charset="0"/>
                          <a:cs typeface="Times New Roman" charset="0"/>
                        </a:rPr>
                        <a:t>gün</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outerShdw blurRad="38100" dist="38100" dir="2700000" algn="tl">
                              <a:srgbClr val="000000"/>
                            </a:outerShdw>
                          </a:effectLst>
                          <a:latin typeface="Tahoma" charset="0"/>
                          <a:cs typeface="Times New Roman" charset="0"/>
                        </a:rPr>
                        <a:t>28 </a:t>
                      </a:r>
                      <a:r>
                        <a:rPr kumimoji="0" lang="en-US" sz="2400" b="1" i="0" u="none" strike="noStrike" cap="none" normalizeH="0" baseline="0" dirty="0" err="1" smtClean="0">
                          <a:ln>
                            <a:noFill/>
                          </a:ln>
                          <a:solidFill>
                            <a:srgbClr val="FF0000"/>
                          </a:solidFill>
                          <a:effectLst>
                            <a:outerShdw blurRad="38100" dist="38100" dir="2700000" algn="tl">
                              <a:srgbClr val="000000"/>
                            </a:outerShdw>
                          </a:effectLst>
                          <a:latin typeface="Tahoma" charset="0"/>
                          <a:cs typeface="Times New Roman" charset="0"/>
                        </a:rPr>
                        <a:t>gün</a:t>
                      </a:r>
                      <a:endParaRPr kumimoji="0" lang="en-US" sz="2400" b="1" i="0" u="none" strike="noStrike" cap="none" normalizeH="0" baseline="0" dirty="0" smtClean="0">
                        <a:ln>
                          <a:noFill/>
                        </a:ln>
                        <a:solidFill>
                          <a:srgbClr val="FF0000"/>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90 </a:t>
                      </a:r>
                      <a:r>
                        <a:rPr kumimoji="0" lang="en-US" sz="2400" b="1" i="0" u="none" strike="noStrike" cap="none" normalizeH="0" baseline="0" dirty="0" err="1" smtClean="0">
                          <a:ln>
                            <a:noFill/>
                          </a:ln>
                          <a:solidFill>
                            <a:schemeClr val="tx1"/>
                          </a:solidFill>
                          <a:effectLst>
                            <a:outerShdw blurRad="38100" dist="38100" dir="2700000" algn="tl">
                              <a:srgbClr val="000000"/>
                            </a:outerShdw>
                          </a:effectLst>
                          <a:latin typeface="Tahoma" charset="0"/>
                          <a:cs typeface="Times New Roman" charset="0"/>
                        </a:rPr>
                        <a:t>gün</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 </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1 </a:t>
                      </a:r>
                      <a:r>
                        <a:rPr kumimoji="0" lang="en-US" sz="2400" b="1" i="0" u="none" strike="noStrike" cap="none" normalizeH="0" baseline="0" dirty="0" err="1" smtClean="0">
                          <a:ln>
                            <a:noFill/>
                          </a:ln>
                          <a:solidFill>
                            <a:schemeClr val="tx1"/>
                          </a:solidFill>
                          <a:effectLst>
                            <a:outerShdw blurRad="38100" dist="38100" dir="2700000" algn="tl">
                              <a:srgbClr val="000000"/>
                            </a:outerShdw>
                          </a:effectLst>
                          <a:latin typeface="Tahoma" charset="0"/>
                          <a:cs typeface="Times New Roman" charset="0"/>
                        </a:rPr>
                        <a:t>yıl</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PÇ</a:t>
                      </a:r>
                      <a:r>
                        <a:rPr kumimoji="0" lang="tr-TR"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 </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32,5</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charset="0"/>
                          <a:cs typeface="Times New Roman" charset="0"/>
                        </a:rPr>
                        <a:t>0,40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charset="0"/>
                          <a:cs typeface="Times New Roman" charset="0"/>
                        </a:rPr>
                        <a:t>0,65</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outerShdw blurRad="38100" dist="38100" dir="2700000" algn="tl">
                              <a:srgbClr val="000000"/>
                            </a:outerShdw>
                          </a:effectLst>
                          <a:latin typeface="Tahoma" charset="0"/>
                          <a:cs typeface="Times New Roman" charset="0"/>
                        </a:rPr>
                        <a:t>1,00</a:t>
                      </a:r>
                      <a:endParaRPr kumimoji="0" lang="en-US" sz="2400" b="1" i="0" u="none" strike="noStrike" cap="none" normalizeH="0" baseline="0" dirty="0" smtClean="0">
                        <a:ln>
                          <a:noFill/>
                        </a:ln>
                        <a:solidFill>
                          <a:srgbClr val="FF0000"/>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charset="0"/>
                          <a:cs typeface="Times New Roman" charset="0"/>
                        </a:rPr>
                        <a:t>1,20</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Times New Roman" charset="0"/>
                        </a:rPr>
                        <a:t>1,40</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F0C5BAC5-BF75-4E11-B1A3-26CE82FF7630}" type="slidenum">
              <a:rPr lang="en-US" smtClean="0"/>
              <a:pPr>
                <a:defRPr/>
              </a:pPr>
              <a:t>39</a:t>
            </a:fld>
            <a:endParaRPr lang="en-US"/>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b="1" u="sng" smtClean="0">
                <a:latin typeface="Times New Roman" pitchFamily="18" charset="0"/>
              </a:rPr>
              <a:t>ÇİMENTO</a:t>
            </a:r>
            <a:endParaRPr lang="en-US" b="1" u="sng" smtClean="0">
              <a:latin typeface="Times New Roman" pitchFamily="18" charset="0"/>
            </a:endParaRPr>
          </a:p>
        </p:txBody>
      </p:sp>
      <p:sp>
        <p:nvSpPr>
          <p:cNvPr id="9219" name="Rectangle 3"/>
          <p:cNvSpPr>
            <a:spLocks noGrp="1" noChangeArrowheads="1"/>
          </p:cNvSpPr>
          <p:nvPr>
            <p:ph idx="1"/>
          </p:nvPr>
        </p:nvSpPr>
        <p:spPr>
          <a:xfrm>
            <a:off x="200472" y="1600200"/>
            <a:ext cx="9505056" cy="4525963"/>
          </a:xfrm>
        </p:spPr>
        <p:txBody>
          <a:bodyPr/>
          <a:lstStyle/>
          <a:p>
            <a:r>
              <a:rPr lang="tr-TR" dirty="0" smtClean="0">
                <a:latin typeface="Times New Roman" pitchFamily="18" charset="0"/>
              </a:rPr>
              <a:t>Portland çimentosu:</a:t>
            </a:r>
            <a:endParaRPr lang="tr-TR" u="sng" dirty="0" smtClean="0">
              <a:latin typeface="Times New Roman" pitchFamily="18" charset="0"/>
            </a:endParaRPr>
          </a:p>
          <a:p>
            <a:pPr>
              <a:buFont typeface="Wingdings" pitchFamily="2" charset="2"/>
              <a:buNone/>
            </a:pPr>
            <a:r>
              <a:rPr lang="tr-TR" dirty="0" smtClean="0">
                <a:latin typeface="Times New Roman" pitchFamily="18" charset="0"/>
              </a:rPr>
              <a:t>%70 kalker + %30 kil (</a:t>
            </a:r>
            <a:r>
              <a:rPr lang="tr-TR" sz="2400" dirty="0" smtClean="0">
                <a:latin typeface="Times New Roman" pitchFamily="18" charset="0"/>
              </a:rPr>
              <a:t>1400-1600°C’de pişirilir. KLİNKER elde edilir</a:t>
            </a:r>
            <a:r>
              <a:rPr lang="tr-TR" dirty="0" smtClean="0">
                <a:latin typeface="Times New Roman" pitchFamily="18" charset="0"/>
              </a:rPr>
              <a:t>) + jips (%2-%6). Karışım öğütülür.</a:t>
            </a:r>
          </a:p>
          <a:p>
            <a:r>
              <a:rPr lang="tr-TR" dirty="0" smtClean="0">
                <a:solidFill>
                  <a:srgbClr val="0070C0"/>
                </a:solidFill>
                <a:latin typeface="Times New Roman" pitchFamily="18" charset="0"/>
              </a:rPr>
              <a:t>Çimentolar hem havada hem suda katılaşırlar ve sertleşirler. </a:t>
            </a:r>
          </a:p>
          <a:p>
            <a:r>
              <a:rPr lang="tr-TR" dirty="0" smtClean="0">
                <a:latin typeface="Times New Roman" pitchFamily="18" charset="0"/>
              </a:rPr>
              <a:t>Bundan dolayı </a:t>
            </a:r>
            <a:r>
              <a:rPr lang="tr-TR" b="1" i="1" dirty="0" smtClean="0">
                <a:solidFill>
                  <a:srgbClr val="0070C0"/>
                </a:solidFill>
                <a:latin typeface="Times New Roman" pitchFamily="18" charset="0"/>
              </a:rPr>
              <a:t>HİDROLİK</a:t>
            </a:r>
            <a:r>
              <a:rPr lang="tr-TR" dirty="0" smtClean="0">
                <a:latin typeface="Times New Roman" pitchFamily="18" charset="0"/>
              </a:rPr>
              <a:t> bağlayıcı olarak adlandırılırlar.		</a:t>
            </a:r>
            <a:endParaRPr lang="en-US"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70658" name="Picture 2" descr="http://www.yapi.com.tr/V_Images/2010/sektorel/82188_cimento.jpg"/>
          <p:cNvPicPr>
            <a:picLocks noChangeAspect="1" noChangeArrowheads="1"/>
          </p:cNvPicPr>
          <p:nvPr/>
        </p:nvPicPr>
        <p:blipFill>
          <a:blip r:embed="rId2" cstate="print"/>
          <a:srcRect/>
          <a:stretch>
            <a:fillRect/>
          </a:stretch>
        </p:blipFill>
        <p:spPr bwMode="auto">
          <a:xfrm>
            <a:off x="6897216" y="0"/>
            <a:ext cx="2857500" cy="1905000"/>
          </a:xfrm>
          <a:prstGeom prst="rect">
            <a:avLst/>
          </a:prstGeom>
          <a:noFill/>
        </p:spPr>
      </p:pic>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4</a:t>
            </a:fld>
            <a:endParaRPr lang="en-US"/>
          </a:p>
        </p:txBody>
      </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88950" y="2997200"/>
            <a:ext cx="8915400" cy="1143000"/>
          </a:xfrm>
        </p:spPr>
        <p:txBody>
          <a:bodyPr/>
          <a:lstStyle/>
          <a:p>
            <a:r>
              <a:rPr lang="en-US" b="1" smtClean="0">
                <a:solidFill>
                  <a:srgbClr val="0070C0"/>
                </a:solidFill>
              </a:rPr>
              <a:t>Tahribats</a:t>
            </a:r>
            <a:r>
              <a:rPr lang="tr-TR" b="1" smtClean="0">
                <a:solidFill>
                  <a:srgbClr val="0070C0"/>
                </a:solidFill>
              </a:rPr>
              <a:t>ız Deney Metodları</a:t>
            </a:r>
            <a:endParaRPr lang="tr-TR" smtClean="0"/>
          </a:p>
        </p:txBody>
      </p:sp>
      <p:sp>
        <p:nvSpPr>
          <p:cNvPr id="3" name="Footer Placeholder 2"/>
          <p:cNvSpPr>
            <a:spLocks noGrp="1"/>
          </p:cNvSpPr>
          <p:nvPr>
            <p:ph type="ftr" sz="quarter" idx="11"/>
          </p:nvPr>
        </p:nvSpPr>
        <p:spPr/>
        <p:txBody>
          <a:bodyPr/>
          <a:lstStyle/>
          <a:p>
            <a:pPr>
              <a:defRPr/>
            </a:pPr>
            <a:r>
              <a:rPr lang="en-US" smtClean="0"/>
              <a:t>İMO-KTMMOB- 17 Ağustos 2011</a:t>
            </a:r>
            <a:endParaRPr lang="en-US"/>
          </a:p>
        </p:txBody>
      </p:sp>
      <p:sp>
        <p:nvSpPr>
          <p:cNvPr id="4" name="Slide Number Placeholder 3"/>
          <p:cNvSpPr>
            <a:spLocks noGrp="1"/>
          </p:cNvSpPr>
          <p:nvPr>
            <p:ph type="sldNum" sz="quarter" idx="12"/>
          </p:nvPr>
        </p:nvSpPr>
        <p:spPr/>
        <p:txBody>
          <a:bodyPr/>
          <a:lstStyle/>
          <a:p>
            <a:pPr>
              <a:defRPr/>
            </a:pPr>
            <a:fld id="{F0C5BAC5-BF75-4E11-B1A3-26CE82FF7630}" type="slidenum">
              <a:rPr lang="en-US" smtClean="0"/>
              <a:pPr>
                <a:defRPr/>
              </a:pPr>
              <a:t>40</a:t>
            </a:fld>
            <a:endParaRPr lang="en-US"/>
          </a:p>
        </p:txBody>
      </p:sp>
    </p:spTree>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260350"/>
            <a:ext cx="5168900" cy="4537075"/>
          </a:xfrm>
        </p:spPr>
        <p:txBody>
          <a:bodyPr rtlCol="0">
            <a:normAutofit fontScale="90000"/>
          </a:bodyPr>
          <a:lstStyle/>
          <a:p>
            <a:pPr fontAlgn="auto">
              <a:spcAft>
                <a:spcPts val="0"/>
              </a:spcAft>
              <a:defRPr/>
            </a:pPr>
            <a:r>
              <a:rPr lang="tr-TR" sz="4000" b="1" dirty="0" smtClean="0">
                <a:solidFill>
                  <a:srgbClr val="0070C0"/>
                </a:solidFill>
              </a:rPr>
              <a:t>1. Pundit </a:t>
            </a:r>
            <a:r>
              <a:rPr lang="tr-TR" sz="4000" dirty="0" smtClean="0"/>
              <a:t/>
            </a:r>
            <a:br>
              <a:rPr lang="tr-TR" sz="4000" dirty="0" smtClean="0"/>
            </a:br>
            <a:r>
              <a:rPr lang="tr-TR" sz="4000" dirty="0" smtClean="0"/>
              <a:t/>
            </a:r>
            <a:br>
              <a:rPr lang="tr-TR" sz="4000" dirty="0" smtClean="0"/>
            </a:br>
            <a:r>
              <a:rPr lang="tr-TR" sz="4000" dirty="0" smtClean="0"/>
              <a:t>BASINÇ DAYANIMI, YOĞUNLUK, ÇATLAK DERİNLİĞİ</a:t>
            </a:r>
            <a:br>
              <a:rPr lang="tr-TR" sz="4000" dirty="0" smtClean="0"/>
            </a:br>
            <a:r>
              <a:rPr lang="tr-TR" sz="4000" dirty="0" smtClean="0"/>
              <a:t/>
            </a:r>
            <a:br>
              <a:rPr lang="tr-TR" sz="4000" dirty="0" smtClean="0"/>
            </a:br>
            <a:r>
              <a:rPr lang="tr-TR" sz="4000" dirty="0" smtClean="0"/>
              <a:t>mevcut yapılarda veya beton numunelerde kullanılabilir.</a:t>
            </a:r>
            <a:endParaRPr lang="en-US" sz="4000" dirty="0" smtClean="0"/>
          </a:p>
        </p:txBody>
      </p:sp>
      <p:pic>
        <p:nvPicPr>
          <p:cNvPr id="38915" name="Picture 3" descr="IMAGE03"/>
          <p:cNvPicPr>
            <a:picLocks noGrp="1" noChangeAspect="1" noChangeArrowheads="1"/>
          </p:cNvPicPr>
          <p:nvPr>
            <p:ph idx="1"/>
          </p:nvPr>
        </p:nvPicPr>
        <p:blipFill>
          <a:blip r:embed="rId2" cstate="print"/>
          <a:srcRect/>
          <a:stretch>
            <a:fillRect/>
          </a:stretch>
        </p:blipFill>
        <p:spPr>
          <a:xfrm>
            <a:off x="5313363" y="1196975"/>
            <a:ext cx="4592637" cy="4424363"/>
          </a:xfrm>
          <a:noFill/>
        </p:spPr>
      </p:pic>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41</a:t>
            </a:fld>
            <a:endParaRPr lang="en-US"/>
          </a:p>
        </p:txBody>
      </p:sp>
    </p:spTree>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tr-TR" b="1" dirty="0" smtClean="0">
                <a:solidFill>
                  <a:srgbClr val="0070C0"/>
                </a:solidFill>
              </a:rPr>
              <a:t>2. Beton Çekici</a:t>
            </a:r>
            <a:endParaRPr lang="en-US" b="1" dirty="0" smtClean="0">
              <a:solidFill>
                <a:srgbClr val="0070C0"/>
              </a:solidFill>
            </a:endParaRPr>
          </a:p>
        </p:txBody>
      </p:sp>
      <p:sp>
        <p:nvSpPr>
          <p:cNvPr id="39939" name="Rectangle 3"/>
          <p:cNvSpPr>
            <a:spLocks noGrp="1" noChangeArrowheads="1"/>
          </p:cNvSpPr>
          <p:nvPr>
            <p:ph idx="1"/>
          </p:nvPr>
        </p:nvSpPr>
        <p:spPr/>
        <p:txBody>
          <a:bodyPr/>
          <a:lstStyle/>
          <a:p>
            <a:pPr>
              <a:buFont typeface="Wingdings" pitchFamily="2" charset="2"/>
              <a:buNone/>
            </a:pPr>
            <a:r>
              <a:rPr lang="tr-TR" dirty="0" smtClean="0"/>
              <a:t>BASINÇ DAYANIMI (yüzey sertliği)</a:t>
            </a:r>
          </a:p>
          <a:p>
            <a:pPr>
              <a:buFont typeface="Wingdings" pitchFamily="2" charset="2"/>
              <a:buNone/>
            </a:pPr>
            <a:endParaRPr lang="tr-TR" dirty="0" smtClean="0"/>
          </a:p>
          <a:p>
            <a:pPr>
              <a:buFont typeface="Wingdings" pitchFamily="2" charset="2"/>
              <a:buNone/>
            </a:pPr>
            <a:r>
              <a:rPr lang="tr-TR" dirty="0" smtClean="0"/>
              <a:t>Mevcut yapılardaki beton </a:t>
            </a:r>
          </a:p>
          <a:p>
            <a:pPr>
              <a:buFont typeface="Wingdings" pitchFamily="2" charset="2"/>
              <a:buNone/>
            </a:pPr>
            <a:r>
              <a:rPr lang="tr-TR" dirty="0" smtClean="0"/>
              <a:t>yüzeyine veya küp numunelere </a:t>
            </a:r>
          </a:p>
          <a:p>
            <a:pPr>
              <a:buFont typeface="Wingdings" pitchFamily="2" charset="2"/>
              <a:buNone/>
            </a:pPr>
            <a:r>
              <a:rPr lang="tr-TR" dirty="0" smtClean="0"/>
              <a:t>uygulanabilir.</a:t>
            </a:r>
          </a:p>
          <a:p>
            <a:pPr>
              <a:buFont typeface="Wingdings" pitchFamily="2" charset="2"/>
              <a:buNone/>
            </a:pPr>
            <a:endParaRPr lang="tr-TR" dirty="0" smtClean="0"/>
          </a:p>
          <a:p>
            <a:pPr>
              <a:buFont typeface="Wingdings" pitchFamily="2" charset="2"/>
              <a:buNone/>
            </a:pPr>
            <a:endParaRPr lang="tr-TR" dirty="0" smtClean="0"/>
          </a:p>
        </p:txBody>
      </p:sp>
      <p:pic>
        <p:nvPicPr>
          <p:cNvPr id="39940" name="Picture 5" descr="EL35-1480 Concrete Test Hammer">
            <a:hlinkClick r:id="rId2" action="ppaction://hlinkfile"/>
          </p:cNvPr>
          <p:cNvPicPr>
            <a:picLocks noChangeAspect="1" noChangeArrowheads="1"/>
          </p:cNvPicPr>
          <p:nvPr/>
        </p:nvPicPr>
        <p:blipFill>
          <a:blip r:embed="rId3" cstate="print"/>
          <a:srcRect/>
          <a:stretch>
            <a:fillRect/>
          </a:stretch>
        </p:blipFill>
        <p:spPr bwMode="auto">
          <a:xfrm>
            <a:off x="6176963" y="1101725"/>
            <a:ext cx="2879725" cy="470058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42</a:t>
            </a:fld>
            <a:endParaRPr lang="en-US"/>
          </a:p>
        </p:txBody>
      </p:sp>
    </p:spTree>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b="1" dirty="0" smtClean="0">
                <a:solidFill>
                  <a:srgbClr val="0070C0"/>
                </a:solidFill>
              </a:rPr>
              <a:t>Tahribatlı Deney Metodu</a:t>
            </a:r>
            <a:endParaRPr lang="en-US" b="1" dirty="0" smtClean="0">
              <a:solidFill>
                <a:srgbClr val="0070C0"/>
              </a:solidFill>
            </a:endParaRPr>
          </a:p>
        </p:txBody>
      </p:sp>
      <p:sp>
        <p:nvSpPr>
          <p:cNvPr id="40963" name="Rectangle 3"/>
          <p:cNvSpPr>
            <a:spLocks noGrp="1" noChangeArrowheads="1"/>
          </p:cNvSpPr>
          <p:nvPr>
            <p:ph type="body" sz="half" idx="1"/>
          </p:nvPr>
        </p:nvSpPr>
        <p:spPr>
          <a:xfrm>
            <a:off x="495300" y="1600200"/>
            <a:ext cx="4379913" cy="4495800"/>
          </a:xfrm>
        </p:spPr>
        <p:txBody>
          <a:bodyPr/>
          <a:lstStyle/>
          <a:p>
            <a:r>
              <a:rPr lang="tr-TR" sz="1800" i="1" dirty="0" smtClean="0">
                <a:hlinkClick r:id="rId2" action="ppaction://hlinkfile"/>
              </a:rPr>
              <a:t>Karot alma</a:t>
            </a:r>
            <a:r>
              <a:rPr lang="tr-TR" sz="1800" dirty="0" smtClean="0"/>
              <a:t>: 99 mm ve 150 mm çapında numuneler alınır. Başlık yapılır ve basınç mukavemeti bulunur.</a:t>
            </a:r>
            <a:endParaRPr lang="en-US" sz="1800" dirty="0" smtClean="0"/>
          </a:p>
        </p:txBody>
      </p:sp>
      <p:pic>
        <p:nvPicPr>
          <p:cNvPr id="40964" name="Picture 13" descr="HPIM0339"/>
          <p:cNvPicPr>
            <a:picLocks noGrp="1" noChangeAspect="1" noChangeArrowheads="1"/>
          </p:cNvPicPr>
          <p:nvPr>
            <p:ph sz="quarter" idx="2"/>
          </p:nvPr>
        </p:nvPicPr>
        <p:blipFill>
          <a:blip r:embed="rId3" cstate="print"/>
          <a:srcRect/>
          <a:stretch>
            <a:fillRect/>
          </a:stretch>
        </p:blipFill>
        <p:spPr>
          <a:xfrm>
            <a:off x="4881563" y="1773238"/>
            <a:ext cx="4198937" cy="4392612"/>
          </a:xfrm>
        </p:spPr>
      </p:pic>
      <p:pic>
        <p:nvPicPr>
          <p:cNvPr id="40965" name="Picture 6" descr="HPIM0338"/>
          <p:cNvPicPr>
            <a:picLocks noGrp="1" noChangeAspect="1" noChangeArrowheads="1"/>
          </p:cNvPicPr>
          <p:nvPr>
            <p:ph sz="quarter" idx="3"/>
          </p:nvPr>
        </p:nvPicPr>
        <p:blipFill>
          <a:blip r:embed="rId4" cstate="print"/>
          <a:srcRect/>
          <a:stretch>
            <a:fillRect/>
          </a:stretch>
        </p:blipFill>
        <p:spPr>
          <a:xfrm>
            <a:off x="1570038" y="2854325"/>
            <a:ext cx="2490787" cy="2754313"/>
          </a:xfrm>
          <a:noFill/>
        </p:spPr>
      </p:pic>
      <p:sp>
        <p:nvSpPr>
          <p:cNvPr id="40966" name="Text Box 14"/>
          <p:cNvSpPr txBox="1">
            <a:spLocks noChangeArrowheads="1"/>
          </p:cNvSpPr>
          <p:nvPr/>
        </p:nvSpPr>
        <p:spPr bwMode="auto">
          <a:xfrm>
            <a:off x="1281113" y="5013325"/>
            <a:ext cx="2951162" cy="366713"/>
          </a:xfrm>
          <a:prstGeom prst="rect">
            <a:avLst/>
          </a:prstGeom>
          <a:noFill/>
          <a:ln w="9525">
            <a:noFill/>
            <a:miter lim="800000"/>
            <a:headEnd/>
            <a:tailEnd/>
          </a:ln>
        </p:spPr>
        <p:txBody>
          <a:bodyPr>
            <a:spAutoFit/>
          </a:bodyPr>
          <a:lstStyle/>
          <a:p>
            <a:pPr>
              <a:spcBef>
                <a:spcPct val="50000"/>
              </a:spcBef>
            </a:pPr>
            <a:endParaRPr lang="tr-TR">
              <a:latin typeface="Times New Roman" pitchFamily="18" charset="0"/>
            </a:endParaRPr>
          </a:p>
        </p:txBody>
      </p:sp>
      <p:sp>
        <p:nvSpPr>
          <p:cNvPr id="7" name="Footer Placeholder 6"/>
          <p:cNvSpPr>
            <a:spLocks noGrp="1"/>
          </p:cNvSpPr>
          <p:nvPr>
            <p:ph type="ftr" sz="quarter" idx="11"/>
          </p:nvPr>
        </p:nvSpPr>
        <p:spPr/>
        <p:txBody>
          <a:bodyPr/>
          <a:lstStyle/>
          <a:p>
            <a:pPr>
              <a:defRPr/>
            </a:pPr>
            <a:r>
              <a:rPr lang="en-US" smtClean="0"/>
              <a:t>İMO-KTMMOB- 17 Ağustos 2011</a:t>
            </a:r>
            <a:endParaRPr lang="en-US"/>
          </a:p>
        </p:txBody>
      </p:sp>
      <p:sp>
        <p:nvSpPr>
          <p:cNvPr id="8" name="Slide Number Placeholder 7"/>
          <p:cNvSpPr>
            <a:spLocks noGrp="1"/>
          </p:cNvSpPr>
          <p:nvPr>
            <p:ph type="sldNum" sz="quarter" idx="12"/>
          </p:nvPr>
        </p:nvSpPr>
        <p:spPr/>
        <p:txBody>
          <a:bodyPr/>
          <a:lstStyle/>
          <a:p>
            <a:pPr>
              <a:defRPr/>
            </a:pPr>
            <a:fld id="{4C67C043-84F9-4F08-B6A6-49C9898D8EBE}" type="slidenum">
              <a:rPr lang="en-US" smtClean="0"/>
              <a:pPr>
                <a:defRPr/>
              </a:pPr>
              <a:t>43</a:t>
            </a:fld>
            <a:endParaRPr lang="en-US"/>
          </a:p>
        </p:txBody>
      </p:sp>
    </p:spTree>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60388" y="2708275"/>
            <a:ext cx="8915400" cy="1143000"/>
          </a:xfrm>
        </p:spPr>
        <p:txBody>
          <a:bodyPr/>
          <a:lstStyle/>
          <a:p>
            <a:r>
              <a:rPr lang="tr-TR" dirty="0" smtClean="0"/>
              <a:t>TEŞEKKÜRLER...</a:t>
            </a:r>
          </a:p>
        </p:txBody>
      </p:sp>
      <p:sp>
        <p:nvSpPr>
          <p:cNvPr id="3" name="Footer Placeholder 2"/>
          <p:cNvSpPr>
            <a:spLocks noGrp="1"/>
          </p:cNvSpPr>
          <p:nvPr>
            <p:ph type="ftr" sz="quarter" idx="11"/>
          </p:nvPr>
        </p:nvSpPr>
        <p:spPr/>
        <p:txBody>
          <a:bodyPr/>
          <a:lstStyle/>
          <a:p>
            <a:pPr>
              <a:defRPr/>
            </a:pPr>
            <a:r>
              <a:rPr lang="en-US" smtClean="0"/>
              <a:t>İMO-KTMMOB- 17 Ağustos 2011</a:t>
            </a:r>
            <a:endParaRPr lang="en-US"/>
          </a:p>
        </p:txBody>
      </p:sp>
      <p:sp>
        <p:nvSpPr>
          <p:cNvPr id="4" name="Slide Number Placeholder 3"/>
          <p:cNvSpPr>
            <a:spLocks noGrp="1"/>
          </p:cNvSpPr>
          <p:nvPr>
            <p:ph type="sldNum" sz="quarter" idx="12"/>
          </p:nvPr>
        </p:nvSpPr>
        <p:spPr/>
        <p:txBody>
          <a:bodyPr/>
          <a:lstStyle/>
          <a:p>
            <a:pPr>
              <a:defRPr/>
            </a:pPr>
            <a:fld id="{4C67C043-84F9-4F08-B6A6-49C9898D8EBE}" type="slidenum">
              <a:rPr lang="en-US" smtClean="0"/>
              <a:pPr>
                <a:defRPr/>
              </a:pPr>
              <a:t>44</a:t>
            </a:fld>
            <a:endParaRPr 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b="1" u="sng" smtClean="0">
                <a:latin typeface="Times New Roman" pitchFamily="18" charset="0"/>
              </a:rPr>
              <a:t>ÇİMENTO</a:t>
            </a:r>
            <a:endParaRPr lang="en-US" b="1" u="sng" smtClean="0">
              <a:latin typeface="Times New Roman" pitchFamily="18" charset="0"/>
            </a:endParaRPr>
          </a:p>
        </p:txBody>
      </p:sp>
      <p:sp>
        <p:nvSpPr>
          <p:cNvPr id="33795" name="Rectangle 3"/>
          <p:cNvSpPr>
            <a:spLocks noGrp="1" noChangeArrowheads="1"/>
          </p:cNvSpPr>
          <p:nvPr>
            <p:ph idx="1"/>
          </p:nvPr>
        </p:nvSpPr>
        <p:spPr>
          <a:xfrm>
            <a:off x="0" y="1340768"/>
            <a:ext cx="9906000" cy="5040560"/>
          </a:xfrm>
        </p:spPr>
        <p:txBody>
          <a:bodyPr rtlCol="0">
            <a:normAutofit/>
          </a:bodyPr>
          <a:lstStyle/>
          <a:p>
            <a:pPr fontAlgn="auto">
              <a:spcAft>
                <a:spcPts val="0"/>
              </a:spcAft>
              <a:buFont typeface="Arial" pitchFamily="34" charset="0"/>
              <a:buChar char="•"/>
              <a:defRPr/>
            </a:pPr>
            <a:r>
              <a:rPr lang="tr-TR" dirty="0" smtClean="0">
                <a:latin typeface="Times New Roman" charset="0"/>
              </a:rPr>
              <a:t>Çimento ile su arasındaki reaksiyona </a:t>
            </a:r>
            <a:r>
              <a:rPr lang="tr-TR" b="1" i="1" dirty="0" smtClean="0">
                <a:solidFill>
                  <a:srgbClr val="FF0000"/>
                </a:solidFill>
                <a:latin typeface="Times New Roman" charset="0"/>
              </a:rPr>
              <a:t>HİDRATASYON</a:t>
            </a:r>
            <a:r>
              <a:rPr lang="tr-TR" dirty="0" smtClean="0">
                <a:latin typeface="Times New Roman" charset="0"/>
              </a:rPr>
              <a:t>  denir. </a:t>
            </a:r>
          </a:p>
          <a:p>
            <a:pPr fontAlgn="auto">
              <a:spcAft>
                <a:spcPts val="0"/>
              </a:spcAft>
              <a:buFont typeface="Arial" pitchFamily="34" charset="0"/>
              <a:buChar char="•"/>
              <a:defRPr/>
            </a:pPr>
            <a:r>
              <a:rPr lang="tr-TR" dirty="0" smtClean="0">
                <a:latin typeface="Times New Roman" charset="0"/>
              </a:rPr>
              <a:t>Bu reaksiyon olurken ısı  açığa çıkar (</a:t>
            </a:r>
            <a:r>
              <a:rPr lang="tr-TR" sz="2800" dirty="0" smtClean="0">
                <a:solidFill>
                  <a:srgbClr val="FF0000"/>
                </a:solidFill>
                <a:latin typeface="Times New Roman" charset="0"/>
              </a:rPr>
              <a:t>hidratasyon ısısı</a:t>
            </a:r>
            <a:r>
              <a:rPr lang="tr-TR" dirty="0" smtClean="0">
                <a:latin typeface="Times New Roman" charset="0"/>
              </a:rPr>
              <a:t>). Betonun sıcaklığı bundan dolayı artar.</a:t>
            </a:r>
          </a:p>
          <a:p>
            <a:pPr fontAlgn="auto">
              <a:spcAft>
                <a:spcPts val="0"/>
              </a:spcAft>
              <a:buFont typeface="Arial" pitchFamily="34" charset="0"/>
              <a:buChar char="•"/>
              <a:defRPr/>
            </a:pPr>
            <a:r>
              <a:rPr lang="tr-TR" dirty="0" smtClean="0">
                <a:latin typeface="Times New Roman" charset="0"/>
              </a:rPr>
              <a:t>Yüksek dozajlı betonda bu ısı çok fazladır ve betonun büzülüp çatlamasına ve geçirgen olmasına neden olur (durabilite azalır). </a:t>
            </a:r>
          </a:p>
          <a:p>
            <a:pPr fontAlgn="auto">
              <a:spcAft>
                <a:spcPts val="0"/>
              </a:spcAft>
              <a:buFont typeface="Arial" pitchFamily="34" charset="0"/>
              <a:buChar char="•"/>
              <a:defRPr/>
            </a:pPr>
            <a:r>
              <a:rPr lang="tr-TR" dirty="0" smtClean="0">
                <a:latin typeface="Times New Roman" charset="0"/>
              </a:rPr>
              <a:t>Bundan dolayı betonun gün içindeki döküm saati (akşam üzeri ve gece) ve BAKIM (</a:t>
            </a:r>
            <a:r>
              <a:rPr lang="tr-TR" b="1" i="1" dirty="0" smtClean="0">
                <a:solidFill>
                  <a:srgbClr val="0070C0"/>
                </a:solidFill>
                <a:latin typeface="Times New Roman" charset="0"/>
              </a:rPr>
              <a:t>KÜR)</a:t>
            </a:r>
            <a:r>
              <a:rPr lang="tr-TR" dirty="0" smtClean="0">
                <a:latin typeface="Times New Roman" charset="0"/>
              </a:rPr>
              <a:t> çok önemlidir</a:t>
            </a:r>
            <a:r>
              <a:rPr lang="tr-TR" dirty="0" smtClean="0"/>
              <a:t>.</a:t>
            </a:r>
            <a:endParaRPr lang="en-US" dirty="0" smtClean="0"/>
          </a:p>
        </p:txBody>
      </p:sp>
      <p:sp>
        <p:nvSpPr>
          <p:cNvPr id="5" name="Footer Placeholder 4"/>
          <p:cNvSpPr>
            <a:spLocks noGrp="1"/>
          </p:cNvSpPr>
          <p:nvPr>
            <p:ph type="ftr" sz="quarter" idx="11"/>
          </p:nvPr>
        </p:nvSpPr>
        <p:spPr/>
        <p:txBody>
          <a:bodyPr/>
          <a:lstStyle/>
          <a:p>
            <a:pPr>
              <a:defRPr/>
            </a:pPr>
            <a:r>
              <a:rPr lang="en-US" smtClean="0"/>
              <a:t>İMO-KTMMOB- 17 Ağustos 2011</a:t>
            </a:r>
            <a:endParaRPr lang="en-US"/>
          </a:p>
        </p:txBody>
      </p:sp>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5</a:t>
            </a:fld>
            <a:endParaRPr lang="en-US"/>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b="1" u="sng" smtClean="0">
                <a:latin typeface="Times New Roman" pitchFamily="18" charset="0"/>
              </a:rPr>
              <a:t>ÇİMENTO</a:t>
            </a:r>
            <a:endParaRPr lang="en-US" b="1" u="sng" smtClean="0">
              <a:latin typeface="Times New Roman" pitchFamily="18" charset="0"/>
            </a:endParaRPr>
          </a:p>
        </p:txBody>
      </p:sp>
      <p:sp>
        <p:nvSpPr>
          <p:cNvPr id="11267" name="Rectangle 3"/>
          <p:cNvSpPr>
            <a:spLocks noGrp="1" noChangeArrowheads="1"/>
          </p:cNvSpPr>
          <p:nvPr>
            <p:ph idx="1"/>
          </p:nvPr>
        </p:nvSpPr>
        <p:spPr/>
        <p:txBody>
          <a:bodyPr/>
          <a:lstStyle/>
          <a:p>
            <a:r>
              <a:rPr lang="tr-TR" u="sng" dirty="0" smtClean="0">
                <a:latin typeface="Times New Roman" pitchFamily="18" charset="0"/>
              </a:rPr>
              <a:t>Özellikleri:</a:t>
            </a:r>
          </a:p>
          <a:p>
            <a:pPr>
              <a:buFont typeface="Wingdings" pitchFamily="2" charset="2"/>
              <a:buNone/>
            </a:pPr>
            <a:r>
              <a:rPr lang="tr-TR" dirty="0" smtClean="0">
                <a:latin typeface="Times New Roman" pitchFamily="18" charset="0"/>
              </a:rPr>
              <a:t>Betoda kullanılacak olan çimento tipi </a:t>
            </a:r>
            <a:r>
              <a:rPr lang="tr-TR" b="1" i="1" dirty="0" smtClean="0">
                <a:solidFill>
                  <a:srgbClr val="0070C0"/>
                </a:solidFill>
                <a:latin typeface="Times New Roman" pitchFamily="18" charset="0"/>
              </a:rPr>
              <a:t>iklim ve yapı çeşidine</a:t>
            </a:r>
            <a:r>
              <a:rPr lang="tr-TR" dirty="0" smtClean="0">
                <a:latin typeface="Times New Roman" pitchFamily="18" charset="0"/>
              </a:rPr>
              <a:t> göre seçilmelidir</a:t>
            </a:r>
            <a:r>
              <a:rPr lang="en-US" dirty="0" smtClean="0">
                <a:latin typeface="Times New Roman" pitchFamily="18" charset="0"/>
              </a:rPr>
              <a:t> </a:t>
            </a: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6</a:t>
            </a:fld>
            <a:endParaRPr lang="en-US"/>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106498" name="Picture 2"/>
          <p:cNvPicPr>
            <a:picLocks noGrp="1" noChangeAspect="1" noChangeArrowheads="1"/>
          </p:cNvPicPr>
          <p:nvPr>
            <p:ph idx="1"/>
          </p:nvPr>
        </p:nvPicPr>
        <p:blipFill>
          <a:blip r:embed="rId2" cstate="print"/>
          <a:srcRect/>
          <a:stretch>
            <a:fillRect/>
          </a:stretch>
        </p:blipFill>
        <p:spPr bwMode="auto">
          <a:xfrm>
            <a:off x="-1" y="0"/>
            <a:ext cx="9906001" cy="632420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7</a:t>
            </a:fld>
            <a:endParaRPr lang="en-US"/>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b="1" dirty="0" smtClean="0">
                <a:latin typeface="Times New Roman" pitchFamily="18" charset="0"/>
              </a:rPr>
              <a:t>Çimento Türleri</a:t>
            </a:r>
            <a:endParaRPr lang="en-US" b="1" dirty="0" smtClean="0">
              <a:latin typeface="Times New Roman" pitchFamily="18" charset="0"/>
            </a:endParaRPr>
          </a:p>
        </p:txBody>
      </p:sp>
      <p:sp>
        <p:nvSpPr>
          <p:cNvPr id="12291" name="Rectangle 3"/>
          <p:cNvSpPr>
            <a:spLocks noGrp="1" noChangeArrowheads="1"/>
          </p:cNvSpPr>
          <p:nvPr>
            <p:ph idx="1"/>
          </p:nvPr>
        </p:nvSpPr>
        <p:spPr>
          <a:xfrm>
            <a:off x="200472" y="980728"/>
            <a:ext cx="9505056" cy="5328592"/>
          </a:xfrm>
        </p:spPr>
        <p:txBody>
          <a:bodyPr/>
          <a:lstStyle/>
          <a:p>
            <a:pPr>
              <a:lnSpc>
                <a:spcPct val="80000"/>
              </a:lnSpc>
              <a:buFont typeface="Wingdings" pitchFamily="2" charset="2"/>
              <a:buNone/>
            </a:pPr>
            <a:endParaRPr lang="en-US" sz="2000" dirty="0" smtClean="0">
              <a:latin typeface="Times New Roman" pitchFamily="18" charset="0"/>
            </a:endParaRPr>
          </a:p>
          <a:p>
            <a:pPr>
              <a:lnSpc>
                <a:spcPct val="80000"/>
              </a:lnSpc>
            </a:pPr>
            <a:r>
              <a:rPr lang="tr-TR" sz="2400" b="1" dirty="0" smtClean="0">
                <a:solidFill>
                  <a:srgbClr val="0070C0"/>
                </a:solidFill>
                <a:latin typeface="Times New Roman" pitchFamily="18" charset="0"/>
              </a:rPr>
              <a:t>Portland çimentosu </a:t>
            </a:r>
            <a:r>
              <a:rPr lang="tr-TR" sz="2400" dirty="0" smtClean="0">
                <a:latin typeface="Times New Roman" pitchFamily="18" charset="0"/>
              </a:rPr>
              <a:t>(</a:t>
            </a:r>
            <a:r>
              <a:rPr lang="tr-TR" sz="2000" dirty="0" smtClean="0">
                <a:latin typeface="Times New Roman" pitchFamily="18" charset="0"/>
              </a:rPr>
              <a:t>PÇ32,5, 42,5, 5</a:t>
            </a:r>
            <a:r>
              <a:rPr lang="tr-TR" sz="2400" dirty="0" smtClean="0">
                <a:latin typeface="Times New Roman" pitchFamily="18" charset="0"/>
              </a:rPr>
              <a:t>2,5)</a:t>
            </a:r>
            <a:endParaRPr lang="en-US" sz="2400" dirty="0" smtClean="0">
              <a:latin typeface="Times New Roman" pitchFamily="18" charset="0"/>
            </a:endParaRPr>
          </a:p>
          <a:p>
            <a:pPr>
              <a:lnSpc>
                <a:spcPct val="80000"/>
              </a:lnSpc>
            </a:pPr>
            <a:r>
              <a:rPr lang="tr-TR" sz="2400" b="1" dirty="0" smtClean="0">
                <a:solidFill>
                  <a:srgbClr val="FF0000"/>
                </a:solidFill>
                <a:latin typeface="Times New Roman" pitchFamily="18" charset="0"/>
              </a:rPr>
              <a:t>Beyaz Portland çimentosu </a:t>
            </a:r>
            <a:r>
              <a:rPr lang="tr-TR" sz="2000" dirty="0" smtClean="0">
                <a:latin typeface="Times New Roman" pitchFamily="18" charset="0"/>
              </a:rPr>
              <a:t>(BPÇ32,5, 42,5</a:t>
            </a:r>
            <a:r>
              <a:rPr lang="tr-TR" sz="2400" dirty="0" smtClean="0">
                <a:latin typeface="Times New Roman" pitchFamily="18" charset="0"/>
              </a:rPr>
              <a:t>)</a:t>
            </a:r>
            <a:endParaRPr lang="en-US" sz="2400" dirty="0" smtClean="0">
              <a:latin typeface="Times New Roman" pitchFamily="18" charset="0"/>
            </a:endParaRPr>
          </a:p>
          <a:p>
            <a:pPr>
              <a:lnSpc>
                <a:spcPct val="80000"/>
              </a:lnSpc>
            </a:pPr>
            <a:r>
              <a:rPr lang="tr-TR" sz="2400" b="1" dirty="0" smtClean="0">
                <a:solidFill>
                  <a:srgbClr val="0070C0"/>
                </a:solidFill>
                <a:latin typeface="Times New Roman" pitchFamily="18" charset="0"/>
              </a:rPr>
              <a:t>Katkılı çimento </a:t>
            </a:r>
            <a:r>
              <a:rPr lang="tr-TR" sz="2400" dirty="0" smtClean="0">
                <a:latin typeface="Times New Roman" pitchFamily="18" charset="0"/>
              </a:rPr>
              <a:t>(</a:t>
            </a:r>
            <a:r>
              <a:rPr lang="tr-TR" sz="2000" dirty="0" smtClean="0">
                <a:latin typeface="Times New Roman" pitchFamily="18" charset="0"/>
              </a:rPr>
              <a:t>KÇ32,5-- %19 puzolanik madde, %81 klinker, alçı taşı</a:t>
            </a:r>
            <a:r>
              <a:rPr lang="tr-TR" sz="2400" dirty="0" smtClean="0">
                <a:latin typeface="Times New Roman" pitchFamily="18" charset="0"/>
              </a:rPr>
              <a:t>)</a:t>
            </a:r>
            <a:endParaRPr lang="en-US" sz="2400" dirty="0" smtClean="0">
              <a:latin typeface="Times New Roman" pitchFamily="18" charset="0"/>
            </a:endParaRPr>
          </a:p>
          <a:p>
            <a:pPr>
              <a:lnSpc>
                <a:spcPct val="80000"/>
              </a:lnSpc>
            </a:pPr>
            <a:r>
              <a:rPr lang="tr-TR" sz="2400" b="1" dirty="0" smtClean="0">
                <a:solidFill>
                  <a:srgbClr val="FF0000"/>
                </a:solidFill>
                <a:latin typeface="Times New Roman" pitchFamily="18" charset="0"/>
              </a:rPr>
              <a:t>Traslı çimento </a:t>
            </a:r>
            <a:r>
              <a:rPr lang="tr-TR" sz="2000" dirty="0" smtClean="0">
                <a:latin typeface="Times New Roman" pitchFamily="18" charset="0"/>
              </a:rPr>
              <a:t>(%20-40 tras, %80-60 klinker, alçı taşı</a:t>
            </a:r>
            <a:r>
              <a:rPr lang="tr-TR" sz="2400" dirty="0" smtClean="0">
                <a:latin typeface="Times New Roman" pitchFamily="18" charset="0"/>
              </a:rPr>
              <a:t>)</a:t>
            </a:r>
            <a:endParaRPr lang="en-US" sz="2400" dirty="0" smtClean="0">
              <a:latin typeface="Times New Roman" pitchFamily="18" charset="0"/>
            </a:endParaRPr>
          </a:p>
          <a:p>
            <a:pPr>
              <a:lnSpc>
                <a:spcPct val="80000"/>
              </a:lnSpc>
            </a:pPr>
            <a:r>
              <a:rPr lang="tr-TR" sz="2400" b="1" dirty="0" smtClean="0">
                <a:solidFill>
                  <a:srgbClr val="0070C0"/>
                </a:solidFill>
                <a:latin typeface="Times New Roman" pitchFamily="18" charset="0"/>
              </a:rPr>
              <a:t>Kompoze çimento </a:t>
            </a:r>
            <a:r>
              <a:rPr lang="tr-TR" sz="2400" dirty="0" smtClean="0">
                <a:latin typeface="Times New Roman" pitchFamily="18" charset="0"/>
              </a:rPr>
              <a:t>(</a:t>
            </a:r>
            <a:r>
              <a:rPr lang="tr-TR" sz="2000" dirty="0" smtClean="0">
                <a:latin typeface="Times New Roman" pitchFamily="18" charset="0"/>
              </a:rPr>
              <a:t>KZÇ/A-%40-64 klinker, %30-18 cüruf, %30-18 puzolan veya uçucu kül), KZÇ/B-%20-39 klinker, %31-50 cüruf, %31-50 puzolan veya uçucu kül</a:t>
            </a:r>
            <a:r>
              <a:rPr lang="tr-TR" sz="2400" dirty="0" smtClean="0">
                <a:latin typeface="Times New Roman" pitchFamily="18" charset="0"/>
              </a:rPr>
              <a:t>)</a:t>
            </a:r>
            <a:endParaRPr lang="en-US" sz="2400" dirty="0" smtClean="0">
              <a:latin typeface="Times New Roman" pitchFamily="18" charset="0"/>
            </a:endParaRPr>
          </a:p>
          <a:p>
            <a:pPr>
              <a:lnSpc>
                <a:spcPct val="80000"/>
              </a:lnSpc>
            </a:pPr>
            <a:r>
              <a:rPr lang="tr-TR" sz="2400" b="1" dirty="0" smtClean="0">
                <a:solidFill>
                  <a:srgbClr val="FF0000"/>
                </a:solidFill>
                <a:latin typeface="Times New Roman" pitchFamily="18" charset="0"/>
              </a:rPr>
              <a:t>Portland kompoze çimento </a:t>
            </a:r>
            <a:r>
              <a:rPr lang="tr-TR" sz="2400" dirty="0" smtClean="0">
                <a:latin typeface="Times New Roman" pitchFamily="18" charset="0"/>
              </a:rPr>
              <a:t>(</a:t>
            </a:r>
            <a:r>
              <a:rPr lang="tr-TR" sz="2000" dirty="0" smtClean="0">
                <a:latin typeface="Times New Roman" pitchFamily="18" charset="0"/>
              </a:rPr>
              <a:t>PKÇ32,5, 42,5, 52,5—PKÇ/A-%80-94 klinker, %20-6 cüruf-silika fume-doğal puzolan-uçucu kül-pişmiş şist-kalker, PKÇ/B-%65-79 klinker, %35-21 cüruf-silika fume-doğal puzolan-uçucu kül-pişmiş şist-kalker</a:t>
            </a:r>
            <a:r>
              <a:rPr lang="tr-TR" sz="2400" dirty="0" smtClean="0">
                <a:latin typeface="Times New Roman" pitchFamily="18" charset="0"/>
              </a:rPr>
              <a:t>)</a:t>
            </a:r>
            <a:endParaRPr lang="en-US" sz="2400" dirty="0" smtClean="0">
              <a:latin typeface="Times New Roman" pitchFamily="18" charset="0"/>
            </a:endParaRPr>
          </a:p>
          <a:p>
            <a:pPr>
              <a:lnSpc>
                <a:spcPct val="80000"/>
              </a:lnSpc>
            </a:pPr>
            <a:r>
              <a:rPr lang="tr-TR" sz="2400" b="1" dirty="0" smtClean="0">
                <a:solidFill>
                  <a:srgbClr val="0070C0"/>
                </a:solidFill>
                <a:latin typeface="Times New Roman" pitchFamily="18" charset="0"/>
              </a:rPr>
              <a:t>Portland cüruflu çimento </a:t>
            </a:r>
            <a:r>
              <a:rPr lang="tr-TR" sz="2400" dirty="0" smtClean="0">
                <a:latin typeface="Times New Roman" pitchFamily="18" charset="0"/>
              </a:rPr>
              <a:t>(</a:t>
            </a:r>
            <a:r>
              <a:rPr lang="tr-TR" sz="2000" dirty="0" smtClean="0">
                <a:latin typeface="Times New Roman" pitchFamily="18" charset="0"/>
              </a:rPr>
              <a:t>PCÇ/A-%80-94 klinker, %20-6 cüruf, PCÇ/B-%65-79 klinker, %35-21 cüruf</a:t>
            </a:r>
            <a:r>
              <a:rPr lang="tr-TR" sz="2400" dirty="0" smtClean="0">
                <a:latin typeface="Times New Roman" pitchFamily="18" charset="0"/>
              </a:rPr>
              <a:t>)</a:t>
            </a:r>
            <a:endParaRPr lang="en-US" sz="2400" dirty="0" smtClean="0">
              <a:latin typeface="Times New Roman" pitchFamily="18" charset="0"/>
            </a:endParaRPr>
          </a:p>
          <a:p>
            <a:pPr>
              <a:lnSpc>
                <a:spcPct val="80000"/>
              </a:lnSpc>
            </a:pPr>
            <a:r>
              <a:rPr lang="tr-TR" sz="2400" b="1" dirty="0" smtClean="0">
                <a:solidFill>
                  <a:srgbClr val="FF0000"/>
                </a:solidFill>
                <a:latin typeface="Times New Roman" pitchFamily="18" charset="0"/>
              </a:rPr>
              <a:t>Sülfatlara dayanıklı çimento </a:t>
            </a:r>
            <a:r>
              <a:rPr lang="tr-TR" sz="2400" dirty="0" smtClean="0">
                <a:latin typeface="Times New Roman" pitchFamily="18" charset="0"/>
              </a:rPr>
              <a:t>(</a:t>
            </a:r>
            <a:r>
              <a:rPr lang="tr-TR" sz="2000" dirty="0" smtClean="0">
                <a:latin typeface="Times New Roman" pitchFamily="18" charset="0"/>
              </a:rPr>
              <a:t>SDÇ 32,5</a:t>
            </a:r>
            <a:r>
              <a:rPr lang="tr-TR" sz="2400" dirty="0" smtClean="0">
                <a:latin typeface="Times New Roman" pitchFamily="18" charset="0"/>
              </a:rPr>
              <a:t>)</a:t>
            </a:r>
            <a:r>
              <a:rPr lang="tr-TR" sz="2800" dirty="0" smtClean="0">
                <a:latin typeface="Times New Roman" pitchFamily="18" charset="0"/>
              </a:rPr>
              <a:t> </a:t>
            </a:r>
            <a:endParaRPr lang="en-US" sz="2400" dirty="0" smtClean="0">
              <a:latin typeface="Times New Roman" pitchFamily="18" charset="0"/>
            </a:endParaRPr>
          </a:p>
          <a:p>
            <a:pPr>
              <a:lnSpc>
                <a:spcPct val="80000"/>
              </a:lnSpc>
            </a:pPr>
            <a:endParaRPr lang="en-US" sz="2400"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sp>
        <p:nvSpPr>
          <p:cNvPr id="5" name="Slide Number Placeholder 4"/>
          <p:cNvSpPr>
            <a:spLocks noGrp="1"/>
          </p:cNvSpPr>
          <p:nvPr>
            <p:ph type="sldNum" sz="quarter" idx="12"/>
          </p:nvPr>
        </p:nvSpPr>
        <p:spPr/>
        <p:txBody>
          <a:bodyPr/>
          <a:lstStyle/>
          <a:p>
            <a:pPr>
              <a:defRPr/>
            </a:pPr>
            <a:fld id="{1868AA1D-FCBC-4190-9479-9373DCE415B7}" type="slidenum">
              <a:rPr lang="en-US" smtClean="0"/>
              <a:pPr>
                <a:defRPr/>
              </a:pPr>
              <a:t>8</a:t>
            </a:fld>
            <a:endParaRPr lang="en-US"/>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b="1" smtClean="0">
                <a:latin typeface="Times New Roman" pitchFamily="18" charset="0"/>
              </a:rPr>
              <a:t>Fiziksel ve mekanik özellikler</a:t>
            </a:r>
            <a:endParaRPr lang="en-US" b="1" smtClean="0">
              <a:latin typeface="Times New Roman" pitchFamily="18" charset="0"/>
            </a:endParaRPr>
          </a:p>
        </p:txBody>
      </p:sp>
      <p:sp>
        <p:nvSpPr>
          <p:cNvPr id="13315" name="Rectangle 3"/>
          <p:cNvSpPr>
            <a:spLocks noGrp="1" noChangeArrowheads="1"/>
          </p:cNvSpPr>
          <p:nvPr>
            <p:ph idx="1"/>
          </p:nvPr>
        </p:nvSpPr>
        <p:spPr/>
        <p:txBody>
          <a:bodyPr/>
          <a:lstStyle/>
          <a:p>
            <a:r>
              <a:rPr lang="tr-TR" sz="2800" b="1" u="sng" dirty="0" smtClean="0">
                <a:latin typeface="Times New Roman" pitchFamily="18" charset="0"/>
              </a:rPr>
              <a:t>İNCELİK</a:t>
            </a:r>
            <a:endParaRPr lang="tr-TR" sz="2800" b="1" dirty="0" smtClean="0">
              <a:latin typeface="Times New Roman" pitchFamily="18" charset="0"/>
            </a:endParaRPr>
          </a:p>
          <a:p>
            <a:pPr>
              <a:buFont typeface="Wingdings" pitchFamily="2" charset="2"/>
              <a:buNone/>
            </a:pPr>
            <a:r>
              <a:rPr lang="tr-TR" sz="2400" dirty="0" smtClean="0">
                <a:latin typeface="Times New Roman" pitchFamily="18" charset="0"/>
              </a:rPr>
              <a:t>İncelik hidratasyon ısısını etkiler. Fazla incelik erken mukavemeti sağlar. </a:t>
            </a:r>
          </a:p>
          <a:p>
            <a:pPr>
              <a:buFont typeface="Wingdings" pitchFamily="2" charset="2"/>
              <a:buNone/>
            </a:pPr>
            <a:r>
              <a:rPr lang="tr-TR" sz="2400" dirty="0" smtClean="0">
                <a:latin typeface="Times New Roman" pitchFamily="18" charset="0"/>
              </a:rPr>
              <a:t>İncelik özgül yüzey (1 gram çimentonun içindeki tanelerin cm</a:t>
            </a:r>
            <a:r>
              <a:rPr lang="tr-TR" sz="2400" baseline="30000" dirty="0" smtClean="0">
                <a:latin typeface="Times New Roman" pitchFamily="18" charset="0"/>
              </a:rPr>
              <a:t>2</a:t>
            </a:r>
            <a:r>
              <a:rPr lang="tr-TR" sz="2400" dirty="0" smtClean="0">
                <a:latin typeface="Times New Roman" pitchFamily="18" charset="0"/>
              </a:rPr>
              <a:t> olarak yüzeylerinin toplamı) ile belirlenir. </a:t>
            </a:r>
          </a:p>
          <a:p>
            <a:pPr>
              <a:buFont typeface="Wingdings" pitchFamily="2" charset="2"/>
              <a:buNone/>
            </a:pPr>
            <a:r>
              <a:rPr lang="tr-TR" sz="2400" i="1" dirty="0" smtClean="0">
                <a:latin typeface="Times New Roman" pitchFamily="18" charset="0"/>
              </a:rPr>
              <a:t>Blaine aleti ile ölçülür.</a:t>
            </a:r>
            <a:endParaRPr lang="en-US" sz="2400" i="1" dirty="0" smtClean="0">
              <a:latin typeface="Times New Roman" pitchFamily="18" charset="0"/>
            </a:endParaRPr>
          </a:p>
          <a:p>
            <a:pPr>
              <a:buFont typeface="Wingdings" pitchFamily="2" charset="2"/>
              <a:buNone/>
            </a:pPr>
            <a:endParaRPr lang="tr-TR" sz="2400" dirty="0" smtClean="0">
              <a:latin typeface="Times New Roman" pitchFamily="18" charset="0"/>
            </a:endParaRPr>
          </a:p>
          <a:p>
            <a:pPr>
              <a:buFont typeface="Wingdings" pitchFamily="2" charset="2"/>
              <a:buNone/>
            </a:pPr>
            <a:r>
              <a:rPr lang="tr-TR" sz="2400" dirty="0" smtClean="0">
                <a:latin typeface="Times New Roman" pitchFamily="18" charset="0"/>
              </a:rPr>
              <a:t>Tüm çimentolar için minimum Blaine -2800 cm</a:t>
            </a:r>
            <a:r>
              <a:rPr lang="tr-TR" sz="2400" baseline="30000" dirty="0" smtClean="0">
                <a:latin typeface="Times New Roman" pitchFamily="18" charset="0"/>
              </a:rPr>
              <a:t>2</a:t>
            </a:r>
            <a:r>
              <a:rPr lang="tr-TR" sz="2400" dirty="0" smtClean="0">
                <a:latin typeface="Times New Roman" pitchFamily="18" charset="0"/>
              </a:rPr>
              <a:t>/g.</a:t>
            </a:r>
            <a:endParaRPr lang="en-US" sz="2400" dirty="0" smtClean="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İMO-KTMMOB- 17 Ağustos 2011</a:t>
            </a:r>
            <a:endParaRPr lang="en-US"/>
          </a:p>
        </p:txBody>
      </p:sp>
      <p:pic>
        <p:nvPicPr>
          <p:cNvPr id="66561" name="Picture 1"/>
          <p:cNvPicPr>
            <a:picLocks noChangeAspect="1" noChangeArrowheads="1"/>
          </p:cNvPicPr>
          <p:nvPr/>
        </p:nvPicPr>
        <p:blipFill>
          <a:blip r:embed="rId2" cstate="print">
            <a:lum bright="10000"/>
          </a:blip>
          <a:srcRect/>
          <a:stretch>
            <a:fillRect/>
          </a:stretch>
        </p:blipFill>
        <p:spPr bwMode="auto">
          <a:xfrm>
            <a:off x="7041232" y="3501008"/>
            <a:ext cx="2376264" cy="325340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868AA1D-FCBC-4190-9479-9373DCE415B7}" type="slidenum">
              <a:rPr lang="en-US" smtClean="0"/>
              <a:pPr>
                <a:defRPr/>
              </a:pPr>
              <a:t>9</a:t>
            </a:fld>
            <a:endParaRPr lang="en-US"/>
          </a:p>
        </p:txBody>
      </p:sp>
    </p:spTree>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5|0.9|1.4|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2645</TotalTime>
  <Words>2011</Words>
  <Application>Microsoft Office PowerPoint</Application>
  <PresentationFormat>A4 Paper (210x297 mm)</PresentationFormat>
  <Paragraphs>574</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Office Theme</vt:lpstr>
      <vt:lpstr>Photo Editor Photo</vt:lpstr>
      <vt:lpstr>Bitmap Image</vt:lpstr>
      <vt:lpstr>Acrobat Document</vt:lpstr>
      <vt:lpstr>İYİ BETON NEDİR?</vt:lpstr>
      <vt:lpstr>İçerik</vt:lpstr>
      <vt:lpstr>BETON</vt:lpstr>
      <vt:lpstr>ÇİMENTO</vt:lpstr>
      <vt:lpstr>ÇİMENTO</vt:lpstr>
      <vt:lpstr>ÇİMENTO</vt:lpstr>
      <vt:lpstr>Slide 7</vt:lpstr>
      <vt:lpstr>Çimento Türleri</vt:lpstr>
      <vt:lpstr>Fiziksel ve mekanik özellikler</vt:lpstr>
      <vt:lpstr>Fiziksel ve mekanik özellikler</vt:lpstr>
      <vt:lpstr>Vicat aparatı (Priz süresi)</vt:lpstr>
      <vt:lpstr>Çimentonun basınç dayanımları</vt:lpstr>
      <vt:lpstr>Çimentonun Depolanması:</vt:lpstr>
      <vt:lpstr>AGREGA  (betonun %75-80’ini oluşturur)</vt:lpstr>
      <vt:lpstr>AGREGA</vt:lpstr>
      <vt:lpstr>Slide 16</vt:lpstr>
      <vt:lpstr>ELEK ANALİZİ</vt:lpstr>
      <vt:lpstr>Granülometri</vt:lpstr>
      <vt:lpstr>Neden granülometri?</vt:lpstr>
      <vt:lpstr>AGREGA ÖZELLİKLERİ </vt:lpstr>
      <vt:lpstr>AGREGADA ZARARLI MADDELER</vt:lpstr>
      <vt:lpstr>BETON</vt:lpstr>
      <vt:lpstr>BETON</vt:lpstr>
      <vt:lpstr>Katkılar</vt:lpstr>
      <vt:lpstr>KATKILAR</vt:lpstr>
      <vt:lpstr>Slide 26</vt:lpstr>
      <vt:lpstr>Slide 27</vt:lpstr>
      <vt:lpstr>İYİ BETON</vt:lpstr>
      <vt:lpstr>Slide 29</vt:lpstr>
      <vt:lpstr>Taze beton deneyleri</vt:lpstr>
      <vt:lpstr>Karıştırma süresi ne kadar olmalı?</vt:lpstr>
      <vt:lpstr>Beton basınç deneyi için taze betondan numune alma</vt:lpstr>
      <vt:lpstr>Beton numunelerin hazırlanması</vt:lpstr>
      <vt:lpstr>Beton Numunelerin Saklanması  </vt:lpstr>
      <vt:lpstr>Basınç Dayanımı</vt:lpstr>
      <vt:lpstr>Slide 36</vt:lpstr>
      <vt:lpstr>TS EN 206-1 </vt:lpstr>
      <vt:lpstr>Numune boyutları arasındaki ilişki.  </vt:lpstr>
      <vt:lpstr>Beton yaşı ile basınç dayanımı ilişkisi</vt:lpstr>
      <vt:lpstr>Tahribatsız Deney Metodları</vt:lpstr>
      <vt:lpstr>1. Pundit   BASINÇ DAYANIMI, YOĞUNLUK, ÇATLAK DERİNLİĞİ  mevcut yapılarda veya beton numunelerde kullanılabilir.</vt:lpstr>
      <vt:lpstr>2. Beton Çekici</vt:lpstr>
      <vt:lpstr>Tahribatlı Deney Metodu</vt:lpstr>
      <vt:lpstr>TEŞEKKÜRLER...</vt:lpstr>
    </vt:vector>
  </TitlesOfParts>
  <Company>emu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İYİ BETON ve LABORATUVAR KURSU</dc:title>
  <dc:creator>civileng</dc:creator>
  <cp:lastModifiedBy>Ozgur EREN</cp:lastModifiedBy>
  <cp:revision>233</cp:revision>
  <dcterms:created xsi:type="dcterms:W3CDTF">2004-07-19T13:35:45Z</dcterms:created>
  <dcterms:modified xsi:type="dcterms:W3CDTF">2011-09-07T16:51:52Z</dcterms:modified>
</cp:coreProperties>
</file>