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sldIdLst>
    <p:sldId id="361" r:id="rId2"/>
    <p:sldId id="373" r:id="rId3"/>
    <p:sldId id="262" r:id="rId4"/>
    <p:sldId id="263" r:id="rId5"/>
    <p:sldId id="260" r:id="rId6"/>
    <p:sldId id="261" r:id="rId7"/>
    <p:sldId id="264" r:id="rId8"/>
    <p:sldId id="279" r:id="rId9"/>
    <p:sldId id="368" r:id="rId10"/>
    <p:sldId id="369" r:id="rId11"/>
    <p:sldId id="362" r:id="rId12"/>
    <p:sldId id="266" r:id="rId13"/>
    <p:sldId id="284" r:id="rId14"/>
    <p:sldId id="285" r:id="rId15"/>
    <p:sldId id="286" r:id="rId16"/>
    <p:sldId id="301" r:id="rId17"/>
    <p:sldId id="287" r:id="rId18"/>
    <p:sldId id="290" r:id="rId19"/>
    <p:sldId id="291" r:id="rId20"/>
    <p:sldId id="288" r:id="rId21"/>
    <p:sldId id="356" r:id="rId22"/>
    <p:sldId id="289" r:id="rId23"/>
    <p:sldId id="280" r:id="rId24"/>
    <p:sldId id="297" r:id="rId25"/>
    <p:sldId id="298" r:id="rId26"/>
    <p:sldId id="299" r:id="rId27"/>
    <p:sldId id="281" r:id="rId28"/>
    <p:sldId id="282" r:id="rId29"/>
    <p:sldId id="300" r:id="rId30"/>
    <p:sldId id="283" r:id="rId31"/>
    <p:sldId id="317" r:id="rId32"/>
    <p:sldId id="318" r:id="rId33"/>
    <p:sldId id="293" r:id="rId34"/>
    <p:sldId id="292" r:id="rId35"/>
    <p:sldId id="294" r:id="rId36"/>
    <p:sldId id="295" r:id="rId37"/>
    <p:sldId id="296" r:id="rId38"/>
    <p:sldId id="304" r:id="rId39"/>
    <p:sldId id="316" r:id="rId40"/>
    <p:sldId id="381" r:id="rId41"/>
    <p:sldId id="382" r:id="rId42"/>
    <p:sldId id="305" r:id="rId43"/>
    <p:sldId id="380" r:id="rId44"/>
    <p:sldId id="374" r:id="rId45"/>
    <p:sldId id="377" r:id="rId46"/>
    <p:sldId id="378" r:id="rId47"/>
    <p:sldId id="379" r:id="rId48"/>
    <p:sldId id="306" r:id="rId49"/>
    <p:sldId id="307" r:id="rId50"/>
    <p:sldId id="308" r:id="rId51"/>
    <p:sldId id="309" r:id="rId52"/>
    <p:sldId id="310" r:id="rId53"/>
    <p:sldId id="311" r:id="rId54"/>
    <p:sldId id="312" r:id="rId55"/>
    <p:sldId id="313" r:id="rId56"/>
    <p:sldId id="314" r:id="rId57"/>
    <p:sldId id="348" r:id="rId58"/>
    <p:sldId id="345" r:id="rId59"/>
    <p:sldId id="328" r:id="rId60"/>
    <p:sldId id="364" r:id="rId61"/>
    <p:sldId id="363" r:id="rId62"/>
    <p:sldId id="365" r:id="rId63"/>
    <p:sldId id="330" r:id="rId64"/>
    <p:sldId id="367" r:id="rId65"/>
    <p:sldId id="334" r:id="rId66"/>
    <p:sldId id="335" r:id="rId67"/>
    <p:sldId id="336" r:id="rId68"/>
    <p:sldId id="337" r:id="rId69"/>
    <p:sldId id="338" r:id="rId70"/>
    <p:sldId id="343" r:id="rId71"/>
    <p:sldId id="342" r:id="rId72"/>
    <p:sldId id="358" r:id="rId73"/>
    <p:sldId id="372" r:id="rId74"/>
    <p:sldId id="359" r:id="rId75"/>
    <p:sldId id="349" r:id="rId76"/>
    <p:sldId id="347" r:id="rId77"/>
    <p:sldId id="326" r:id="rId78"/>
    <p:sldId id="351" r:id="rId79"/>
    <p:sldId id="352" r:id="rId80"/>
    <p:sldId id="353"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8786" autoAdjust="0"/>
    <p:restoredTop sz="69167" autoAdjust="0"/>
  </p:normalViewPr>
  <p:slideViewPr>
    <p:cSldViewPr>
      <p:cViewPr>
        <p:scale>
          <a:sx n="70" d="100"/>
          <a:sy n="70" d="100"/>
        </p:scale>
        <p:origin x="-234" y="26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543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712BB1-4034-4839-AF83-8D1351252D05}" type="datetimeFigureOut">
              <a:rPr lang="tr-TR" smtClean="0"/>
              <a:pPr/>
              <a:t>18.12.2008</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846908-C41C-4EF6-AB7F-5D4406A0D1E8}"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FD846908-C41C-4EF6-AB7F-5D4406A0D1E8}" type="slidenum">
              <a:rPr lang="tr-TR" smtClean="0"/>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FD846908-C41C-4EF6-AB7F-5D4406A0D1E8}" type="slidenum">
              <a:rPr lang="tr-TR" smtClean="0"/>
              <a:pPr/>
              <a:t>10</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C4BF2BB3-D049-41A0-8F1F-D99D0825D346}" type="slidenum">
              <a:rPr lang="tr-TR" smtClean="0"/>
              <a:pPr/>
              <a:t>11</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C4BF2BB3-D049-41A0-8F1F-D99D0825D346}" type="slidenum">
              <a:rPr lang="tr-TR" smtClean="0"/>
              <a:pPr/>
              <a:t>12</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C4BF2BB3-D049-41A0-8F1F-D99D0825D346}" type="slidenum">
              <a:rPr lang="tr-TR" smtClean="0"/>
              <a:pPr/>
              <a:t>13</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EAA95-4A73-493B-B95B-EC7D1DD51247}" type="slidenum">
              <a:rPr lang="en-US"/>
              <a:pPr/>
              <a:t>14</a:t>
            </a:fld>
            <a:endParaRPr lang="en-US"/>
          </a:p>
        </p:txBody>
      </p:sp>
      <p:sp>
        <p:nvSpPr>
          <p:cNvPr id="484354" name="Rectangle 2"/>
          <p:cNvSpPr>
            <a:spLocks noGrp="1" noRot="1" noChangeAspect="1" noChangeArrowheads="1" noTextEdit="1"/>
          </p:cNvSpPr>
          <p:nvPr>
            <p:ph type="sldImg"/>
          </p:nvPr>
        </p:nvSpPr>
        <p:spPr>
          <a:xfrm>
            <a:off x="1144588" y="685800"/>
            <a:ext cx="4570412" cy="3429000"/>
          </a:xfrm>
          <a:ln/>
        </p:spPr>
      </p:sp>
      <p:sp>
        <p:nvSpPr>
          <p:cNvPr id="484355" name="Rectangle 3"/>
          <p:cNvSpPr>
            <a:spLocks noGrp="1" noChangeArrowheads="1"/>
          </p:cNvSpPr>
          <p:nvPr>
            <p:ph type="body" idx="1"/>
          </p:nvPr>
        </p:nvSpPr>
        <p:spPr>
          <a:xfrm>
            <a:off x="914400" y="4342717"/>
            <a:ext cx="5029200" cy="4115846"/>
          </a:xfrm>
        </p:spPr>
        <p:txBody>
          <a:bodyPr/>
          <a:lstStyle/>
          <a:p>
            <a:r>
              <a:rPr lang="tr-TR" dirty="0" smtClean="0"/>
              <a:t>Çogu galaxyler bizden</a:t>
            </a:r>
            <a:r>
              <a:rPr lang="tr-TR" baseline="0" dirty="0" smtClean="0"/>
              <a:t> uzaklaşıyor eğer bu galaxi kümeleri bizden kaçıorsa biz evrenin ortasındamıyız? Hayır. Değiliz. Evrenin bir merkezi diye birşey yoktur. Galaxyler kendileri ile genişliorlar.her galaxye göre diğer galaxiler kendinden uzaklaşıor gibi gözükür.</a:t>
            </a:r>
            <a:endParaRPr lang="tr-T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Evren</a:t>
            </a:r>
            <a:r>
              <a:rPr lang="tr-TR" baseline="0" dirty="0" smtClean="0"/>
              <a:t> gördüğünüzü gibi genişlior ve bize gelen ışık yani foton tanecikleri uzayın genişlemesinden dolayı uzak yoldan geldikleri için dalga boyu artıor ve enerjisi aynı oranda azalıor.bu aslında çok kolay gibi gözüküor ancak öyle deil.</a:t>
            </a:r>
            <a:endParaRPr lang="tr-TR" dirty="0"/>
          </a:p>
        </p:txBody>
      </p:sp>
      <p:sp>
        <p:nvSpPr>
          <p:cNvPr id="4" name="Slide Number Placeholder 3"/>
          <p:cNvSpPr>
            <a:spLocks noGrp="1"/>
          </p:cNvSpPr>
          <p:nvPr>
            <p:ph type="sldNum" sz="quarter" idx="10"/>
          </p:nvPr>
        </p:nvSpPr>
        <p:spPr/>
        <p:txBody>
          <a:bodyPr/>
          <a:lstStyle/>
          <a:p>
            <a:fld id="{C4BF2BB3-D049-41A0-8F1F-D99D0825D346}" type="slidenum">
              <a:rPr lang="tr-TR" smtClean="0"/>
              <a:pPr/>
              <a:t>15</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8FB0C3-181A-4386-8267-46A314B824A8}" type="slidenum">
              <a:rPr lang="en-US"/>
              <a:pPr/>
              <a:t>16</a:t>
            </a:fld>
            <a:endParaRPr lang="en-US"/>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r>
              <a:rPr lang="tr-TR" dirty="0" smtClean="0"/>
              <a:t>Bildiğiniz gibi güneşten</a:t>
            </a:r>
            <a:r>
              <a:rPr lang="tr-TR" baseline="0" dirty="0" smtClean="0"/>
              <a:t> çıkan bir photon bize ancak 8 dakika sonra gelior yani biz herzaman güneşin 8dakika önceki haliniz görüyoruz , bu daha uzak cisimler için de geçerli.</a:t>
            </a:r>
            <a:endParaRPr lang="tr-T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C4BF2BB3-D049-41A0-8F1F-D99D0825D346}" type="slidenum">
              <a:rPr lang="tr-TR" smtClean="0"/>
              <a:pPr/>
              <a:t>17</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7764C6-F37C-490C-AC89-1234BE202CD6}" type="slidenum">
              <a:rPr lang="en-US"/>
              <a:pPr/>
              <a:t>18</a:t>
            </a:fld>
            <a:endParaRPr lang="en-US"/>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r>
              <a:rPr lang="tr-TR" dirty="0" smtClean="0"/>
              <a:t>Chancellor: rektör</a:t>
            </a:r>
            <a:endParaRPr lang="tr-T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099F9F-7555-4A24-A25C-6E76A44143BA}" type="slidenum">
              <a:rPr lang="en-US"/>
              <a:pPr/>
              <a:t>19</a:t>
            </a:fld>
            <a:endParaRPr lang="en-US"/>
          </a:p>
        </p:txBody>
      </p:sp>
      <p:sp>
        <p:nvSpPr>
          <p:cNvPr id="442370" name="Rectangle 2"/>
          <p:cNvSpPr>
            <a:spLocks noGrp="1" noRot="1" noChangeAspect="1" noChangeArrowheads="1" noTextEdit="1"/>
          </p:cNvSpPr>
          <p:nvPr>
            <p:ph type="sldImg"/>
          </p:nvPr>
        </p:nvSpPr>
        <p:spPr>
          <a:ln/>
        </p:spPr>
      </p:sp>
      <p:sp>
        <p:nvSpPr>
          <p:cNvPr id="442371"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A36B6C-FA9B-426E-95AC-AAB9E614CD35}" type="slidenum">
              <a:rPr lang="en-US"/>
              <a:pPr/>
              <a:t>2</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tr-TR" sz="1400" dirty="0" smtClean="0">
                <a:latin typeface="Helvetica" charset="0"/>
              </a:rPr>
              <a:t>Dark</a:t>
            </a:r>
            <a:r>
              <a:rPr lang="tr-TR" sz="1400" baseline="0" dirty="0" smtClean="0">
                <a:latin typeface="Helvetica" charset="0"/>
              </a:rPr>
              <a:t> matter geçmişte baskınıdı, dark enerji ise gelecekte evrene şeklini verecek.</a:t>
            </a:r>
            <a:endParaRPr lang="en-US" sz="1400" dirty="0">
              <a:latin typeface="Helvetica"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C4BF2BB3-D049-41A0-8F1F-D99D0825D346}" type="slidenum">
              <a:rPr lang="tr-TR" smtClean="0"/>
              <a:pPr/>
              <a:t>20</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E19A86-3111-47FB-9EFE-730CD0D8D7DA}" type="slidenum">
              <a:rPr lang="en-US"/>
              <a:pPr/>
              <a:t>21</a:t>
            </a:fld>
            <a:endParaRPr 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C4BF2BB3-D049-41A0-8F1F-D99D0825D346}" type="slidenum">
              <a:rPr lang="tr-TR" smtClean="0"/>
              <a:pPr/>
              <a:t>22</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7E005B-6BBD-4881-88BB-9004D2F2F102}" type="slidenum">
              <a:rPr lang="en-US"/>
              <a:pPr/>
              <a:t>23</a:t>
            </a:fld>
            <a:endParaRPr lang="en-US"/>
          </a:p>
        </p:txBody>
      </p:sp>
      <p:sp>
        <p:nvSpPr>
          <p:cNvPr id="548866" name="Rectangle 2"/>
          <p:cNvSpPr>
            <a:spLocks noGrp="1" noRot="1" noChangeAspect="1" noChangeArrowheads="1" noTextEdit="1"/>
          </p:cNvSpPr>
          <p:nvPr>
            <p:ph type="sldImg"/>
          </p:nvPr>
        </p:nvSpPr>
        <p:spPr>
          <a:ln/>
        </p:spPr>
      </p:sp>
      <p:sp>
        <p:nvSpPr>
          <p:cNvPr id="548867"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CC202B-BF50-4F04-AF90-CB124BBEFAF4}" type="slidenum">
              <a:rPr lang="en-US"/>
              <a:pPr/>
              <a:t>24</a:t>
            </a:fld>
            <a:endParaRPr lang="en-US"/>
          </a:p>
        </p:txBody>
      </p:sp>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5AF03B-E3A0-477F-9798-DCE2E0162D3F}" type="slidenum">
              <a:rPr lang="en-US"/>
              <a:pPr/>
              <a:t>25</a:t>
            </a:fld>
            <a:endParaRPr lang="en-US"/>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1BC07A-556D-4CAE-A18B-9A23F38EB417}" type="slidenum">
              <a:rPr lang="en-US"/>
              <a:pPr/>
              <a:t>26</a:t>
            </a:fld>
            <a:endParaRPr lang="en-US"/>
          </a:p>
        </p:txBody>
      </p:sp>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2FC99-D4A2-41C6-B973-ED9A72486242}" type="slidenum">
              <a:rPr lang="en-US"/>
              <a:pPr/>
              <a:t>27</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pPr>
              <a:spcBef>
                <a:spcPct val="0"/>
              </a:spcBef>
            </a:pPr>
            <a:r>
              <a:rPr lang="en-US" sz="1400" dirty="0">
                <a:latin typeface="Helvetica" charset="0"/>
              </a:rPr>
              <a:t>Big Idea: evidence for the Big Bang model - leftover heat from the early universe</a:t>
            </a:r>
          </a:p>
          <a:p>
            <a:pPr>
              <a:spcBef>
                <a:spcPct val="0"/>
              </a:spcBef>
            </a:pPr>
            <a:endParaRPr lang="en-US" sz="1400" dirty="0">
              <a:latin typeface="Helvetica" charset="0"/>
            </a:endParaRPr>
          </a:p>
          <a:p>
            <a:pPr>
              <a:spcBef>
                <a:spcPct val="0"/>
              </a:spcBef>
            </a:pPr>
            <a:r>
              <a:rPr lang="en-US" sz="1400" dirty="0">
                <a:latin typeface="Helvetica" charset="0"/>
              </a:rPr>
              <a:t>If you run the expansion of the universe backwards, there comes a time when the universe becomes very hot, dense and opaque - like living inside the Sun.  The light from this time - 13.7 billion years ago, still bathes the cosmos.  Originally at 3000K, it has now cooled to 3K, and can be detected by sophisticated radio telescopes such as WMAP (Wilkinson Microwave Anisotropy Probe).</a:t>
            </a:r>
          </a:p>
          <a:p>
            <a:endParaRPr lang="en-US" sz="1400" dirty="0">
              <a:latin typeface="Helvetica" charset="0"/>
            </a:endParaRPr>
          </a:p>
          <a:p>
            <a:r>
              <a:rPr lang="en-US" sz="1400" dirty="0">
                <a:latin typeface="Helvetica" charset="0"/>
              </a:rPr>
              <a:t>Like Hubble’s observation of galaxies moving apart from each other, the discovery of this leftover heat is another line of evidence that supports the Big Bang model.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C4BF2BB3-D049-41A0-8F1F-D99D0825D346}" type="slidenum">
              <a:rPr lang="tr-TR" smtClean="0"/>
              <a:pPr/>
              <a:t>28</a:t>
            </a:fld>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FCE158-2728-467A-A093-F325C75B9DBD}" type="slidenum">
              <a:rPr lang="en-US"/>
              <a:pPr/>
              <a:t>29</a:t>
            </a:fld>
            <a:endParaRPr lang="en-US"/>
          </a:p>
        </p:txBody>
      </p:sp>
      <p:sp>
        <p:nvSpPr>
          <p:cNvPr id="525314" name="Rectangle 2"/>
          <p:cNvSpPr>
            <a:spLocks noGrp="1" noRot="1" noChangeAspect="1" noChangeArrowheads="1" noTextEdit="1"/>
          </p:cNvSpPr>
          <p:nvPr>
            <p:ph type="sldImg"/>
          </p:nvPr>
        </p:nvSpPr>
        <p:spPr>
          <a:ln/>
        </p:spPr>
      </p:sp>
      <p:sp>
        <p:nvSpPr>
          <p:cNvPr id="525315" name="Rectangle 3"/>
          <p:cNvSpPr>
            <a:spLocks noGrp="1" noChangeArrowheads="1"/>
          </p:cNvSpPr>
          <p:nvPr>
            <p:ph type="body" idx="1"/>
          </p:nvPr>
        </p:nvSpPr>
        <p:spPr/>
        <p:txBody>
          <a:bodyPr/>
          <a:lstStyle/>
          <a:p>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7E005B-6BBD-4881-88BB-9004D2F2F102}" type="slidenum">
              <a:rPr lang="en-US"/>
              <a:pPr/>
              <a:t>3</a:t>
            </a:fld>
            <a:endParaRPr lang="en-US"/>
          </a:p>
        </p:txBody>
      </p:sp>
      <p:sp>
        <p:nvSpPr>
          <p:cNvPr id="548866" name="Rectangle 2"/>
          <p:cNvSpPr>
            <a:spLocks noGrp="1" noRot="1" noChangeAspect="1" noChangeArrowheads="1" noTextEdit="1"/>
          </p:cNvSpPr>
          <p:nvPr>
            <p:ph type="sldImg"/>
          </p:nvPr>
        </p:nvSpPr>
        <p:spPr>
          <a:ln/>
        </p:spPr>
      </p:sp>
      <p:sp>
        <p:nvSpPr>
          <p:cNvPr id="548867" name="Rectangle 3"/>
          <p:cNvSpPr>
            <a:spLocks noGrp="1" noChangeArrowheads="1"/>
          </p:cNvSpPr>
          <p:nvPr>
            <p:ph type="body" idx="1"/>
          </p:nvPr>
        </p:nvSpPr>
        <p:spPr/>
        <p:txBody>
          <a:bodyPr/>
          <a:lstStyle/>
          <a:p>
            <a:r>
              <a:rPr lang="tr-TR" dirty="0" smtClean="0"/>
              <a:t>The Big Bang</a:t>
            </a:r>
          </a:p>
          <a:p>
            <a:r>
              <a:rPr lang="en-US" dirty="0" smtClean="0"/>
              <a:t>• If the universe is expanding, it must</a:t>
            </a:r>
          </a:p>
          <a:p>
            <a:r>
              <a:rPr lang="en-US" dirty="0" smtClean="0"/>
              <a:t>have been (much) smaller in the past.</a:t>
            </a:r>
          </a:p>
          <a:p>
            <a:r>
              <a:rPr lang="en-US" dirty="0" smtClean="0"/>
              <a:t>– It must have had a beginning</a:t>
            </a:r>
            <a:r>
              <a:rPr lang="en-US" dirty="0" smtClean="0"/>
              <a:t>.</a:t>
            </a:r>
            <a:endParaRPr lang="tr-TR" dirty="0" smtClean="0"/>
          </a:p>
          <a:p>
            <a:endParaRPr lang="en-US" dirty="0" smtClean="0"/>
          </a:p>
          <a:p>
            <a:endParaRPr lang="tr-T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138DF-1782-4403-9A32-021F8F654548}" type="slidenum">
              <a:rPr lang="en-US"/>
              <a:pPr/>
              <a:t>30</a:t>
            </a:fld>
            <a:endParaRPr lang="en-US"/>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p:txBody>
          <a:bodyPr/>
          <a:lstStyle/>
          <a:p>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B7490-1E42-470C-8FA6-F3DE517BDFA8}" type="slidenum">
              <a:rPr lang="en-US"/>
              <a:pPr/>
              <a:t>31</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dirty="0">
                <a:latin typeface="Helvetica" charset="0"/>
              </a:rPr>
              <a:t>Big Idea: evidence for the Big Bang model - composition of the universe. </a:t>
            </a:r>
          </a:p>
          <a:p>
            <a:endParaRPr lang="en-US" dirty="0">
              <a:latin typeface="Helvetica" charset="0"/>
            </a:endParaRPr>
          </a:p>
          <a:p>
            <a:r>
              <a:rPr lang="en-US" dirty="0">
                <a:latin typeface="Helvetica" charset="0"/>
              </a:rPr>
              <a:t>The simplest of atoms, hydrogen, gets cooked into heavier elements at a high enough temperature and density (such as the cores of stars).  In the early hot and expanding universe, this fusion process only has time to cook hydrogen to helium (plus a little lithium) before the expansion and cooling shuts down the nuclear furnace. All elements above helium in the periodic table are created in the life cycles of stars. The theory is 12:1 ratio hydrogen to helium by number, or 75% 25%  by mass, from the Big Bang.  Exactly what is observed.  The chemical composition of stars  (and the fact that they were predominantly hydrogen) was determined by Cecilia Payne (1925)</a:t>
            </a:r>
          </a:p>
          <a:p>
            <a:endParaRPr lang="en-US" sz="1000" dirty="0">
              <a:latin typeface="Helvetica" charset="0"/>
            </a:endParaRPr>
          </a:p>
          <a:p>
            <a:r>
              <a:rPr lang="en-US" dirty="0">
                <a:latin typeface="Helvetica" charset="0"/>
              </a:rPr>
              <a:t>The composition of objects in the universe is one of several lines of evidence that supports the Big Bang model.</a:t>
            </a:r>
          </a:p>
          <a:p>
            <a:endParaRPr lang="en-US" sz="1000" dirty="0">
              <a:latin typeface="Helvetica" charset="0"/>
            </a:endParaRPr>
          </a:p>
          <a:p>
            <a:r>
              <a:rPr lang="en-US" dirty="0">
                <a:latin typeface="Helvetica" charset="0"/>
              </a:rPr>
              <a:t>(Note: In 1925 Cecilia was the first person to receive a Ph.D. in astronomy from either Radcliffe or Harvard University, and the first person to receive a doctorate using work done at the Harvard Observatory. In 1934 she married Sergei </a:t>
            </a:r>
            <a:r>
              <a:rPr lang="en-US" dirty="0" err="1">
                <a:latin typeface="Helvetica" charset="0"/>
              </a:rPr>
              <a:t>Gaposchkin</a:t>
            </a:r>
            <a:r>
              <a:rPr lang="en-US" dirty="0">
                <a:latin typeface="Helvetica" charset="0"/>
              </a:rPr>
              <a:t> and hyphenated her name.)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AEA536-A23D-4938-A25A-6FC10A4EFBF4}" type="slidenum">
              <a:rPr lang="en-US"/>
              <a:pPr/>
              <a:t>32</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sz="1400" dirty="0">
                <a:latin typeface="Helvetica" charset="0"/>
              </a:rPr>
              <a:t>Big Idea: evidence for the Big Bang model - early galaxies look different.</a:t>
            </a:r>
          </a:p>
          <a:p>
            <a:endParaRPr lang="en-US" sz="1400" dirty="0">
              <a:latin typeface="Helvetica" charset="0"/>
            </a:endParaRPr>
          </a:p>
          <a:p>
            <a:r>
              <a:rPr lang="en-US" sz="1400" dirty="0">
                <a:latin typeface="Helvetica" charset="0"/>
              </a:rPr>
              <a:t>Looking out in space is looking back in time.  Distant galaxies therefore appear as they did in a less evolved universe.  These early galaxies are more disturbed because of collisions with other galaxies, smaller and contain fewer heavy elements (“heavy element” is an astronomer’s expression for all elements other than hydrogen and helium).  </a:t>
            </a:r>
          </a:p>
          <a:p>
            <a:endParaRPr lang="en-US" sz="1400" dirty="0">
              <a:latin typeface="Helvetica" charset="0"/>
            </a:endParaRPr>
          </a:p>
          <a:p>
            <a:r>
              <a:rPr lang="en-US" sz="1400" dirty="0">
                <a:latin typeface="Helvetica" charset="0"/>
              </a:rPr>
              <a:t>Note to the presenter, if asked about the statement “looking out in space is looking back in time”: light takes time to travel through space. When light leaves an object it carries information about what the object looks like when the light left it. The further away an object it, the longer it takes to reach our eyes and telescopes. Therefore light that has been traveling from very far away carries information about what that objects looked like very long ago.</a:t>
            </a:r>
          </a:p>
          <a:p>
            <a:endParaRPr lang="en-US" sz="1400" dirty="0">
              <a:latin typeface="Helvetica"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74D2D-4452-4A92-AC09-100AED83571E}" type="slidenum">
              <a:rPr lang="en-US"/>
              <a:pPr/>
              <a:t>33</a:t>
            </a:fld>
            <a:endParaRPr lang="en-US"/>
          </a:p>
        </p:txBody>
      </p:sp>
      <p:sp>
        <p:nvSpPr>
          <p:cNvPr id="500738" name="Rectangle 2"/>
          <p:cNvSpPr>
            <a:spLocks noGrp="1" noRot="1" noChangeAspect="1" noChangeArrowheads="1" noTextEdit="1"/>
          </p:cNvSpPr>
          <p:nvPr>
            <p:ph type="sldImg"/>
          </p:nvPr>
        </p:nvSpPr>
        <p:spPr>
          <a:ln/>
        </p:spPr>
      </p:sp>
      <p:sp>
        <p:nvSpPr>
          <p:cNvPr id="500739" name="Rectangle 3"/>
          <p:cNvSpPr>
            <a:spLocks noGrp="1" noChangeArrowheads="1"/>
          </p:cNvSpPr>
          <p:nvPr>
            <p:ph type="body" idx="1"/>
          </p:nvPr>
        </p:nvSpPr>
        <p:spPr/>
        <p:txBody>
          <a:bodyPr/>
          <a:lstStyle/>
          <a:p>
            <a:endParaRPr 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F08EEE-1138-4E94-828E-275F610692B2}" type="slidenum">
              <a:rPr lang="en-US"/>
              <a:pPr/>
              <a:t>34</a:t>
            </a:fld>
            <a:endParaRPr lang="en-US"/>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008B8B-0992-4B38-B334-75CC2FF37307}" type="slidenum">
              <a:rPr lang="en-US"/>
              <a:pPr/>
              <a:t>35</a:t>
            </a:fld>
            <a:endParaRPr lang="en-US"/>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529E40-0862-446C-8DCE-B9B83AAEE185}" type="slidenum">
              <a:rPr lang="en-US"/>
              <a:pPr/>
              <a:t>36</a:t>
            </a:fld>
            <a:endParaRPr lang="en-US"/>
          </a:p>
        </p:txBody>
      </p:sp>
      <p:sp>
        <p:nvSpPr>
          <p:cNvPr id="508930" name="Rectangle 2"/>
          <p:cNvSpPr>
            <a:spLocks noGrp="1" noRot="1" noChangeAspect="1" noChangeArrowheads="1" noTextEdit="1"/>
          </p:cNvSpPr>
          <p:nvPr>
            <p:ph type="sldImg"/>
          </p:nvPr>
        </p:nvSpPr>
        <p:spPr>
          <a:ln/>
        </p:spPr>
      </p:sp>
      <p:sp>
        <p:nvSpPr>
          <p:cNvPr id="508931" name="Rectangle 3"/>
          <p:cNvSpPr>
            <a:spLocks noGrp="1" noChangeArrowheads="1"/>
          </p:cNvSpPr>
          <p:nvPr>
            <p:ph type="body" idx="1"/>
          </p:nvPr>
        </p:nvSpPr>
        <p:spPr/>
        <p:txBody>
          <a:bodyPr/>
          <a:lstStyle/>
          <a:p>
            <a:endParaRPr lang="tr-T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CA8FA6-5EEF-4945-A79A-4036023ED2EE}" type="slidenum">
              <a:rPr lang="en-US"/>
              <a:pPr/>
              <a:t>37</a:t>
            </a:fld>
            <a:endParaRPr lang="en-US"/>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endParaRPr lang="tr-T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EDB042-49F7-4AAE-94C2-1CD8298E2522}" type="slidenum">
              <a:rPr lang="en-US"/>
              <a:pPr/>
              <a:t>38</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tr-T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C4BF2BB3-D049-41A0-8F1F-D99D0825D346}" type="slidenum">
              <a:rPr lang="tr-TR" smtClean="0"/>
              <a:pPr/>
              <a:t>39</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C4BF2BB3-D049-41A0-8F1F-D99D0825D346}" type="slidenum">
              <a:rPr lang="tr-TR" smtClean="0"/>
              <a:pPr/>
              <a:t>4</a:t>
            </a:fld>
            <a:endParaRPr lang="tr-T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85558B-AECC-4146-8EB8-DAA3D2F629D9}" type="slidenum">
              <a:rPr lang="en-US"/>
              <a:pPr/>
              <a:t>40</a:t>
            </a:fld>
            <a:endParaRPr lang="en-US"/>
          </a:p>
        </p:txBody>
      </p:sp>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endParaRPr lang="tr-T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D16059-BFF3-4ADA-A04D-8820E58359A1}" type="slidenum">
              <a:rPr lang="en-US"/>
              <a:pPr/>
              <a:t>41</a:t>
            </a:fld>
            <a:endParaRPr lang="en-US"/>
          </a:p>
        </p:txBody>
      </p:sp>
      <p:sp>
        <p:nvSpPr>
          <p:cNvPr id="530434"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p:txBody>
          <a:bodyPr/>
          <a:lstStyle/>
          <a:p>
            <a:r>
              <a:rPr lang="tr-TR" dirty="0" smtClean="0"/>
              <a:t>1: Parçacıklar ve radyasyon aynı hızlan yayılmaya başlaycaklar ve içlerinden</a:t>
            </a:r>
            <a:r>
              <a:rPr lang="tr-TR" baseline="0" dirty="0" smtClean="0"/>
              <a:t> hiçbiri ışık hızını geçemeyceğininden ilerden ya da geriki bir zamandan gelen parçacıklarla etkileşime giremez yani homojen olması gerek.</a:t>
            </a:r>
          </a:p>
          <a:p>
            <a:r>
              <a:rPr lang="tr-TR" baseline="0" dirty="0" smtClean="0"/>
              <a:t>2:evren çok yüksek skalalarda düzdür.çünkü genişleme oranı ve enerji yogunlugu arasında bir denge var.Bir balon düşünün içinde eğer az hava varsa balonun dışı kıvrım kıvrım olur düz olmaz ama eğer balon şişerse düz gibi gözükür.</a:t>
            </a:r>
          </a:p>
          <a:p>
            <a:r>
              <a:rPr lang="tr-TR" baseline="0" dirty="0" smtClean="0"/>
              <a:t>3: Sadece north yada south kutubu olan bir parçacık bulamazsınız.Elektrik monople var artı yada eksi bulabilirsiniz symetri kırıldığında.Single Grand unification kuvveti(em+strong+weak) oluştugunda çok sayıda ağır kütleli magnetic monopol parçacığı oluşması gerekiyor fakat yok.</a:t>
            </a:r>
          </a:p>
          <a:p>
            <a:r>
              <a:rPr lang="tr-TR" baseline="0" dirty="0" smtClean="0"/>
              <a:t>İnflation sırasında monopolelerin yogunlugu çok düştü o yüzden bugün gözlemleyemiyoruz.</a:t>
            </a:r>
            <a:endParaRPr lang="tr-T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527727-CEFE-4959-9CC8-41DFB72A8B04}" type="slidenum">
              <a:rPr lang="en-US"/>
              <a:pPr/>
              <a:t>42</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tr-TR" dirty="0" smtClean="0"/>
              <a:t>Bigbang</a:t>
            </a:r>
            <a:r>
              <a:rPr lang="tr-TR" baseline="0" dirty="0" smtClean="0"/>
              <a:t> tünnelleme..</a:t>
            </a:r>
          </a:p>
          <a:p>
            <a:endParaRPr lang="tr-TR" baseline="0" dirty="0" smtClean="0"/>
          </a:p>
          <a:p>
            <a:r>
              <a:rPr lang="tr-TR" baseline="0" dirty="0" smtClean="0"/>
              <a:t>Wmap sonuçları bize 1980lerde inflation teorisinin kabul edilmesini sağladı.sonra 1990larda hot bigbang ve dark energy hipotezleri atıldı.</a:t>
            </a:r>
          </a:p>
          <a:p>
            <a:endParaRPr lang="tr-TR" baseline="0" dirty="0" smtClean="0"/>
          </a:p>
          <a:p>
            <a:r>
              <a:rPr lang="tr-TR" baseline="0" dirty="0" smtClean="0"/>
              <a:t>Enflasyın teorisi: evren nokta halinden 10^100 katı boyunca genişledi ve bu sadece 10^-30 saniye aldı.Bu süreç bitince yogun radyasyonal gaslar oluştu sonra evrenin genişlemesi ile gaslar sogudu ve galaxyler yıldızlar oluştu.</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B9338F-467B-4AC8-AC83-30CCDC1FDBF5}" type="slidenum">
              <a:rPr lang="en-US"/>
              <a:pPr/>
              <a:t>43</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tr-TR" sz="1400" smtClean="0">
                <a:latin typeface="Helvetica" charset="0"/>
              </a:rPr>
              <a:t>Friemanın( Gr</a:t>
            </a:r>
            <a:r>
              <a:rPr lang="tr-TR" sz="1400" baseline="0" smtClean="0">
                <a:latin typeface="Helvetica" charset="0"/>
              </a:rPr>
              <a:t> denklemleri İzotropik ve homojen enerji dağılımıyla çözümü)</a:t>
            </a:r>
            <a:r>
              <a:rPr lang="tr-TR" sz="1400" smtClean="0">
                <a:latin typeface="Helvetica" charset="0"/>
              </a:rPr>
              <a:t> evreninde evrenin  lamda ve omega degerlerine baglı</a:t>
            </a:r>
            <a:r>
              <a:rPr lang="tr-TR" sz="1400" baseline="0" smtClean="0">
                <a:latin typeface="Helvetica" charset="0"/>
              </a:rPr>
              <a:t> olarak </a:t>
            </a:r>
            <a:r>
              <a:rPr lang="tr-TR" sz="1400" smtClean="0">
                <a:latin typeface="Helvetica" charset="0"/>
              </a:rPr>
              <a:t>genişleyip yada büzülebileceği</a:t>
            </a:r>
            <a:r>
              <a:rPr lang="tr-TR" sz="1400" baseline="0" smtClean="0">
                <a:latin typeface="Helvetica" charset="0"/>
              </a:rPr>
              <a:t> öngörülür , de sitterinkinde(lamdayı artı alıp çözünce einstein eqn.ı) ise evrenin genişlemesinin nedeninin denklemlerin sonucunun önerdiği vacuum enerjisinin yarrattığı negatif basınçtan oldugunu önerir.Ve bu vaccum enerjisinin oldugunu da casimir effect denen bir olayla kanıtladılar.</a:t>
            </a:r>
            <a:endParaRPr lang="tr-TR" sz="1400" dirty="0" smtClean="0">
              <a:latin typeface="Helvetica" charset="0"/>
            </a:endParaRPr>
          </a:p>
          <a:p>
            <a:endParaRPr lang="tr-TR" sz="1400" dirty="0" smtClean="0">
              <a:latin typeface="Helvetica" charset="0"/>
            </a:endParaRPr>
          </a:p>
          <a:p>
            <a:r>
              <a:rPr lang="en-US" sz="1400" dirty="0" smtClean="0">
                <a:latin typeface="Helvetica" charset="0"/>
              </a:rPr>
              <a:t>Big </a:t>
            </a:r>
            <a:r>
              <a:rPr lang="en-US" sz="1400" dirty="0">
                <a:latin typeface="Helvetica" charset="0"/>
              </a:rPr>
              <a:t>Idea: Dark Energy and how it fits into the Big Bang model</a:t>
            </a:r>
          </a:p>
          <a:p>
            <a:endParaRPr lang="en-US" sz="1400" dirty="0">
              <a:latin typeface="Helvetica" charset="0"/>
            </a:endParaRPr>
          </a:p>
          <a:p>
            <a:r>
              <a:rPr lang="en-US" sz="1400" dirty="0">
                <a:latin typeface="Helvetica" charset="0"/>
              </a:rPr>
              <a:t>Supernovae in distant galaxies are further (so dimmer) than they should be, thanks to an accelerating universe.</a:t>
            </a:r>
          </a:p>
          <a:p>
            <a:endParaRPr lang="en-US" sz="1400" dirty="0">
              <a:latin typeface="Helvetica" charset="0"/>
            </a:endParaRPr>
          </a:p>
          <a:p>
            <a:r>
              <a:rPr lang="en-US" sz="1400" dirty="0">
                <a:latin typeface="Helvetica" charset="0"/>
              </a:rPr>
              <a:t>70% of the energy content of the universe is contributed by “dark energy.”  The energy of space, or vacuum energy, was a prediction of Einstein’s theory, and therefore an integral part of the Big Bang model.  (26% is dark matter, 4% normal matter.  When adding up the contents of the universe, we must add matter and energy together).</a:t>
            </a:r>
          </a:p>
          <a:p>
            <a:endParaRPr lang="en-US" sz="1400" dirty="0">
              <a:latin typeface="Helvetica" charset="0"/>
            </a:endParaRPr>
          </a:p>
          <a:p>
            <a:r>
              <a:rPr lang="en-US" sz="1400" dirty="0">
                <a:latin typeface="Helvetica" charset="0"/>
              </a:rPr>
              <a:t>(Click for image on lower left) When Einstein first introduced this factor there was no observational evidence to support the idea. The next  5 slides explore the recently acquired evidence in more depth.</a:t>
            </a:r>
          </a:p>
          <a:p>
            <a:endParaRPr lang="en-US" sz="1400" dirty="0">
              <a:latin typeface="Helvetica"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D8A180-E88B-47EF-A828-79BCA6D8303B}" type="slidenum">
              <a:rPr lang="en-US"/>
              <a:pPr/>
              <a:t>44</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tr-TR" sz="1400" dirty="0" smtClean="0">
                <a:latin typeface="Helvetica" charset="0"/>
              </a:rPr>
              <a:t>Wmap</a:t>
            </a:r>
            <a:r>
              <a:rPr lang="tr-TR" sz="1400" baseline="0" dirty="0" smtClean="0">
                <a:latin typeface="Helvetica" charset="0"/>
              </a:rPr>
              <a:t> ve 1998deki type1 supernova 1a gözlemleri yakındaki ve uzaktaki patlayan yıldızların bize evrenin hızlanarak genişlediğini gösterir. Ve Evren sonsuza kadar genişleyecek ve perfect vacuum oluşacak.</a:t>
            </a:r>
            <a:endParaRPr lang="tr-TR" sz="1400" dirty="0" smtClean="0">
              <a:latin typeface="Helvetica" charset="0"/>
            </a:endParaRPr>
          </a:p>
          <a:p>
            <a:endParaRPr lang="tr-TR" sz="1400" dirty="0" smtClean="0">
              <a:latin typeface="Helvetica" charset="0"/>
            </a:endParaRPr>
          </a:p>
          <a:p>
            <a:endParaRPr lang="tr-TR" sz="1400" dirty="0" smtClean="0">
              <a:latin typeface="Helvetica" charset="0"/>
            </a:endParaRPr>
          </a:p>
          <a:p>
            <a:endParaRPr lang="tr-TR" sz="1400" dirty="0" smtClean="0">
              <a:latin typeface="Helvetica" charset="0"/>
            </a:endParaRPr>
          </a:p>
          <a:p>
            <a:endParaRPr lang="tr-TR" sz="1400" dirty="0" smtClean="0">
              <a:latin typeface="Helvetica" charset="0"/>
            </a:endParaRPr>
          </a:p>
          <a:p>
            <a:r>
              <a:rPr lang="en-US" sz="1400" dirty="0" smtClean="0">
                <a:latin typeface="Helvetica" charset="0"/>
              </a:rPr>
              <a:t>Slide </a:t>
            </a:r>
            <a:r>
              <a:rPr lang="en-US" sz="1400" dirty="0">
                <a:latin typeface="Helvetica" charset="0"/>
              </a:rPr>
              <a:t>1 of 5 about Type 1a </a:t>
            </a:r>
            <a:r>
              <a:rPr lang="en-US" sz="1400" dirty="0" err="1">
                <a:latin typeface="Helvetica" charset="0"/>
              </a:rPr>
              <a:t>supenovae</a:t>
            </a:r>
            <a:r>
              <a:rPr lang="en-US" sz="1400" dirty="0">
                <a:latin typeface="Helvetica" charset="0"/>
              </a:rPr>
              <a:t>.  Big Idea: setting the stage for the supernova - creating a white dwarf.</a:t>
            </a:r>
          </a:p>
          <a:p>
            <a:endParaRPr lang="en-US" sz="1400" dirty="0">
              <a:latin typeface="Helvetica" charset="0"/>
            </a:endParaRPr>
          </a:p>
          <a:p>
            <a:r>
              <a:rPr lang="en-US" sz="1400" dirty="0">
                <a:latin typeface="Helvetica" charset="0"/>
              </a:rPr>
              <a:t>There are different types of supernova, but the type we are interested in comes from a star like our Sun.  When the Sun runs out of its nuclear fuel in about five billion years time, it will go through a beautiful death ritual, shedding its outer layers in a blaze of color while its inside squeezes down into a dense white hot ball about the size of the Earth. This ball, aptly named a white dwarf, is where the story ends for the Sun, but not so other white dwarfs.  About 2/3 of all stars in a galaxy live in pairs (called binaries), a union that becomes dangerous when one of the pair turns into a white dwarf.</a:t>
            </a:r>
          </a:p>
          <a:p>
            <a:endParaRPr lang="en-US" sz="1400" dirty="0">
              <a:latin typeface="Helvetica" charset="0"/>
            </a:endParaRPr>
          </a:p>
          <a:p>
            <a:r>
              <a:rPr lang="en-US" sz="1400" dirty="0">
                <a:latin typeface="Helvetica" charset="0"/>
              </a:rPr>
              <a:t>This image shows the Ring Nebula, Messier 57, with the white dwarf remnant at its core.</a:t>
            </a:r>
          </a:p>
          <a:p>
            <a:endParaRPr lang="en-US" sz="1400" dirty="0">
              <a:latin typeface="Helvetica"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3B2480-F4F1-46B3-8017-DAB1F951CE43}" type="slidenum">
              <a:rPr lang="en-US"/>
              <a:pPr/>
              <a:t>45</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sz="1400" dirty="0">
                <a:latin typeface="Helvetica" charset="0"/>
              </a:rPr>
              <a:t>Slide 4 of 5.  Big Idea: Supernova</a:t>
            </a:r>
          </a:p>
          <a:p>
            <a:endParaRPr lang="en-US" sz="1400" dirty="0">
              <a:latin typeface="Helvetica" charset="0"/>
            </a:endParaRPr>
          </a:p>
          <a:p>
            <a:r>
              <a:rPr lang="en-US" sz="1400" dirty="0">
                <a:latin typeface="Helvetica" charset="0"/>
              </a:rPr>
              <a:t>A supernova can shine as bright as a billion stars for several days, rivaling an entire galaxy of stars.  This image shows a type </a:t>
            </a:r>
            <a:r>
              <a:rPr lang="en-US" sz="1400" dirty="0" err="1">
                <a:latin typeface="Helvetica" charset="0"/>
              </a:rPr>
              <a:t>Ia</a:t>
            </a:r>
            <a:r>
              <a:rPr lang="en-US" sz="1400" dirty="0">
                <a:latin typeface="Helvetica" charset="0"/>
              </a:rPr>
              <a:t> supernova  explosion in the galaxy NGC 4526. Because the explosion is just a point of light in the sky looks like a star. The processes and conditions that create this type of explosion are effectively identical for each white dwarf supernova, so the event has a predictable, and reproducible, brightness.  This makes them ideal distance indicators - the fainter they are the further they are.</a:t>
            </a:r>
          </a:p>
          <a:p>
            <a:endParaRPr lang="en-US" sz="1400" dirty="0">
              <a:latin typeface="Helvetica" charset="0"/>
            </a:endParaRPr>
          </a:p>
          <a:p>
            <a:r>
              <a:rPr lang="en-US" sz="1400" dirty="0">
                <a:latin typeface="Helvetica" charset="0"/>
              </a:rPr>
              <a:t>By measuring the brightness of the supernova flash in NGC 4526, the distance to the host galaxy can be calculated.  Note to the presenter: a discussion of how this distance is determined (I.e. how we know it is “further away than it should be”) is not required, but if asked, you can use the comparison of a flashlight. This type of supernova has a known brightness (like a flashlight with a certain watt bulb) and can only be that bright. Just as a flashlight shining from further away appears dimmer than one nearby, measuring the light from this type of supernova tells scientists how far away it is.</a:t>
            </a:r>
          </a:p>
          <a:p>
            <a:endParaRPr lang="en-US" sz="1400" dirty="0">
              <a:latin typeface="Helvetica"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C892EB-6C24-4089-9745-58B22647AF56}" type="slidenum">
              <a:rPr lang="en-US"/>
              <a:pPr/>
              <a:t>46</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sz="1400" dirty="0">
                <a:latin typeface="ArialMT" charset="0"/>
              </a:rPr>
              <a:t>Slide 5 of 5.  Big Idea: How scientists detect the supernovae</a:t>
            </a:r>
          </a:p>
          <a:p>
            <a:endParaRPr lang="en-US" sz="1400" dirty="0">
              <a:latin typeface="ArialMT" charset="0"/>
            </a:endParaRPr>
          </a:p>
          <a:p>
            <a:r>
              <a:rPr lang="en-US" sz="1400" dirty="0">
                <a:latin typeface="ArialMT" charset="0"/>
              </a:rPr>
              <a:t>By carefully subtracting the two images using powerful computer software, supernovae can be found in distant galaxies. The light from one of these distant galaxies has increased since the first image was taken.  What is left after the subtraction is the light from a Type 1a supernova.  The brightness of the supernova gives an accurate measure of the distance to its galaxy.</a:t>
            </a:r>
          </a:p>
          <a:p>
            <a:endParaRPr lang="en-US" sz="1400" dirty="0">
              <a:latin typeface="ArialMT" charset="0"/>
            </a:endParaRPr>
          </a:p>
          <a:p>
            <a:r>
              <a:rPr lang="en-US" sz="1400" dirty="0">
                <a:latin typeface="ArialMT" charset="0"/>
              </a:rPr>
              <a:t>The distance of the galaxy can also be found from the </a:t>
            </a:r>
            <a:r>
              <a:rPr lang="en-US" sz="1400" dirty="0" err="1">
                <a:latin typeface="ArialMT" charset="0"/>
              </a:rPr>
              <a:t>redshift</a:t>
            </a:r>
            <a:r>
              <a:rPr lang="en-US" sz="1400" dirty="0">
                <a:latin typeface="ArialMT" charset="0"/>
              </a:rPr>
              <a:t> (see slides 14 to 20) The distance by </a:t>
            </a:r>
            <a:r>
              <a:rPr lang="en-US" sz="1400" dirty="0" err="1">
                <a:latin typeface="ArialMT" charset="0"/>
              </a:rPr>
              <a:t>redshift</a:t>
            </a:r>
            <a:r>
              <a:rPr lang="en-US" sz="1400" dirty="0">
                <a:latin typeface="ArialMT" charset="0"/>
              </a:rPr>
              <a:t> is based on how fast the universe is expanding.  The distance by supernova is and actual physical distance based on the inverse square law of light.  Analysis reveals that this galaxy is further away than it should be for its </a:t>
            </a:r>
            <a:r>
              <a:rPr lang="en-US" sz="1400" dirty="0" err="1">
                <a:latin typeface="ArialMT" charset="0"/>
              </a:rPr>
              <a:t>redshift</a:t>
            </a:r>
            <a:r>
              <a:rPr lang="en-US" sz="1400" dirty="0">
                <a:latin typeface="ArialMT" charset="0"/>
              </a:rPr>
              <a:t>.  </a:t>
            </a:r>
          </a:p>
          <a:p>
            <a:endParaRPr lang="en-US" sz="1400" dirty="0">
              <a:latin typeface="Helvetica" charset="0"/>
            </a:endParaRPr>
          </a:p>
          <a:p>
            <a:r>
              <a:rPr lang="en-US" sz="1400" dirty="0">
                <a:latin typeface="Helvetica" charset="0"/>
              </a:rPr>
              <a:t>With a large collection of supernova observations at different distances, a history of the expansion of our universe can be constructed.  It shows that, for the first eight billion years, the expansion rate was slowing.  Then, around five billion years ago, the expansion started to speed up.  This is the strongest piece of observational evidence for Dark Energy.</a:t>
            </a:r>
          </a:p>
          <a:p>
            <a:endParaRPr lang="en-US" sz="1400" dirty="0">
              <a:latin typeface="Helvetica"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Galaxylerin</a:t>
            </a:r>
            <a:r>
              <a:rPr lang="tr-TR" baseline="0" dirty="0" smtClean="0"/>
              <a:t> ilk oluştugu anda Dark energy yogunlugu  normal madde yogunlugundan çok küçüktü fakat evren genişaledikçe galaxyler yayıldı ve gravity yogunluhu azaldı fakat dark energy yogunlugu azalmadı ve normal madde yogunluguna baskın oldu buda evrenin hızla genişlemesine neden oldu.</a:t>
            </a:r>
            <a:endParaRPr lang="tr-TR" dirty="0" smtClean="0"/>
          </a:p>
          <a:p>
            <a:r>
              <a:rPr lang="tr-TR" dirty="0" smtClean="0"/>
              <a:t>Önemli</a:t>
            </a:r>
            <a:r>
              <a:rPr lang="tr-TR" baseline="0" dirty="0" smtClean="0"/>
              <a:t> olan evrenin ivmelenerek genişlemesi.Gözlemlere göre ivmelenme 5 milyar yıl önce başladı. Ve Friedman denklemlerine göre şimdiden itibaren her 10 milyar yılda evrenin boyu 2 kat artacak.</a:t>
            </a:r>
          </a:p>
        </p:txBody>
      </p:sp>
      <p:sp>
        <p:nvSpPr>
          <p:cNvPr id="4" name="Header Placeholder 3"/>
          <p:cNvSpPr>
            <a:spLocks noGrp="1"/>
          </p:cNvSpPr>
          <p:nvPr>
            <p:ph type="hdr" sz="quarter" idx="10"/>
          </p:nvPr>
        </p:nvSpPr>
        <p:spPr/>
        <p:txBody>
          <a:bodyPr/>
          <a:lstStyle/>
          <a:p>
            <a:r>
              <a:rPr lang="en-US" smtClean="0"/>
              <a:t>Rencontres du Vietnam - Paul Frampton -- Augusst 2004</a:t>
            </a:r>
            <a:endParaRPr lang="en-US"/>
          </a:p>
        </p:txBody>
      </p:sp>
      <p:sp>
        <p:nvSpPr>
          <p:cNvPr id="5" name="Slide Number Placeholder 4"/>
          <p:cNvSpPr>
            <a:spLocks noGrp="1"/>
          </p:cNvSpPr>
          <p:nvPr>
            <p:ph type="sldNum" sz="quarter" idx="11"/>
          </p:nvPr>
        </p:nvSpPr>
        <p:spPr/>
        <p:txBody>
          <a:bodyPr/>
          <a:lstStyle/>
          <a:p>
            <a:fld id="{5BFADA4C-B8F3-4CBE-8ED8-704095903E80}"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036131-AD2F-4F29-9D2C-ED33581D46EE}" type="slidenum">
              <a:rPr lang="en-US"/>
              <a:pPr/>
              <a:t>48</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tr-TR" dirty="0" smtClean="0"/>
              <a:t>İlk</a:t>
            </a:r>
            <a:r>
              <a:rPr lang="tr-TR" baseline="0" dirty="0" smtClean="0"/>
              <a:t> başta Inflation-Radiation dominant-matter dominant-dark energy dominant</a:t>
            </a:r>
            <a:endParaRPr lang="tr-T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EC865-58CE-49CE-8C48-8C6DB8396074}" type="slidenum">
              <a:rPr lang="en-US"/>
              <a:pPr/>
              <a:t>49</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9E327D-CE58-491A-8933-EE12E1C47D45}" type="slidenum">
              <a:rPr lang="en-US"/>
              <a:pPr/>
              <a:t>5</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CE7D1A-29A9-4744-853E-8F640899C427}" type="slidenum">
              <a:rPr lang="en-US"/>
              <a:pPr/>
              <a:t>50</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tr-T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576E6E-5F00-4E3C-A762-4B65374BD018}" type="slidenum">
              <a:rPr lang="en-US"/>
              <a:pPr/>
              <a:t>51</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tr-T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37E94B-6B58-47F5-B01B-F048997FC2D1}" type="slidenum">
              <a:rPr lang="en-US"/>
              <a:pPr/>
              <a:t>52</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tr-T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64C76D-FA7C-4E85-A83E-1BA484165FF6}" type="slidenum">
              <a:rPr lang="en-US"/>
              <a:pPr/>
              <a:t>53</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tr-T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EB7ED3-84FB-4351-9C9B-0C4DB1FDF4FB}" type="slidenum">
              <a:rPr lang="en-US"/>
              <a:pPr/>
              <a:t>54</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tr-T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225C7D-FCFF-4AA3-804A-EEFE34BA3B0D}" type="slidenum">
              <a:rPr lang="en-US"/>
              <a:pPr/>
              <a:t>55</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tr-T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858CD2-10B9-4F99-91E9-1624720831CD}" type="slidenum">
              <a:rPr lang="en-US"/>
              <a:pPr/>
              <a:t>56</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tr-T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FD846908-C41C-4EF6-AB7F-5D4406A0D1E8}" type="slidenum">
              <a:rPr lang="tr-TR" smtClean="0"/>
              <a:pPr/>
              <a:t>57</a:t>
            </a:fld>
            <a:endParaRPr lang="tr-T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FD846908-C41C-4EF6-AB7F-5D4406A0D1E8}" type="slidenum">
              <a:rPr lang="tr-TR" smtClean="0"/>
              <a:pPr/>
              <a:t>58</a:t>
            </a:fld>
            <a:endParaRPr lang="tr-T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C4FA2E-AC44-4ECE-9141-11E54251BB43}" type="slidenum">
              <a:rPr lang="en-US"/>
              <a:pPr/>
              <a:t>59</a:t>
            </a:fld>
            <a:endParaRPr lang="en-US"/>
          </a:p>
        </p:txBody>
      </p:sp>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p:txBody>
          <a:bodyPr/>
          <a:lstStyle/>
          <a:p>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Evren eğerki sonsuz olsaydı ozaman gece çıkıp gökyüüne baktığımızda</a:t>
            </a:r>
            <a:r>
              <a:rPr lang="tr-TR" baseline="0" dirty="0" smtClean="0"/>
              <a:t> mutlaka bir ışık gözümüze gelirdi ve gece aydınlık olurdu faka t bu böyle değil çünkü evren sonludur</a:t>
            </a:r>
            <a:endParaRPr lang="tr-TR" dirty="0"/>
          </a:p>
        </p:txBody>
      </p:sp>
      <p:sp>
        <p:nvSpPr>
          <p:cNvPr id="4" name="Slide Number Placeholder 3"/>
          <p:cNvSpPr>
            <a:spLocks noGrp="1"/>
          </p:cNvSpPr>
          <p:nvPr>
            <p:ph type="sldNum" sz="quarter" idx="10"/>
          </p:nvPr>
        </p:nvSpPr>
        <p:spPr/>
        <p:txBody>
          <a:bodyPr/>
          <a:lstStyle/>
          <a:p>
            <a:fld id="{C4BF2BB3-D049-41A0-8F1F-D99D0825D346}" type="slidenum">
              <a:rPr lang="tr-TR" smtClean="0"/>
              <a:pPr/>
              <a:t>6</a:t>
            </a:fld>
            <a:endParaRPr lang="tr-T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2C407B-F315-40A6-BD77-F9DE826546EE}" type="slidenum">
              <a:rPr lang="en-US"/>
              <a:pPr/>
              <a:t>60</a:t>
            </a:fld>
            <a:endParaRPr lang="en-US"/>
          </a:p>
        </p:txBody>
      </p:sp>
      <p:sp>
        <p:nvSpPr>
          <p:cNvPr id="552962" name="Rectangle 2"/>
          <p:cNvSpPr>
            <a:spLocks noGrp="1" noRot="1" noChangeAspect="1" noChangeArrowheads="1" noTextEdit="1"/>
          </p:cNvSpPr>
          <p:nvPr>
            <p:ph type="sldImg"/>
          </p:nvPr>
        </p:nvSpPr>
        <p:spPr>
          <a:ln/>
        </p:spPr>
      </p:sp>
      <p:sp>
        <p:nvSpPr>
          <p:cNvPr id="552963" name="Rectangle 3"/>
          <p:cNvSpPr>
            <a:spLocks noGrp="1" noChangeArrowheads="1"/>
          </p:cNvSpPr>
          <p:nvPr>
            <p:ph type="body" idx="1"/>
          </p:nvPr>
        </p:nvSpPr>
        <p:spPr/>
        <p:txBody>
          <a:bodyPr/>
          <a:lstStyle/>
          <a:p>
            <a:pPr algn="ctr"/>
            <a:r>
              <a:rPr lang="en-GB" sz="1200" dirty="0" smtClean="0">
                <a:solidFill>
                  <a:schemeClr val="tx2"/>
                </a:solidFill>
              </a:rPr>
              <a:t>Needs for an extra component which does not emit visible light</a:t>
            </a:r>
          </a:p>
          <a:p>
            <a:pPr algn="ctr"/>
            <a:r>
              <a:rPr lang="en-GB" sz="1200" dirty="0" err="1" smtClean="0">
                <a:solidFill>
                  <a:schemeClr val="tx2"/>
                </a:solidFill>
              </a:rPr>
              <a:t>Kepler</a:t>
            </a:r>
            <a:r>
              <a:rPr lang="en-GB" sz="1200" dirty="0" smtClean="0">
                <a:solidFill>
                  <a:schemeClr val="tx2"/>
                </a:solidFill>
              </a:rPr>
              <a:t> law indicates that the M(r) is increasing with r </a:t>
            </a:r>
          </a:p>
          <a:p>
            <a:pPr algn="ctr"/>
            <a:r>
              <a:rPr lang="en-GB" sz="1200" dirty="0" smtClean="0">
                <a:solidFill>
                  <a:srgbClr val="FF0000"/>
                </a:solidFill>
              </a:rPr>
              <a:t>First evidences found in 30’ by:</a:t>
            </a:r>
          </a:p>
          <a:p>
            <a:pPr algn="ctr"/>
            <a:r>
              <a:rPr lang="en-GB" sz="1200" dirty="0" smtClean="0">
                <a:solidFill>
                  <a:srgbClr val="FF0000"/>
                </a:solidFill>
              </a:rPr>
              <a:t> Jan </a:t>
            </a:r>
            <a:r>
              <a:rPr lang="en-GB" sz="1200" dirty="0" err="1" smtClean="0">
                <a:solidFill>
                  <a:srgbClr val="FF0000"/>
                </a:solidFill>
              </a:rPr>
              <a:t>Oort</a:t>
            </a:r>
            <a:r>
              <a:rPr lang="en-GB" sz="1200" dirty="0" smtClean="0">
                <a:solidFill>
                  <a:srgbClr val="FF0000"/>
                </a:solidFill>
              </a:rPr>
              <a:t> from stellar motions and </a:t>
            </a:r>
            <a:r>
              <a:rPr lang="en-GB" sz="1200" dirty="0" err="1" smtClean="0">
                <a:solidFill>
                  <a:srgbClr val="FF0000"/>
                </a:solidFill>
              </a:rPr>
              <a:t>Zwicky</a:t>
            </a:r>
            <a:r>
              <a:rPr lang="en-GB" sz="1200" dirty="0" smtClean="0">
                <a:solidFill>
                  <a:srgbClr val="FF0000"/>
                </a:solidFill>
              </a:rPr>
              <a:t> in galactic clusters</a:t>
            </a:r>
          </a:p>
          <a:p>
            <a:endParaRPr lang="tr-TR"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4A26B9-FF9B-4A90-A3D1-2DD6B7AE203B}" type="slidenum">
              <a:rPr lang="en-US"/>
              <a:pPr/>
              <a:t>61</a:t>
            </a:fld>
            <a:endParaRPr lang="en-US"/>
          </a:p>
        </p:txBody>
      </p:sp>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p:txBody>
          <a:bodyPr/>
          <a:lstStyle/>
          <a:p>
            <a:endParaRPr lang="tr-T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23A8AF-8511-477C-AE9C-4E95797FF675}" type="slidenum">
              <a:rPr lang="en-US"/>
              <a:pPr/>
              <a:t>62</a:t>
            </a:fld>
            <a:endParaRPr lang="en-US"/>
          </a:p>
        </p:txBody>
      </p:sp>
      <p:sp>
        <p:nvSpPr>
          <p:cNvPr id="553986" name="Rectangle 2"/>
          <p:cNvSpPr>
            <a:spLocks noGrp="1" noRot="1" noChangeAspect="1" noChangeArrowheads="1" noTextEdit="1"/>
          </p:cNvSpPr>
          <p:nvPr>
            <p:ph type="sldImg"/>
          </p:nvPr>
        </p:nvSpPr>
        <p:spPr>
          <a:ln/>
        </p:spPr>
      </p:sp>
      <p:sp>
        <p:nvSpPr>
          <p:cNvPr id="553987" name="Rectangle 3"/>
          <p:cNvSpPr>
            <a:spLocks noGrp="1" noChangeArrowheads="1"/>
          </p:cNvSpPr>
          <p:nvPr>
            <p:ph type="body" idx="1"/>
          </p:nvPr>
        </p:nvSpPr>
        <p:spPr/>
        <p:txBody>
          <a:bodyPr/>
          <a:lstStyle/>
          <a:p>
            <a:endParaRPr lang="tr-T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71CEDF-19A7-44AE-9448-91ADF41ED3F5}" type="slidenum">
              <a:rPr lang="en-US"/>
              <a:pPr/>
              <a:t>63</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Yada 1930larda</a:t>
            </a:r>
            <a:r>
              <a:rPr lang="tr-TR" baseline="0" dirty="0" smtClean="0"/>
              <a:t> Fritz Zwick galaxy kümelerinde hızlı hareket eden galaxyleri incelerken ki bunları bir arada tutan gravitydir,, çok hızlı dönmesinin nedeninin kütlesinin gözlemlenenden fazla olması gerektiğini düşündü.Fakat bu gözüken madde miktarıyla eşit değil. 1980lerde gravitational lensing yani gravitasyonal alanda ışıgın sapma etkisini kullanarak dm oldugunu kanıtladılar.</a:t>
            </a:r>
            <a:endParaRPr lang="tr-TR" dirty="0" smtClean="0"/>
          </a:p>
          <a:p>
            <a:endParaRPr lang="tr-TR"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mass of the hot gas between the galaxies is far greater than the mass of the stars in all of the galaxies. This normal matter is bound in the cluster by the gravity of an even greater mass of dark matter. Without dark matter, which is invisible and can only be detected through its gravity, the fast-moving galaxies and the hot gas would quickly fly apart. The hot gas in this collision was slowed by a drag force, similar to air resistance. In contrast, the dark matter was not slowed by the impact, because it does not interact directly with itself or the gas except through gravity. This produced the separation of the dark and normal matter seen in the data. If hot gas was the most massive component in the clusters, as proposed by alternative gravity theories, such a separation would not have been seen. Instead, dark matter is required. </a:t>
            </a:r>
            <a:br>
              <a:rPr lang="en-US" dirty="0" smtClean="0"/>
            </a:br>
            <a:endParaRPr lang="tr-TR" dirty="0"/>
          </a:p>
        </p:txBody>
      </p:sp>
      <p:sp>
        <p:nvSpPr>
          <p:cNvPr id="4" name="Slide Number Placeholder 3"/>
          <p:cNvSpPr>
            <a:spLocks noGrp="1"/>
          </p:cNvSpPr>
          <p:nvPr>
            <p:ph type="sldNum" sz="quarter" idx="10"/>
          </p:nvPr>
        </p:nvSpPr>
        <p:spPr/>
        <p:txBody>
          <a:bodyPr/>
          <a:lstStyle/>
          <a:p>
            <a:fld id="{FD846908-C41C-4EF6-AB7F-5D4406A0D1E8}" type="slidenum">
              <a:rPr lang="tr-TR" smtClean="0"/>
              <a:pPr/>
              <a:t>64</a:t>
            </a:fld>
            <a:endParaRPr lang="tr-T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B13F10-6D71-49B6-808F-7CBFEBF4223D}" type="slidenum">
              <a:rPr lang="en-US"/>
              <a:pPr/>
              <a:t>65</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tr-T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21059-C3E9-4099-A1B2-E7FE3F4A7910}" type="slidenum">
              <a:rPr lang="en-US"/>
              <a:pPr/>
              <a:t>66</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tr-TR"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904A6A-DFD5-4BEC-A80F-39DA63E4B5FE}" type="slidenum">
              <a:rPr lang="en-US"/>
              <a:pPr/>
              <a:t>67</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tr-T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5F3F93-79A3-4D8A-A3C6-C907B41279E6}" type="slidenum">
              <a:rPr lang="en-US"/>
              <a:pPr/>
              <a:t>68</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tr-TR" dirty="0" smtClean="0"/>
              <a:t>Bundan dolayı az miktarda ve</a:t>
            </a:r>
            <a:r>
              <a:rPr lang="tr-TR" baseline="0" dirty="0" smtClean="0"/>
              <a:t> çok kütleli olmalı fakat neutrinolar ışık hızına yakın hızlarda gider bu kadar kütleli birşeyin bu kadar hızlı gitmesi imkansız.</a:t>
            </a:r>
            <a:endParaRPr lang="tr-TR"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84909D-00CA-4164-BA0E-D56E2FDB1B6E}" type="slidenum">
              <a:rPr lang="en-US"/>
              <a:pPr/>
              <a:t>69</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Evrenin</a:t>
            </a:r>
            <a:r>
              <a:rPr lang="tr-TR" baseline="0" dirty="0" smtClean="0"/>
              <a:t> sonlu olmasıda olberts paradoxunun tam olarak dogrulamaz çünkü evren  aynı zamanda genişliyorda bundan dolayı  yayılan ışık  redshiftden dolayı frekansı yani enerjisi azalıyor.bu genişlemed cmb oluşturuyor.çünkü genişledikçe soguyor... Ve sıcaklık düşüyor.</a:t>
            </a:r>
            <a:endParaRPr lang="tr-TR" dirty="0"/>
          </a:p>
        </p:txBody>
      </p:sp>
      <p:sp>
        <p:nvSpPr>
          <p:cNvPr id="4" name="Slide Number Placeholder 3"/>
          <p:cNvSpPr>
            <a:spLocks noGrp="1"/>
          </p:cNvSpPr>
          <p:nvPr>
            <p:ph type="sldNum" sz="quarter" idx="10"/>
          </p:nvPr>
        </p:nvSpPr>
        <p:spPr/>
        <p:txBody>
          <a:bodyPr/>
          <a:lstStyle/>
          <a:p>
            <a:fld id="{C4BF2BB3-D049-41A0-8F1F-D99D0825D346}" type="slidenum">
              <a:rPr lang="tr-TR" smtClean="0"/>
              <a:pPr/>
              <a:t>7</a:t>
            </a:fld>
            <a:endParaRPr lang="tr-T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Mond yani modifiye</a:t>
            </a:r>
            <a:r>
              <a:rPr lang="tr-TR" baseline="0" dirty="0" smtClean="0"/>
              <a:t> edilmiş newton dinamiği bunu 1983 yılında bir İsrailli olan Milgrom ortaya attı.Galaxylerin rotationallarını inceledi ve dark mattera gerek yok dedi.Newton yasalarının çok düşük ivmelerde değişmesi gerektiğini öne sürdü.Gravity çok düşük ivmelerde çok kesinlikte gözlemlemek ve ölçmek zordur o yüzden deneysel olarak gösterilemedi.Bir sabit ekledi newton denklemine ve bu sabitte böldü yai böylece kuvveti düşürdü kuvvet azalıncada rotasyonal hız azaldı yani grafiğii fitledi.Fakat burdaki esas sorun Galaxylerin boyu değiştikçe bu sabitin değişmesi. Ve  büyük  galaxy kümelerinde ,mondu kullansanızda yinede olması gereken kütle miktarını bulamıyorsunuz .Yani kayıp bir madde var.Hem dark matter hem Mond ama olabilir.Ayrıca Mondu milgrom sadece newton denklemlerine uyguladı.Bunu GR ye Berkenstein adlı bir meksikalı 2004te uyguladı onun yaptıgı gözlemsel sonuclarla tutarlı fakat yine kütle problemini çözmede yetersiz.Oxfordtaki bir grupta bu kütle problemini çözmek için neutrinoları kullandı.</a:t>
            </a:r>
            <a:endParaRPr lang="tr-TR" dirty="0"/>
          </a:p>
        </p:txBody>
      </p:sp>
      <p:sp>
        <p:nvSpPr>
          <p:cNvPr id="4" name="Slide Number Placeholder 3"/>
          <p:cNvSpPr>
            <a:spLocks noGrp="1"/>
          </p:cNvSpPr>
          <p:nvPr>
            <p:ph type="sldNum" sz="quarter" idx="10"/>
          </p:nvPr>
        </p:nvSpPr>
        <p:spPr/>
        <p:txBody>
          <a:bodyPr/>
          <a:lstStyle/>
          <a:p>
            <a:fld id="{FD846908-C41C-4EF6-AB7F-5D4406A0D1E8}" type="slidenum">
              <a:rPr lang="tr-TR" smtClean="0"/>
              <a:pPr/>
              <a:t>70</a:t>
            </a:fld>
            <a:endParaRPr lang="tr-T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DDC491-7D95-409C-8B80-08832D5E4D72}" type="slidenum">
              <a:rPr lang="en-US"/>
              <a:pPr/>
              <a:t>71</a:t>
            </a:fld>
            <a:endParaRPr lang="en-US"/>
          </a:p>
        </p:txBody>
      </p:sp>
      <p:sp>
        <p:nvSpPr>
          <p:cNvPr id="556034" name="Rectangle 2"/>
          <p:cNvSpPr>
            <a:spLocks noGrp="1" noRot="1" noChangeAspect="1" noChangeArrowheads="1" noTextEdit="1"/>
          </p:cNvSpPr>
          <p:nvPr>
            <p:ph type="sldImg"/>
          </p:nvPr>
        </p:nvSpPr>
        <p:spPr>
          <a:ln/>
        </p:spPr>
      </p:sp>
      <p:sp>
        <p:nvSpPr>
          <p:cNvPr id="556035" name="Rectangle 3"/>
          <p:cNvSpPr>
            <a:spLocks noGrp="1" noChangeArrowheads="1"/>
          </p:cNvSpPr>
          <p:nvPr>
            <p:ph type="body" idx="1"/>
          </p:nvPr>
        </p:nvSpPr>
        <p:spPr/>
        <p:txBody>
          <a:bodyPr/>
          <a:lstStyle/>
          <a:p>
            <a:endParaRPr lang="tr-T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69E056-6C58-4D49-B8B5-2EBC5C002919}" type="slidenum">
              <a:rPr lang="en-US"/>
              <a:pPr/>
              <a:t>72</a:t>
            </a:fld>
            <a:endParaRPr lang="en-US"/>
          </a:p>
        </p:txBody>
      </p:sp>
      <p:sp>
        <p:nvSpPr>
          <p:cNvPr id="481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tr-T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C4BF2BB3-D049-41A0-8F1F-D99D0825D346}" type="slidenum">
              <a:rPr lang="tr-TR" smtClean="0"/>
              <a:pPr/>
              <a:t>73</a:t>
            </a:fld>
            <a:endParaRPr lang="tr-T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C4BF2BB3-D049-41A0-8F1F-D99D0825D346}" type="slidenum">
              <a:rPr lang="tr-TR" smtClean="0"/>
              <a:pPr/>
              <a:t>74</a:t>
            </a:fld>
            <a:endParaRPr lang="tr-T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C4BF2BB3-D049-41A0-8F1F-D99D0825D346}" type="slidenum">
              <a:rPr lang="tr-TR" smtClean="0"/>
              <a:pPr/>
              <a:t>75</a:t>
            </a:fld>
            <a:endParaRPr lang="tr-T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FD846908-C41C-4EF6-AB7F-5D4406A0D1E8}" type="slidenum">
              <a:rPr lang="tr-TR" smtClean="0"/>
              <a:pPr/>
              <a:t>76</a:t>
            </a:fld>
            <a:endParaRPr lang="tr-T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A36B6C-FA9B-426E-95AC-AAB9E614CD35}" type="slidenum">
              <a:rPr lang="en-US"/>
              <a:pPr/>
              <a:t>77</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sz="1400">
                <a:latin typeface="Helvetica" charset="0"/>
              </a:rPr>
              <a:t>Big Idea: Composition of the universe </a:t>
            </a:r>
          </a:p>
          <a:p>
            <a:endParaRPr lang="en-US" sz="1400">
              <a:latin typeface="Helvetica" charset="0"/>
            </a:endParaRPr>
          </a:p>
          <a:p>
            <a:r>
              <a:rPr lang="en-US" sz="1400">
                <a:latin typeface="Helvetica" charset="0"/>
              </a:rPr>
              <a:t>Astronomers are able to determine how much dark energy there is based on the measured rate of expansion of the universe.  They are able to do this because Einstein's theory of gravity relates the expansion rate of the universe to the total amount of all forms of mass or energy in the universe.</a:t>
            </a:r>
          </a:p>
          <a:p>
            <a:r>
              <a:rPr lang="en-US" sz="1400">
                <a:latin typeface="Helvetica" charset="0"/>
              </a:rPr>
              <a:t>The result is that about 73% of the content of the observable universe must be dark energy. In other words, most of the universe is made of some  mysterious form of energy whose nature is completely unknown.</a:t>
            </a:r>
          </a:p>
          <a:p>
            <a:endParaRPr lang="en-US" sz="1400">
              <a:latin typeface="Helvetica"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EB6E1B-42B5-448C-9B03-947572202998}" type="slidenum">
              <a:rPr lang="en-US"/>
              <a:pPr/>
              <a:t>78</a:t>
            </a:fld>
            <a:endParaRPr lang="en-US"/>
          </a:p>
        </p:txBody>
      </p:sp>
      <p:sp>
        <p:nvSpPr>
          <p:cNvPr id="606210" name="Rectangle 2"/>
          <p:cNvSpPr>
            <a:spLocks noGrp="1" noRot="1" noChangeAspect="1" noChangeArrowheads="1" noTextEdit="1"/>
          </p:cNvSpPr>
          <p:nvPr>
            <p:ph type="sldImg"/>
          </p:nvPr>
        </p:nvSpPr>
        <p:spPr>
          <a:ln/>
        </p:spPr>
      </p:sp>
      <p:sp>
        <p:nvSpPr>
          <p:cNvPr id="606211" name="Rectangle 3"/>
          <p:cNvSpPr>
            <a:spLocks noGrp="1" noChangeArrowheads="1"/>
          </p:cNvSpPr>
          <p:nvPr>
            <p:ph type="body" idx="1"/>
          </p:nvPr>
        </p:nvSpPr>
        <p:spPr/>
        <p:txBody>
          <a:bodyPr/>
          <a:lstStyle/>
          <a:p>
            <a:endParaRPr lang="tr-T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F9F5ED-9FEB-4526-8975-056BE6D8F849}" type="slidenum">
              <a:rPr lang="en-US"/>
              <a:pPr/>
              <a:t>79</a:t>
            </a:fld>
            <a:endParaRPr lang="en-US"/>
          </a:p>
        </p:txBody>
      </p:sp>
      <p:sp>
        <p:nvSpPr>
          <p:cNvPr id="607234" name="Rectangle 2"/>
          <p:cNvSpPr>
            <a:spLocks noGrp="1" noRot="1" noChangeAspect="1" noChangeArrowheads="1" noTextEdit="1"/>
          </p:cNvSpPr>
          <p:nvPr>
            <p:ph type="sldImg"/>
          </p:nvPr>
        </p:nvSpPr>
        <p:spPr>
          <a:ln/>
        </p:spPr>
      </p:sp>
      <p:sp>
        <p:nvSpPr>
          <p:cNvPr id="607235" name="Rectangle 3"/>
          <p:cNvSpPr>
            <a:spLocks noGrp="1" noChangeArrowheads="1"/>
          </p:cNvSpPr>
          <p:nvPr>
            <p:ph type="body" idx="1"/>
          </p:nvPr>
        </p:nvSpPr>
        <p:spPr/>
        <p:txBody>
          <a:bodyPr/>
          <a:lstStyle/>
          <a:p>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A98906-52B0-4D38-BD83-7EFD22618358}" type="slidenum">
              <a:rPr lang="en-US"/>
              <a:pPr/>
              <a:t>8</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tr-TR" sz="1400" dirty="0" smtClean="0">
                <a:latin typeface="Helvetica" charset="0"/>
              </a:rPr>
              <a:t>Büyük patlama dediğimiz nedir ve nerden çıktı? İşte büyük</a:t>
            </a:r>
            <a:r>
              <a:rPr lang="tr-TR" sz="1400" baseline="0" dirty="0" smtClean="0">
                <a:latin typeface="Helvetica" charset="0"/>
              </a:rPr>
              <a:t> patlamanın da en büyük dayanaklarından biri evrenin genişlemesidir çünkü evren zaman ilerledikçe genişliorsa zamanın geriye sardığımızda küçülmesi gerekir ve sonunda bir singularitesi olan bir noktaya gelir.</a:t>
            </a:r>
            <a:endParaRPr lang="tr-TR" sz="1400" dirty="0" smtClean="0">
              <a:latin typeface="Helvetica" charset="0"/>
            </a:endParaRPr>
          </a:p>
          <a:p>
            <a:endParaRPr lang="tr-TR" sz="1400" dirty="0" smtClean="0">
              <a:latin typeface="Helvetica" charset="0"/>
            </a:endParaRPr>
          </a:p>
          <a:p>
            <a:endParaRPr lang="tr-TR" sz="1400" dirty="0" smtClean="0">
              <a:latin typeface="Helvetica" charset="0"/>
            </a:endParaRPr>
          </a:p>
          <a:p>
            <a:endParaRPr lang="tr-TR" sz="1400" dirty="0" smtClean="0">
              <a:latin typeface="Helvetica" charset="0"/>
            </a:endParaRPr>
          </a:p>
          <a:p>
            <a:endParaRPr lang="tr-TR" sz="1400" dirty="0" smtClean="0">
              <a:latin typeface="Helvetica" charset="0"/>
            </a:endParaRPr>
          </a:p>
          <a:p>
            <a:r>
              <a:rPr lang="en-US" sz="1400" dirty="0" smtClean="0">
                <a:latin typeface="Helvetica" charset="0"/>
              </a:rPr>
              <a:t>Big </a:t>
            </a:r>
            <a:r>
              <a:rPr lang="en-US" sz="1400" dirty="0">
                <a:latin typeface="Helvetica" charset="0"/>
              </a:rPr>
              <a:t>Idea: evidence for an expanding universe</a:t>
            </a:r>
          </a:p>
          <a:p>
            <a:endParaRPr lang="en-US" sz="1400" dirty="0">
              <a:latin typeface="Helvetica" charset="0"/>
            </a:endParaRPr>
          </a:p>
          <a:p>
            <a:r>
              <a:rPr lang="en-US" sz="1400" dirty="0">
                <a:latin typeface="Helvetica" charset="0"/>
              </a:rPr>
              <a:t>Further study of the motions of the galaxies by Hubble revealed that they were racing away from us and each other: proof of an expanding universe (1929).  </a:t>
            </a:r>
          </a:p>
          <a:p>
            <a:endParaRPr lang="en-US" sz="1400" dirty="0">
              <a:latin typeface="Helvetica" charset="0"/>
            </a:endParaRPr>
          </a:p>
          <a:p>
            <a:r>
              <a:rPr lang="en-US" sz="1400" dirty="0">
                <a:latin typeface="Helvetica" charset="0"/>
              </a:rPr>
              <a:t>Many people believe that the Big Bang is “just a theory” with  no evidence to support it. In science, the word “theory” means an idea that is well-established and supported by scientific evidence. Hubble’s observations of galaxies moving apart from each other is one of SEVERAL lines of evidence that supports the Big Bang model. </a:t>
            </a:r>
          </a:p>
          <a:p>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06C480-911F-4CDE-B385-1E6033051FD0}" type="slidenum">
              <a:rPr lang="en-US"/>
              <a:pPr/>
              <a:t>80</a:t>
            </a:fld>
            <a:endParaRPr lang="en-US"/>
          </a:p>
        </p:txBody>
      </p:sp>
      <p:sp>
        <p:nvSpPr>
          <p:cNvPr id="608258" name="Rectangle 2"/>
          <p:cNvSpPr>
            <a:spLocks noGrp="1" noRot="1" noChangeAspect="1" noChangeArrowheads="1" noTextEdit="1"/>
          </p:cNvSpPr>
          <p:nvPr>
            <p:ph type="sldImg"/>
          </p:nvPr>
        </p:nvSpPr>
        <p:spPr>
          <a:ln/>
        </p:spPr>
      </p:sp>
      <p:sp>
        <p:nvSpPr>
          <p:cNvPr id="608259" name="Rectangle 3"/>
          <p:cNvSpPr>
            <a:spLocks noGrp="1" noChangeArrowheads="1"/>
          </p:cNvSpPr>
          <p:nvPr>
            <p:ph type="body" idx="1"/>
          </p:nvPr>
        </p:nvSpPr>
        <p:spPr/>
        <p:txBody>
          <a:bodyPr/>
          <a:lstStyle/>
          <a:p>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1077A4-338A-4414-B0F0-05BC26CA1C25}" type="slidenum">
              <a:rPr lang="en-US"/>
              <a:pPr/>
              <a:t>9</a:t>
            </a:fld>
            <a:endParaRPr lang="en-US"/>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p:txBody>
          <a:bodyPr/>
          <a:lstStyle/>
          <a:p>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CB97365-EBCA-4027-87D5-99FC1D4DF0BB}" type="datetimeFigureOut">
              <a:rPr lang="en-US" smtClean="0"/>
              <a:pPr/>
              <a:t>12/18/2008</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12/18/2008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12/18/2008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lipArt Placeholder 3"/>
          <p:cNvSpPr>
            <a:spLocks noGrp="1"/>
          </p:cNvSpPr>
          <p:nvPr>
            <p:ph type="clipArt" sz="half" idx="2"/>
          </p:nvPr>
        </p:nvSpPr>
        <p:spPr>
          <a:xfrm>
            <a:off x="4648200" y="1981200"/>
            <a:ext cx="3810000" cy="4114800"/>
          </a:xfrm>
        </p:spPr>
        <p:txBody>
          <a:bodyPr/>
          <a:lstStyle/>
          <a:p>
            <a:endParaRPr lang="tr-T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C92864A-9C0D-4634-965C-6E4EF436924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12/18/2008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12/18/2008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12/18/2008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B97365-EBCA-4027-87D5-99FC1D4DF0BB}" type="datetimeFigureOut">
              <a:rPr lang="en-US" smtClean="0"/>
              <a:pPr/>
              <a:t>12/18/2008</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B97365-EBCA-4027-87D5-99FC1D4DF0BB}" type="datetimeFigureOut">
              <a:rPr lang="en-US" smtClean="0"/>
              <a:pPr/>
              <a:t>12/18/2008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12/18/2008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12/18/2008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12/18/2008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CB97365-EBCA-4027-87D5-99FC1D4DF0BB}" type="datetimeFigureOut">
              <a:rPr lang="en-US" smtClean="0"/>
              <a:pPr/>
              <a:t>12/18/2008</a:t>
            </a:fld>
            <a:endParaRPr lang="en-US">
              <a:solidFill>
                <a:schemeClr val="tx1">
                  <a:shade val="5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7.jpeg"/></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7.jpeg"/></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229600" cy="1143000"/>
          </a:xfrm>
        </p:spPr>
        <p:txBody>
          <a:bodyPr>
            <a:noAutofit/>
          </a:bodyPr>
          <a:lstStyle/>
          <a:p>
            <a:r>
              <a:rPr lang="tr-TR" sz="6600" dirty="0" smtClean="0">
                <a:solidFill>
                  <a:schemeClr val="accent5">
                    <a:lumMod val="20000"/>
                    <a:lumOff val="80000"/>
                  </a:schemeClr>
                </a:solidFill>
                <a:latin typeface="DejaVu Sans Condensed" pitchFamily="34" charset="0"/>
                <a:ea typeface="DejaVu Sans Condensed" pitchFamily="34" charset="0"/>
                <a:cs typeface="DejaVu Sans Condensed" pitchFamily="34" charset="0"/>
              </a:rPr>
              <a:t>DARK SIDE OF THE COSMOS</a:t>
            </a:r>
            <a:endParaRPr lang="tr-TR" sz="6600" dirty="0">
              <a:solidFill>
                <a:schemeClr val="accent5">
                  <a:lumMod val="20000"/>
                  <a:lumOff val="80000"/>
                </a:schemeClr>
              </a:solidFill>
              <a:latin typeface="DejaVu Sans Condensed" pitchFamily="34" charset="0"/>
              <a:ea typeface="DejaVu Sans Condensed" pitchFamily="34" charset="0"/>
              <a:cs typeface="DejaVu Sans Condensed" pitchFamily="34" charset="0"/>
            </a:endParaRPr>
          </a:p>
        </p:txBody>
      </p:sp>
      <p:pic>
        <p:nvPicPr>
          <p:cNvPr id="6" name="Content Placeholder 5" descr="IYTE Amblem Kırmızı Yazısız.jpg"/>
          <p:cNvPicPr>
            <a:picLocks noGrp="1" noChangeAspect="1"/>
          </p:cNvPicPr>
          <p:nvPr>
            <p:ph idx="1"/>
          </p:nvPr>
        </p:nvPicPr>
        <p:blipFill>
          <a:blip r:embed="rId3"/>
          <a:stretch>
            <a:fillRect/>
          </a:stretch>
        </p:blipFill>
        <p:spPr>
          <a:xfrm>
            <a:off x="7929586" y="5165938"/>
            <a:ext cx="1214414" cy="1692062"/>
          </a:xfrm>
        </p:spPr>
      </p:pic>
      <p:sp>
        <p:nvSpPr>
          <p:cNvPr id="7" name="TextBox 6"/>
          <p:cNvSpPr txBox="1"/>
          <p:nvPr/>
        </p:nvSpPr>
        <p:spPr>
          <a:xfrm>
            <a:off x="285720" y="4857760"/>
            <a:ext cx="2739853" cy="1015663"/>
          </a:xfrm>
          <a:prstGeom prst="rect">
            <a:avLst/>
          </a:prstGeom>
          <a:noFill/>
        </p:spPr>
        <p:txBody>
          <a:bodyPr wrap="none" rtlCol="0">
            <a:spAutoFit/>
          </a:bodyPr>
          <a:lstStyle/>
          <a:p>
            <a:pPr algn="ctr"/>
            <a:r>
              <a:rPr lang="tr-TR" sz="6000" dirty="0" smtClean="0">
                <a:latin typeface="Freestyle Script" pitchFamily="66" charset="0"/>
              </a:rPr>
              <a:t>Ali ÖVGÜN</a:t>
            </a:r>
            <a:endParaRPr lang="tr-TR" sz="6000" dirty="0">
              <a:latin typeface="Freestyle Script" pitchFamily="66" charset="0"/>
            </a:endParaRPr>
          </a:p>
        </p:txBody>
      </p:sp>
      <p:sp>
        <p:nvSpPr>
          <p:cNvPr id="8" name="TextBox 7"/>
          <p:cNvSpPr txBox="1"/>
          <p:nvPr/>
        </p:nvSpPr>
        <p:spPr>
          <a:xfrm>
            <a:off x="0" y="5357826"/>
            <a:ext cx="3749744" cy="1138773"/>
          </a:xfrm>
          <a:prstGeom prst="rect">
            <a:avLst/>
          </a:prstGeom>
          <a:noFill/>
        </p:spPr>
        <p:txBody>
          <a:bodyPr wrap="none" rtlCol="0">
            <a:spAutoFit/>
          </a:bodyPr>
          <a:lstStyle/>
          <a:p>
            <a:r>
              <a:rPr lang="tr-TR" dirty="0" smtClean="0">
                <a:solidFill>
                  <a:schemeClr val="tx2">
                    <a:satMod val="130000"/>
                  </a:schemeClr>
                </a:solidFill>
                <a:latin typeface="Curlz MT" pitchFamily="82" charset="0"/>
              </a:rPr>
              <a:t/>
            </a:r>
            <a:br>
              <a:rPr lang="tr-TR" dirty="0" smtClean="0">
                <a:solidFill>
                  <a:schemeClr val="tx2">
                    <a:satMod val="130000"/>
                  </a:schemeClr>
                </a:solidFill>
                <a:latin typeface="Curlz MT" pitchFamily="82" charset="0"/>
              </a:rPr>
            </a:br>
            <a:r>
              <a:rPr lang="tr-TR" dirty="0" smtClean="0">
                <a:solidFill>
                  <a:schemeClr val="tx2">
                    <a:satMod val="130000"/>
                  </a:schemeClr>
                </a:solidFill>
                <a:latin typeface="Curlz MT" pitchFamily="82" charset="0"/>
              </a:rPr>
              <a:t/>
            </a:r>
            <a:br>
              <a:rPr lang="tr-TR" dirty="0" smtClean="0">
                <a:solidFill>
                  <a:schemeClr val="tx2">
                    <a:satMod val="130000"/>
                  </a:schemeClr>
                </a:solidFill>
                <a:latin typeface="Curlz MT" pitchFamily="82" charset="0"/>
              </a:rPr>
            </a:br>
            <a:r>
              <a:rPr lang="tr-TR" sz="3200" dirty="0" smtClean="0">
                <a:latin typeface="Freestyle Script" pitchFamily="66" charset="0"/>
              </a:rPr>
              <a:t>Izmir Yüksek Teknoloji Enstitüsü</a:t>
            </a:r>
            <a:endParaRPr lang="tr-TR" dirty="0">
              <a:latin typeface="Freestyle Script" pitchFamily="66" charset="0"/>
            </a:endParaRPr>
          </a:p>
        </p:txBody>
      </p:sp>
      <p:pic>
        <p:nvPicPr>
          <p:cNvPr id="169988" name="Picture 4" descr="C:\Users\Chacal\uni.jpg"/>
          <p:cNvPicPr>
            <a:picLocks noChangeAspect="1" noChangeArrowheads="1"/>
          </p:cNvPicPr>
          <p:nvPr/>
        </p:nvPicPr>
        <p:blipFill>
          <a:blip r:embed="rId4"/>
          <a:srcRect/>
          <a:stretch>
            <a:fillRect/>
          </a:stretch>
        </p:blipFill>
        <p:spPr bwMode="auto">
          <a:xfrm>
            <a:off x="3286116" y="2143116"/>
            <a:ext cx="2879932" cy="285752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Chacal\big-bang-8.jpg"/>
          <p:cNvPicPr>
            <a:picLocks noChangeAspect="1" noChangeArrowheads="1"/>
          </p:cNvPicPr>
          <p:nvPr/>
        </p:nvPicPr>
        <p:blipFill>
          <a:blip r:embed="rId3"/>
          <a:srcRect/>
          <a:stretch>
            <a:fillRect/>
          </a:stretch>
        </p:blipFill>
        <p:spPr bwMode="auto">
          <a:xfrm>
            <a:off x="1142976" y="-1"/>
            <a:ext cx="6000792" cy="679589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09600" y="533400"/>
            <a:ext cx="7772400" cy="485775"/>
          </a:xfrm>
          <a:prstGeom prst="rect">
            <a:avLst/>
          </a:prstGeom>
          <a:noFill/>
          <a:ln w="12700">
            <a:noFill/>
            <a:miter lim="800000"/>
            <a:headEnd/>
            <a:tailEnd/>
          </a:ln>
          <a:effectLst/>
        </p:spPr>
        <p:txBody>
          <a:bodyPr lIns="90487" tIns="44450" rIns="90487" bIns="44450" anchor="b"/>
          <a:lstStyle/>
          <a:p>
            <a:r>
              <a:rPr lang="en-US" sz="3200">
                <a:solidFill>
                  <a:schemeClr val="bg1"/>
                </a:solidFill>
              </a:rPr>
              <a:t>Using the Doppler Effect to Measure Velocity</a:t>
            </a:r>
          </a:p>
        </p:txBody>
      </p:sp>
      <p:pic>
        <p:nvPicPr>
          <p:cNvPr id="4099" name="Picture 3" descr="doppler.gif                                                    0001410F&#10;Bullwinkle                     ABA78158:"/>
          <p:cNvPicPr>
            <a:picLocks noChangeAspect="1" noChangeArrowheads="1"/>
          </p:cNvPicPr>
          <p:nvPr/>
        </p:nvPicPr>
        <p:blipFill>
          <a:blip r:embed="rId3"/>
          <a:srcRect/>
          <a:stretch>
            <a:fillRect/>
          </a:stretch>
        </p:blipFill>
        <p:spPr bwMode="auto">
          <a:xfrm>
            <a:off x="1143000" y="1143000"/>
            <a:ext cx="7086600" cy="4919663"/>
          </a:xfrm>
          <a:prstGeom prst="rect">
            <a:avLst/>
          </a:prstGeom>
          <a:noFill/>
        </p:spPr>
      </p:pic>
      <p:sp>
        <p:nvSpPr>
          <p:cNvPr id="4100" name="Text Box 4"/>
          <p:cNvSpPr txBox="1">
            <a:spLocks noChangeArrowheads="1"/>
          </p:cNvSpPr>
          <p:nvPr/>
        </p:nvSpPr>
        <p:spPr bwMode="auto">
          <a:xfrm>
            <a:off x="1219200" y="4648200"/>
            <a:ext cx="1060450" cy="366713"/>
          </a:xfrm>
          <a:prstGeom prst="rect">
            <a:avLst/>
          </a:prstGeom>
          <a:noFill/>
          <a:ln w="12700">
            <a:noFill/>
            <a:miter lim="800000"/>
            <a:headEnd/>
            <a:tailEnd/>
          </a:ln>
          <a:effectLst/>
        </p:spPr>
        <p:txBody>
          <a:bodyPr wrap="none">
            <a:spAutoFit/>
          </a:bodyPr>
          <a:lstStyle/>
          <a:p>
            <a:pPr eaLnBrk="0" hangingPunct="0"/>
            <a:r>
              <a:rPr lang="en-US" sz="1800" b="1">
                <a:solidFill>
                  <a:schemeClr val="accent2"/>
                </a:solidFill>
              </a:rPr>
              <a:t>Blueshift</a:t>
            </a:r>
          </a:p>
        </p:txBody>
      </p:sp>
      <p:sp>
        <p:nvSpPr>
          <p:cNvPr id="4101" name="Text Box 5"/>
          <p:cNvSpPr txBox="1">
            <a:spLocks noChangeArrowheads="1"/>
          </p:cNvSpPr>
          <p:nvPr/>
        </p:nvSpPr>
        <p:spPr bwMode="auto">
          <a:xfrm>
            <a:off x="7010400" y="4572000"/>
            <a:ext cx="1009650" cy="366713"/>
          </a:xfrm>
          <a:prstGeom prst="rect">
            <a:avLst/>
          </a:prstGeom>
          <a:noFill/>
          <a:ln w="12700">
            <a:noFill/>
            <a:miter lim="800000"/>
            <a:headEnd/>
            <a:tailEnd/>
          </a:ln>
          <a:effectLst/>
        </p:spPr>
        <p:txBody>
          <a:bodyPr wrap="none">
            <a:spAutoFit/>
          </a:bodyPr>
          <a:lstStyle/>
          <a:p>
            <a:pPr eaLnBrk="0" hangingPunct="0"/>
            <a:r>
              <a:rPr lang="en-US" sz="1800" b="1">
                <a:solidFill>
                  <a:srgbClr val="FF0000"/>
                </a:solidFill>
              </a:rPr>
              <a:t>Redshift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711200" y="914400"/>
            <a:ext cx="8432800" cy="485775"/>
          </a:xfrm>
          <a:prstGeom prst="rect">
            <a:avLst/>
          </a:prstGeom>
          <a:noFill/>
          <a:ln w="12700">
            <a:noFill/>
            <a:miter lim="800000"/>
            <a:headEnd/>
            <a:tailEnd/>
          </a:ln>
          <a:effectLst/>
        </p:spPr>
        <p:txBody>
          <a:bodyPr lIns="90487" tIns="44450" rIns="90487" bIns="44450" anchor="b"/>
          <a:lstStyle/>
          <a:p>
            <a:r>
              <a:rPr lang="en-US" sz="4400">
                <a:solidFill>
                  <a:schemeClr val="bg1"/>
                </a:solidFill>
              </a:rPr>
              <a:t>Edwin Hubble at Mt. Wilson</a:t>
            </a:r>
          </a:p>
        </p:txBody>
      </p:sp>
      <p:pic>
        <p:nvPicPr>
          <p:cNvPr id="2054" name="Picture 6" descr="E.Hubble.gif                                                   0001410F&#10;Bullwinkle                     ABA78158:"/>
          <p:cNvPicPr>
            <a:picLocks noChangeArrowheads="1"/>
          </p:cNvPicPr>
          <p:nvPr/>
        </p:nvPicPr>
        <p:blipFill>
          <a:blip r:embed="rId3"/>
          <a:srcRect/>
          <a:stretch>
            <a:fillRect/>
          </a:stretch>
        </p:blipFill>
        <p:spPr bwMode="auto">
          <a:xfrm>
            <a:off x="609600" y="1447800"/>
            <a:ext cx="2614613" cy="3656013"/>
          </a:xfrm>
          <a:prstGeom prst="rect">
            <a:avLst/>
          </a:prstGeom>
          <a:noFill/>
        </p:spPr>
      </p:pic>
      <p:sp>
        <p:nvSpPr>
          <p:cNvPr id="2055" name="Text Box 7"/>
          <p:cNvSpPr txBox="1">
            <a:spLocks noChangeArrowheads="1"/>
          </p:cNvSpPr>
          <p:nvPr/>
        </p:nvSpPr>
        <p:spPr bwMode="auto">
          <a:xfrm>
            <a:off x="533400" y="5105400"/>
            <a:ext cx="2857500" cy="641350"/>
          </a:xfrm>
          <a:prstGeom prst="rect">
            <a:avLst/>
          </a:prstGeom>
          <a:noFill/>
          <a:ln w="12700">
            <a:noFill/>
            <a:miter lim="800000"/>
            <a:headEnd/>
            <a:tailEnd/>
          </a:ln>
          <a:effectLst/>
        </p:spPr>
        <p:txBody>
          <a:bodyPr wrap="none">
            <a:spAutoFit/>
          </a:bodyPr>
          <a:lstStyle/>
          <a:p>
            <a:pPr eaLnBrk="0" hangingPunct="0"/>
            <a:r>
              <a:rPr lang="en-US" sz="1800" b="1" dirty="0">
                <a:solidFill>
                  <a:schemeClr val="bg1"/>
                </a:solidFill>
              </a:rPr>
              <a:t>Hubble guiding the Hooker</a:t>
            </a:r>
          </a:p>
          <a:p>
            <a:pPr eaLnBrk="0" hangingPunct="0"/>
            <a:r>
              <a:rPr lang="en-US" sz="1800" b="1" dirty="0">
                <a:solidFill>
                  <a:schemeClr val="bg1"/>
                </a:solidFill>
              </a:rPr>
              <a:t>100 inch telescope in 1923.</a:t>
            </a:r>
            <a:endParaRPr lang="en-US" sz="1800" dirty="0">
              <a:solidFill>
                <a:schemeClr val="bg1"/>
              </a:solidFill>
            </a:endParaRPr>
          </a:p>
        </p:txBody>
      </p:sp>
      <p:sp>
        <p:nvSpPr>
          <p:cNvPr id="2056" name="Text Box 8"/>
          <p:cNvSpPr txBox="1">
            <a:spLocks noChangeArrowheads="1"/>
          </p:cNvSpPr>
          <p:nvPr/>
        </p:nvSpPr>
        <p:spPr bwMode="auto">
          <a:xfrm>
            <a:off x="3657600" y="5486400"/>
            <a:ext cx="5105400" cy="915988"/>
          </a:xfrm>
          <a:prstGeom prst="rect">
            <a:avLst/>
          </a:prstGeom>
          <a:noFill/>
          <a:ln w="12700">
            <a:noFill/>
            <a:miter lim="800000"/>
            <a:headEnd/>
            <a:tailEnd/>
          </a:ln>
          <a:effectLst/>
        </p:spPr>
        <p:txBody>
          <a:bodyPr>
            <a:spAutoFit/>
          </a:bodyPr>
          <a:lstStyle/>
          <a:p>
            <a:pPr eaLnBrk="0" hangingPunct="0"/>
            <a:r>
              <a:rPr lang="en-US" sz="1800" b="1" dirty="0">
                <a:solidFill>
                  <a:schemeClr val="bg1"/>
                </a:solidFill>
              </a:rPr>
              <a:t>The Hooker 100 inch telescope atop Mt. Wilson</a:t>
            </a:r>
          </a:p>
          <a:p>
            <a:pPr eaLnBrk="0" hangingPunct="0"/>
            <a:r>
              <a:rPr lang="en-US" sz="1800" b="1" dirty="0">
                <a:solidFill>
                  <a:schemeClr val="bg1"/>
                </a:solidFill>
              </a:rPr>
              <a:t>near Pasadena, CA.  It was the largest telescope in the world from 1917-1947.</a:t>
            </a:r>
          </a:p>
        </p:txBody>
      </p:sp>
      <p:sp>
        <p:nvSpPr>
          <p:cNvPr id="2058" name="Text Box 10"/>
          <p:cNvSpPr txBox="1">
            <a:spLocks noChangeArrowheads="1"/>
          </p:cNvSpPr>
          <p:nvPr/>
        </p:nvSpPr>
        <p:spPr bwMode="auto">
          <a:xfrm>
            <a:off x="3286116" y="1428736"/>
            <a:ext cx="5213350" cy="1190625"/>
          </a:xfrm>
          <a:prstGeom prst="rect">
            <a:avLst/>
          </a:prstGeom>
          <a:noFill/>
          <a:ln w="12700">
            <a:noFill/>
            <a:miter lim="800000"/>
            <a:headEnd/>
            <a:tailEnd/>
          </a:ln>
          <a:effectLst/>
        </p:spPr>
        <p:txBody>
          <a:bodyPr wrap="none">
            <a:spAutoFit/>
          </a:bodyPr>
          <a:lstStyle/>
          <a:p>
            <a:pPr eaLnBrk="0" hangingPunct="0"/>
            <a:r>
              <a:rPr lang="en-US" sz="1800" b="1" dirty="0">
                <a:solidFill>
                  <a:schemeClr val="bg1"/>
                </a:solidFill>
              </a:rPr>
              <a:t>Hubble’s observations at the 100 inch during the</a:t>
            </a:r>
          </a:p>
          <a:p>
            <a:pPr eaLnBrk="0" hangingPunct="0"/>
            <a:r>
              <a:rPr lang="en-US" sz="1800" b="1" dirty="0">
                <a:solidFill>
                  <a:schemeClr val="bg1"/>
                </a:solidFill>
              </a:rPr>
              <a:t>1920’s led him to the conclusion that the universe </a:t>
            </a:r>
          </a:p>
          <a:p>
            <a:pPr eaLnBrk="0" hangingPunct="0"/>
            <a:r>
              <a:rPr lang="en-US" sz="1800" b="1" dirty="0">
                <a:solidFill>
                  <a:schemeClr val="bg1"/>
                </a:solidFill>
              </a:rPr>
              <a:t>is expanding, and that an object’s recession velocity</a:t>
            </a:r>
          </a:p>
          <a:p>
            <a:pPr eaLnBrk="0" hangingPunct="0"/>
            <a:r>
              <a:rPr lang="en-US" sz="1800" b="1" dirty="0">
                <a:solidFill>
                  <a:schemeClr val="bg1"/>
                </a:solidFill>
              </a:rPr>
              <a:t>is proportional to its distance from the observer.</a:t>
            </a:r>
          </a:p>
        </p:txBody>
      </p:sp>
      <p:pic>
        <p:nvPicPr>
          <p:cNvPr id="8" name="Picture 6" descr="hubblelogtrans"/>
          <p:cNvPicPr>
            <a:picLocks noChangeAspect="1" noChangeArrowheads="1"/>
          </p:cNvPicPr>
          <p:nvPr/>
        </p:nvPicPr>
        <p:blipFill>
          <a:blip r:embed="rId4"/>
          <a:srcRect/>
          <a:stretch>
            <a:fillRect/>
          </a:stretch>
        </p:blipFill>
        <p:spPr bwMode="auto">
          <a:xfrm>
            <a:off x="3643306" y="2571744"/>
            <a:ext cx="5000627" cy="28135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9" name="Rectangle 5"/>
          <p:cNvSpPr>
            <a:spLocks noChangeArrowheads="1"/>
          </p:cNvSpPr>
          <p:nvPr/>
        </p:nvSpPr>
        <p:spPr bwMode="auto">
          <a:xfrm>
            <a:off x="2743200" y="3962400"/>
            <a:ext cx="4800600" cy="2286000"/>
          </a:xfrm>
          <a:prstGeom prst="rect">
            <a:avLst/>
          </a:prstGeom>
          <a:solidFill>
            <a:schemeClr val="accent1"/>
          </a:solidFill>
          <a:ln w="9525">
            <a:solidFill>
              <a:schemeClr val="tx2"/>
            </a:solidFill>
            <a:miter lim="800000"/>
            <a:headEnd/>
            <a:tailEnd/>
          </a:ln>
          <a:effectLst/>
        </p:spPr>
        <p:txBody>
          <a:bodyPr wrap="none" anchor="ctr"/>
          <a:lstStyle/>
          <a:p>
            <a:endParaRPr lang="tr-TR"/>
          </a:p>
        </p:txBody>
      </p:sp>
      <p:sp>
        <p:nvSpPr>
          <p:cNvPr id="410626" name="Rectangle 2"/>
          <p:cNvSpPr>
            <a:spLocks noGrp="1" noChangeArrowheads="1"/>
          </p:cNvSpPr>
          <p:nvPr>
            <p:ph type="title"/>
          </p:nvPr>
        </p:nvSpPr>
        <p:spPr>
          <a:xfrm>
            <a:off x="0" y="0"/>
            <a:ext cx="9144000" cy="685800"/>
          </a:xfrm>
        </p:spPr>
        <p:txBody>
          <a:bodyPr/>
          <a:lstStyle/>
          <a:p>
            <a:r>
              <a:rPr lang="en-US" sz="3600">
                <a:solidFill>
                  <a:schemeClr val="bg1"/>
                </a:solidFill>
              </a:rPr>
              <a:t>Hubble Law</a:t>
            </a:r>
            <a:endParaRPr lang="en-US" sz="3600"/>
          </a:p>
        </p:txBody>
      </p:sp>
      <p:sp>
        <p:nvSpPr>
          <p:cNvPr id="410627" name="Rectangle 3"/>
          <p:cNvSpPr>
            <a:spLocks noGrp="1" noChangeArrowheads="1"/>
          </p:cNvSpPr>
          <p:nvPr>
            <p:ph type="body" idx="1"/>
          </p:nvPr>
        </p:nvSpPr>
        <p:spPr>
          <a:xfrm>
            <a:off x="0" y="685800"/>
            <a:ext cx="9144000" cy="6172200"/>
          </a:xfrm>
        </p:spPr>
        <p:txBody>
          <a:bodyPr/>
          <a:lstStyle/>
          <a:p>
            <a:pPr algn="ctr">
              <a:buFontTx/>
              <a:buNone/>
            </a:pPr>
            <a:r>
              <a:rPr lang="en-US" sz="3600" dirty="0" err="1">
                <a:solidFill>
                  <a:schemeClr val="bg1"/>
                </a:solidFill>
              </a:rPr>
              <a:t>V</a:t>
            </a:r>
            <a:r>
              <a:rPr lang="en-US" baseline="-25000" dirty="0" err="1">
                <a:solidFill>
                  <a:schemeClr val="bg1"/>
                </a:solidFill>
              </a:rPr>
              <a:t>r</a:t>
            </a:r>
            <a:r>
              <a:rPr lang="en-US" sz="3600" dirty="0">
                <a:solidFill>
                  <a:schemeClr val="bg1"/>
                </a:solidFill>
              </a:rPr>
              <a:t> = H</a:t>
            </a:r>
            <a:r>
              <a:rPr lang="en-US" baseline="-25000" dirty="0">
                <a:solidFill>
                  <a:schemeClr val="bg1"/>
                </a:solidFill>
              </a:rPr>
              <a:t>0 </a:t>
            </a:r>
            <a:r>
              <a:rPr lang="en-US" sz="3600" dirty="0">
                <a:solidFill>
                  <a:schemeClr val="bg1"/>
                </a:solidFill>
              </a:rPr>
              <a:t>D</a:t>
            </a:r>
            <a:endParaRPr lang="en-US" sz="2800" dirty="0">
              <a:solidFill>
                <a:schemeClr val="bg1"/>
              </a:solidFill>
            </a:endParaRPr>
          </a:p>
          <a:p>
            <a:pPr>
              <a:buFontTx/>
              <a:buNone/>
            </a:pPr>
            <a:r>
              <a:rPr lang="en-US" dirty="0" err="1">
                <a:solidFill>
                  <a:schemeClr val="bg1"/>
                </a:solidFill>
              </a:rPr>
              <a:t>V</a:t>
            </a:r>
            <a:r>
              <a:rPr lang="en-US" sz="2800" baseline="-25000" dirty="0" err="1">
                <a:solidFill>
                  <a:schemeClr val="bg1"/>
                </a:solidFill>
              </a:rPr>
              <a:t>r</a:t>
            </a:r>
            <a:r>
              <a:rPr lang="en-US" dirty="0">
                <a:solidFill>
                  <a:schemeClr val="bg1"/>
                </a:solidFill>
              </a:rPr>
              <a:t> = radial velocity</a:t>
            </a:r>
          </a:p>
          <a:p>
            <a:pPr>
              <a:buFontTx/>
              <a:buNone/>
            </a:pPr>
            <a:r>
              <a:rPr lang="en-US" dirty="0">
                <a:solidFill>
                  <a:schemeClr val="bg1"/>
                </a:solidFill>
              </a:rPr>
              <a:t>D = Distance</a:t>
            </a:r>
          </a:p>
          <a:p>
            <a:pPr>
              <a:buFontTx/>
              <a:buNone/>
            </a:pPr>
            <a:r>
              <a:rPr lang="en-US" dirty="0">
                <a:solidFill>
                  <a:schemeClr val="bg1"/>
                </a:solidFill>
              </a:rPr>
              <a:t>H</a:t>
            </a:r>
            <a:r>
              <a:rPr lang="en-US" sz="2800" baseline="-25000" dirty="0">
                <a:solidFill>
                  <a:schemeClr val="bg1"/>
                </a:solidFill>
              </a:rPr>
              <a:t>0</a:t>
            </a:r>
            <a:r>
              <a:rPr lang="en-US" dirty="0">
                <a:solidFill>
                  <a:schemeClr val="bg1"/>
                </a:solidFill>
              </a:rPr>
              <a:t> = slope of linear relationship</a:t>
            </a:r>
          </a:p>
          <a:p>
            <a:pPr>
              <a:buFontTx/>
              <a:buNone/>
            </a:pPr>
            <a:r>
              <a:rPr lang="en-US" dirty="0">
                <a:solidFill>
                  <a:schemeClr val="bg1"/>
                </a:solidFill>
              </a:rPr>
              <a:t>		(Hubble constant)</a:t>
            </a:r>
            <a:endParaRPr lang="en-US" dirty="0"/>
          </a:p>
        </p:txBody>
      </p:sp>
      <p:sp>
        <p:nvSpPr>
          <p:cNvPr id="410628" name="Line 4"/>
          <p:cNvSpPr>
            <a:spLocks noChangeShapeType="1"/>
          </p:cNvSpPr>
          <p:nvPr/>
        </p:nvSpPr>
        <p:spPr bwMode="auto">
          <a:xfrm flipV="1">
            <a:off x="3352800" y="4267200"/>
            <a:ext cx="3505200" cy="1600200"/>
          </a:xfrm>
          <a:prstGeom prst="line">
            <a:avLst/>
          </a:prstGeom>
          <a:noFill/>
          <a:ln w="57150">
            <a:solidFill>
              <a:schemeClr val="tx2"/>
            </a:solidFill>
            <a:round/>
            <a:headEnd/>
            <a:tailEnd/>
          </a:ln>
          <a:effectLst/>
        </p:spPr>
        <p:txBody>
          <a:bodyPr wrap="none" anchor="ctr"/>
          <a:lstStyle/>
          <a:p>
            <a:endParaRPr lang="tr-TR"/>
          </a:p>
        </p:txBody>
      </p:sp>
      <p:sp>
        <p:nvSpPr>
          <p:cNvPr id="410630" name="Text Box 6"/>
          <p:cNvSpPr txBox="1">
            <a:spLocks noChangeArrowheads="1"/>
          </p:cNvSpPr>
          <p:nvPr/>
        </p:nvSpPr>
        <p:spPr bwMode="auto">
          <a:xfrm>
            <a:off x="1965325" y="4714875"/>
            <a:ext cx="625475" cy="519113"/>
          </a:xfrm>
          <a:prstGeom prst="rect">
            <a:avLst/>
          </a:prstGeom>
          <a:noFill/>
          <a:ln w="9525">
            <a:noFill/>
            <a:miter lim="800000"/>
            <a:headEnd/>
            <a:tailEnd/>
          </a:ln>
          <a:effectLst/>
        </p:spPr>
        <p:txBody>
          <a:bodyPr>
            <a:spAutoFit/>
          </a:bodyPr>
          <a:lstStyle/>
          <a:p>
            <a:r>
              <a:rPr lang="en-US" sz="2800">
                <a:solidFill>
                  <a:schemeClr val="bg1"/>
                </a:solidFill>
              </a:rPr>
              <a:t>V</a:t>
            </a:r>
            <a:r>
              <a:rPr lang="en-US" baseline="-25000">
                <a:solidFill>
                  <a:schemeClr val="bg1"/>
                </a:solidFill>
              </a:rPr>
              <a:t>r</a:t>
            </a:r>
          </a:p>
        </p:txBody>
      </p:sp>
      <p:sp>
        <p:nvSpPr>
          <p:cNvPr id="410631" name="Text Box 7"/>
          <p:cNvSpPr txBox="1">
            <a:spLocks noChangeArrowheads="1"/>
          </p:cNvSpPr>
          <p:nvPr/>
        </p:nvSpPr>
        <p:spPr bwMode="auto">
          <a:xfrm>
            <a:off x="6705600" y="6338888"/>
            <a:ext cx="625475" cy="519112"/>
          </a:xfrm>
          <a:prstGeom prst="rect">
            <a:avLst/>
          </a:prstGeom>
          <a:noFill/>
          <a:ln w="9525">
            <a:noFill/>
            <a:miter lim="800000"/>
            <a:headEnd/>
            <a:tailEnd/>
          </a:ln>
          <a:effectLst/>
        </p:spPr>
        <p:txBody>
          <a:bodyPr>
            <a:spAutoFit/>
          </a:bodyPr>
          <a:lstStyle/>
          <a:p>
            <a:r>
              <a:rPr lang="en-US" sz="2800">
                <a:solidFill>
                  <a:schemeClr val="bg1"/>
                </a:solidFill>
              </a:rPr>
              <a:t>D</a:t>
            </a:r>
            <a:endParaRPr lang="en-US" baseline="-25000">
              <a:solidFill>
                <a:schemeClr val="bg1"/>
              </a:solidFill>
            </a:endParaRPr>
          </a:p>
        </p:txBody>
      </p:sp>
      <p:sp>
        <p:nvSpPr>
          <p:cNvPr id="410632" name="Oval 8"/>
          <p:cNvSpPr>
            <a:spLocks noChangeArrowheads="1"/>
          </p:cNvSpPr>
          <p:nvPr/>
        </p:nvSpPr>
        <p:spPr bwMode="auto">
          <a:xfrm>
            <a:off x="4114800" y="5410200"/>
            <a:ext cx="152400" cy="152400"/>
          </a:xfrm>
          <a:prstGeom prst="ellipse">
            <a:avLst/>
          </a:prstGeom>
          <a:solidFill>
            <a:srgbClr val="FF0000"/>
          </a:solidFill>
          <a:ln w="9525">
            <a:solidFill>
              <a:schemeClr val="tx1"/>
            </a:solidFill>
            <a:round/>
            <a:headEnd/>
            <a:tailEnd/>
          </a:ln>
          <a:effectLst/>
        </p:spPr>
        <p:txBody>
          <a:bodyPr wrap="none" anchor="ctr"/>
          <a:lstStyle/>
          <a:p>
            <a:endParaRPr lang="tr-TR"/>
          </a:p>
        </p:txBody>
      </p:sp>
      <p:sp>
        <p:nvSpPr>
          <p:cNvPr id="410633" name="Oval 9"/>
          <p:cNvSpPr>
            <a:spLocks noChangeArrowheads="1"/>
          </p:cNvSpPr>
          <p:nvPr/>
        </p:nvSpPr>
        <p:spPr bwMode="auto">
          <a:xfrm>
            <a:off x="3124200" y="5943600"/>
            <a:ext cx="152400" cy="152400"/>
          </a:xfrm>
          <a:prstGeom prst="ellipse">
            <a:avLst/>
          </a:prstGeom>
          <a:solidFill>
            <a:srgbClr val="FF0000"/>
          </a:solidFill>
          <a:ln w="9525">
            <a:solidFill>
              <a:schemeClr val="tx1"/>
            </a:solidFill>
            <a:round/>
            <a:headEnd/>
            <a:tailEnd/>
          </a:ln>
          <a:effectLst/>
        </p:spPr>
        <p:txBody>
          <a:bodyPr wrap="none" anchor="ctr"/>
          <a:lstStyle/>
          <a:p>
            <a:endParaRPr lang="tr-TR"/>
          </a:p>
        </p:txBody>
      </p:sp>
      <p:sp>
        <p:nvSpPr>
          <p:cNvPr id="410634" name="Oval 10"/>
          <p:cNvSpPr>
            <a:spLocks noChangeArrowheads="1"/>
          </p:cNvSpPr>
          <p:nvPr/>
        </p:nvSpPr>
        <p:spPr bwMode="auto">
          <a:xfrm>
            <a:off x="3505200" y="5867400"/>
            <a:ext cx="152400" cy="152400"/>
          </a:xfrm>
          <a:prstGeom prst="ellipse">
            <a:avLst/>
          </a:prstGeom>
          <a:solidFill>
            <a:srgbClr val="FF0000"/>
          </a:solidFill>
          <a:ln w="9525">
            <a:solidFill>
              <a:schemeClr val="tx1"/>
            </a:solidFill>
            <a:round/>
            <a:headEnd/>
            <a:tailEnd/>
          </a:ln>
          <a:effectLst/>
        </p:spPr>
        <p:txBody>
          <a:bodyPr wrap="none" anchor="ctr"/>
          <a:lstStyle/>
          <a:p>
            <a:endParaRPr lang="tr-TR"/>
          </a:p>
        </p:txBody>
      </p:sp>
      <p:sp>
        <p:nvSpPr>
          <p:cNvPr id="410635" name="Oval 11"/>
          <p:cNvSpPr>
            <a:spLocks noChangeArrowheads="1"/>
          </p:cNvSpPr>
          <p:nvPr/>
        </p:nvSpPr>
        <p:spPr bwMode="auto">
          <a:xfrm>
            <a:off x="4648200" y="5105400"/>
            <a:ext cx="152400" cy="152400"/>
          </a:xfrm>
          <a:prstGeom prst="ellipse">
            <a:avLst/>
          </a:prstGeom>
          <a:solidFill>
            <a:srgbClr val="FF0000"/>
          </a:solidFill>
          <a:ln w="9525">
            <a:solidFill>
              <a:schemeClr val="tx1"/>
            </a:solidFill>
            <a:round/>
            <a:headEnd/>
            <a:tailEnd/>
          </a:ln>
          <a:effectLst/>
        </p:spPr>
        <p:txBody>
          <a:bodyPr wrap="none" anchor="ctr"/>
          <a:lstStyle/>
          <a:p>
            <a:endParaRPr lang="tr-TR"/>
          </a:p>
        </p:txBody>
      </p:sp>
      <p:sp>
        <p:nvSpPr>
          <p:cNvPr id="410636" name="Oval 12"/>
          <p:cNvSpPr>
            <a:spLocks noChangeArrowheads="1"/>
          </p:cNvSpPr>
          <p:nvPr/>
        </p:nvSpPr>
        <p:spPr bwMode="auto">
          <a:xfrm>
            <a:off x="3505200" y="5562600"/>
            <a:ext cx="152400" cy="152400"/>
          </a:xfrm>
          <a:prstGeom prst="ellipse">
            <a:avLst/>
          </a:prstGeom>
          <a:solidFill>
            <a:srgbClr val="FF0000"/>
          </a:solidFill>
          <a:ln w="9525">
            <a:solidFill>
              <a:schemeClr val="tx1"/>
            </a:solidFill>
            <a:round/>
            <a:headEnd/>
            <a:tailEnd/>
          </a:ln>
          <a:effectLst/>
        </p:spPr>
        <p:txBody>
          <a:bodyPr wrap="none" anchor="ctr"/>
          <a:lstStyle/>
          <a:p>
            <a:endParaRPr lang="tr-TR"/>
          </a:p>
        </p:txBody>
      </p:sp>
      <p:sp>
        <p:nvSpPr>
          <p:cNvPr id="410637" name="Oval 13"/>
          <p:cNvSpPr>
            <a:spLocks noChangeArrowheads="1"/>
          </p:cNvSpPr>
          <p:nvPr/>
        </p:nvSpPr>
        <p:spPr bwMode="auto">
          <a:xfrm>
            <a:off x="4800600" y="4953000"/>
            <a:ext cx="152400" cy="152400"/>
          </a:xfrm>
          <a:prstGeom prst="ellipse">
            <a:avLst/>
          </a:prstGeom>
          <a:solidFill>
            <a:srgbClr val="FF0000"/>
          </a:solidFill>
          <a:ln w="9525">
            <a:solidFill>
              <a:schemeClr val="tx1"/>
            </a:solidFill>
            <a:round/>
            <a:headEnd/>
            <a:tailEnd/>
          </a:ln>
          <a:effectLst/>
        </p:spPr>
        <p:txBody>
          <a:bodyPr wrap="none" anchor="ctr"/>
          <a:lstStyle/>
          <a:p>
            <a:endParaRPr lang="tr-TR"/>
          </a:p>
        </p:txBody>
      </p:sp>
      <p:sp>
        <p:nvSpPr>
          <p:cNvPr id="410638" name="Oval 14"/>
          <p:cNvSpPr>
            <a:spLocks noChangeArrowheads="1"/>
          </p:cNvSpPr>
          <p:nvPr/>
        </p:nvSpPr>
        <p:spPr bwMode="auto">
          <a:xfrm>
            <a:off x="4648200" y="5029200"/>
            <a:ext cx="152400" cy="152400"/>
          </a:xfrm>
          <a:prstGeom prst="ellipse">
            <a:avLst/>
          </a:prstGeom>
          <a:solidFill>
            <a:srgbClr val="FF0000"/>
          </a:solidFill>
          <a:ln w="9525">
            <a:solidFill>
              <a:schemeClr val="tx1"/>
            </a:solidFill>
            <a:round/>
            <a:headEnd/>
            <a:tailEnd/>
          </a:ln>
          <a:effectLst/>
        </p:spPr>
        <p:txBody>
          <a:bodyPr wrap="none" anchor="ctr"/>
          <a:lstStyle/>
          <a:p>
            <a:endParaRPr lang="tr-TR"/>
          </a:p>
        </p:txBody>
      </p:sp>
      <p:sp>
        <p:nvSpPr>
          <p:cNvPr id="410639" name="Oval 15"/>
          <p:cNvSpPr>
            <a:spLocks noChangeArrowheads="1"/>
          </p:cNvSpPr>
          <p:nvPr/>
        </p:nvSpPr>
        <p:spPr bwMode="auto">
          <a:xfrm>
            <a:off x="4495800" y="5410200"/>
            <a:ext cx="152400" cy="152400"/>
          </a:xfrm>
          <a:prstGeom prst="ellipse">
            <a:avLst/>
          </a:prstGeom>
          <a:solidFill>
            <a:srgbClr val="FF0000"/>
          </a:solidFill>
          <a:ln w="9525">
            <a:solidFill>
              <a:schemeClr val="tx1"/>
            </a:solidFill>
            <a:round/>
            <a:headEnd/>
            <a:tailEnd/>
          </a:ln>
          <a:effectLst/>
        </p:spPr>
        <p:txBody>
          <a:bodyPr wrap="none" anchor="ctr"/>
          <a:lstStyle/>
          <a:p>
            <a:endParaRPr lang="tr-TR"/>
          </a:p>
        </p:txBody>
      </p:sp>
      <p:sp>
        <p:nvSpPr>
          <p:cNvPr id="410640" name="Oval 16"/>
          <p:cNvSpPr>
            <a:spLocks noChangeArrowheads="1"/>
          </p:cNvSpPr>
          <p:nvPr/>
        </p:nvSpPr>
        <p:spPr bwMode="auto">
          <a:xfrm>
            <a:off x="6858000" y="4038600"/>
            <a:ext cx="152400" cy="152400"/>
          </a:xfrm>
          <a:prstGeom prst="ellipse">
            <a:avLst/>
          </a:prstGeom>
          <a:solidFill>
            <a:srgbClr val="FF0000"/>
          </a:solidFill>
          <a:ln w="9525">
            <a:solidFill>
              <a:schemeClr val="tx1"/>
            </a:solidFill>
            <a:round/>
            <a:headEnd/>
            <a:tailEnd/>
          </a:ln>
          <a:effectLst/>
        </p:spPr>
        <p:txBody>
          <a:bodyPr wrap="none" anchor="ctr"/>
          <a:lstStyle/>
          <a:p>
            <a:endParaRPr lang="tr-TR"/>
          </a:p>
        </p:txBody>
      </p:sp>
      <p:sp>
        <p:nvSpPr>
          <p:cNvPr id="410641" name="Oval 17"/>
          <p:cNvSpPr>
            <a:spLocks noChangeArrowheads="1"/>
          </p:cNvSpPr>
          <p:nvPr/>
        </p:nvSpPr>
        <p:spPr bwMode="auto">
          <a:xfrm>
            <a:off x="6553200" y="4495800"/>
            <a:ext cx="152400" cy="152400"/>
          </a:xfrm>
          <a:prstGeom prst="ellipse">
            <a:avLst/>
          </a:prstGeom>
          <a:solidFill>
            <a:srgbClr val="FF0000"/>
          </a:solidFill>
          <a:ln w="9525">
            <a:solidFill>
              <a:schemeClr val="tx1"/>
            </a:solidFill>
            <a:round/>
            <a:headEnd/>
            <a:tailEnd/>
          </a:ln>
          <a:effectLst/>
        </p:spPr>
        <p:txBody>
          <a:bodyPr wrap="none" anchor="ctr"/>
          <a:lstStyle/>
          <a:p>
            <a:endParaRPr lang="tr-TR"/>
          </a:p>
        </p:txBody>
      </p:sp>
      <p:sp>
        <p:nvSpPr>
          <p:cNvPr id="410642" name="Oval 18"/>
          <p:cNvSpPr>
            <a:spLocks noChangeArrowheads="1"/>
          </p:cNvSpPr>
          <p:nvPr/>
        </p:nvSpPr>
        <p:spPr bwMode="auto">
          <a:xfrm>
            <a:off x="5105400" y="5029200"/>
            <a:ext cx="152400" cy="152400"/>
          </a:xfrm>
          <a:prstGeom prst="ellipse">
            <a:avLst/>
          </a:prstGeom>
          <a:solidFill>
            <a:srgbClr val="FF0000"/>
          </a:solidFill>
          <a:ln w="9525">
            <a:solidFill>
              <a:schemeClr val="tx1"/>
            </a:solidFill>
            <a:round/>
            <a:headEnd/>
            <a:tailEnd/>
          </a:ln>
          <a:effectLst/>
        </p:spPr>
        <p:txBody>
          <a:bodyPr wrap="none" anchor="ctr"/>
          <a:lstStyle/>
          <a:p>
            <a:endParaRPr lang="tr-TR"/>
          </a:p>
        </p:txBody>
      </p:sp>
      <p:sp>
        <p:nvSpPr>
          <p:cNvPr id="410643" name="Oval 19"/>
          <p:cNvSpPr>
            <a:spLocks noChangeArrowheads="1"/>
          </p:cNvSpPr>
          <p:nvPr/>
        </p:nvSpPr>
        <p:spPr bwMode="auto">
          <a:xfrm>
            <a:off x="6781800" y="4572000"/>
            <a:ext cx="152400" cy="152400"/>
          </a:xfrm>
          <a:prstGeom prst="ellipse">
            <a:avLst/>
          </a:prstGeom>
          <a:solidFill>
            <a:srgbClr val="FF0000"/>
          </a:solidFill>
          <a:ln w="9525">
            <a:solidFill>
              <a:schemeClr val="tx1"/>
            </a:solidFill>
            <a:round/>
            <a:headEnd/>
            <a:tailEnd/>
          </a:ln>
          <a:effectLst/>
        </p:spPr>
        <p:txBody>
          <a:bodyPr wrap="none" anchor="ctr"/>
          <a:lstStyle/>
          <a:p>
            <a:endParaRPr lang="tr-TR"/>
          </a:p>
        </p:txBody>
      </p:sp>
      <p:sp>
        <p:nvSpPr>
          <p:cNvPr id="410644" name="Oval 20"/>
          <p:cNvSpPr>
            <a:spLocks noChangeArrowheads="1"/>
          </p:cNvSpPr>
          <p:nvPr/>
        </p:nvSpPr>
        <p:spPr bwMode="auto">
          <a:xfrm>
            <a:off x="6248400" y="4343400"/>
            <a:ext cx="152400" cy="152400"/>
          </a:xfrm>
          <a:prstGeom prst="ellipse">
            <a:avLst/>
          </a:prstGeom>
          <a:solidFill>
            <a:srgbClr val="FF0000"/>
          </a:solidFill>
          <a:ln w="9525">
            <a:solidFill>
              <a:schemeClr val="tx1"/>
            </a:solidFill>
            <a:round/>
            <a:headEnd/>
            <a:tailEnd/>
          </a:ln>
          <a:effectLst/>
        </p:spPr>
        <p:txBody>
          <a:bodyPr wrap="none" anchor="ctr"/>
          <a:lstStyle/>
          <a:p>
            <a:endParaRPr lang="tr-TR"/>
          </a:p>
        </p:txBody>
      </p:sp>
      <p:sp>
        <p:nvSpPr>
          <p:cNvPr id="410645" name="Oval 21"/>
          <p:cNvSpPr>
            <a:spLocks noChangeArrowheads="1"/>
          </p:cNvSpPr>
          <p:nvPr/>
        </p:nvSpPr>
        <p:spPr bwMode="auto">
          <a:xfrm>
            <a:off x="6096000" y="4343400"/>
            <a:ext cx="152400" cy="152400"/>
          </a:xfrm>
          <a:prstGeom prst="ellipse">
            <a:avLst/>
          </a:prstGeom>
          <a:solidFill>
            <a:srgbClr val="FF0000"/>
          </a:solidFill>
          <a:ln w="9525">
            <a:solidFill>
              <a:schemeClr val="tx1"/>
            </a:solidFill>
            <a:round/>
            <a:headEnd/>
            <a:tailEnd/>
          </a:ln>
          <a:effectLst/>
        </p:spPr>
        <p:txBody>
          <a:bodyPr wrap="none" anchor="ctr"/>
          <a:lstStyle/>
          <a:p>
            <a:endParaRPr lang="tr-TR"/>
          </a:p>
        </p:txBody>
      </p:sp>
      <p:sp>
        <p:nvSpPr>
          <p:cNvPr id="410646" name="Oval 22"/>
          <p:cNvSpPr>
            <a:spLocks noChangeArrowheads="1"/>
          </p:cNvSpPr>
          <p:nvPr/>
        </p:nvSpPr>
        <p:spPr bwMode="auto">
          <a:xfrm>
            <a:off x="5334000" y="4724400"/>
            <a:ext cx="152400" cy="152400"/>
          </a:xfrm>
          <a:prstGeom prst="ellipse">
            <a:avLst/>
          </a:prstGeom>
          <a:solidFill>
            <a:srgbClr val="FF0000"/>
          </a:solidFill>
          <a:ln w="9525">
            <a:solidFill>
              <a:schemeClr val="tx1"/>
            </a:solidFill>
            <a:round/>
            <a:headEnd/>
            <a:tailEnd/>
          </a:ln>
          <a:effectLst/>
        </p:spPr>
        <p:txBody>
          <a:bodyPr wrap="none" anchor="ctr"/>
          <a:lstStyle/>
          <a:p>
            <a:endParaRPr lang="tr-TR"/>
          </a:p>
        </p:txBody>
      </p:sp>
      <p:sp>
        <p:nvSpPr>
          <p:cNvPr id="410647" name="Oval 23"/>
          <p:cNvSpPr>
            <a:spLocks noChangeArrowheads="1"/>
          </p:cNvSpPr>
          <p:nvPr/>
        </p:nvSpPr>
        <p:spPr bwMode="auto">
          <a:xfrm>
            <a:off x="5486400" y="4724400"/>
            <a:ext cx="152400" cy="152400"/>
          </a:xfrm>
          <a:prstGeom prst="ellipse">
            <a:avLst/>
          </a:prstGeom>
          <a:solidFill>
            <a:srgbClr val="FF0000"/>
          </a:solidFill>
          <a:ln w="9525">
            <a:solidFill>
              <a:schemeClr val="tx1"/>
            </a:solidFill>
            <a:round/>
            <a:headEnd/>
            <a:tailEnd/>
          </a:ln>
          <a:effectLst/>
        </p:spPr>
        <p:txBody>
          <a:bodyPr wrap="none" anchor="ctr"/>
          <a:lstStyle/>
          <a:p>
            <a:endParaRPr lang="tr-TR"/>
          </a:p>
        </p:txBody>
      </p:sp>
      <p:sp>
        <p:nvSpPr>
          <p:cNvPr id="410648" name="Oval 24"/>
          <p:cNvSpPr>
            <a:spLocks noChangeArrowheads="1"/>
          </p:cNvSpPr>
          <p:nvPr/>
        </p:nvSpPr>
        <p:spPr bwMode="auto">
          <a:xfrm>
            <a:off x="5715000" y="4724400"/>
            <a:ext cx="152400" cy="152400"/>
          </a:xfrm>
          <a:prstGeom prst="ellipse">
            <a:avLst/>
          </a:prstGeom>
          <a:solidFill>
            <a:srgbClr val="FF0000"/>
          </a:solidFill>
          <a:ln w="9525">
            <a:solidFill>
              <a:schemeClr val="tx1"/>
            </a:solidFill>
            <a:round/>
            <a:headEnd/>
            <a:tailEnd/>
          </a:ln>
          <a:effectLst/>
        </p:spPr>
        <p:txBody>
          <a:bodyPr wrap="none" anchor="ctr"/>
          <a:lstStyle/>
          <a:p>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685800" y="152400"/>
            <a:ext cx="7772400" cy="533400"/>
          </a:xfrm>
        </p:spPr>
        <p:txBody>
          <a:bodyPr>
            <a:normAutofit fontScale="90000"/>
          </a:bodyPr>
          <a:lstStyle/>
          <a:p>
            <a:r>
              <a:rPr lang="en-US" sz="3600" dirty="0"/>
              <a:t>An Expanding Universe</a:t>
            </a:r>
          </a:p>
        </p:txBody>
      </p:sp>
      <p:sp>
        <p:nvSpPr>
          <p:cNvPr id="482307" name="Rectangle 3"/>
          <p:cNvSpPr>
            <a:spLocks noGrp="1" noChangeArrowheads="1"/>
          </p:cNvSpPr>
          <p:nvPr>
            <p:ph type="body" sz="half" idx="1"/>
          </p:nvPr>
        </p:nvSpPr>
        <p:spPr>
          <a:xfrm>
            <a:off x="76200" y="838200"/>
            <a:ext cx="5410200" cy="2514600"/>
          </a:xfrm>
        </p:spPr>
        <p:txBody>
          <a:bodyPr>
            <a:normAutofit fontScale="92500"/>
          </a:bodyPr>
          <a:lstStyle/>
          <a:p>
            <a:r>
              <a:rPr lang="en-US" sz="2400" dirty="0">
                <a:solidFill>
                  <a:schemeClr val="bg1"/>
                </a:solidFill>
              </a:rPr>
              <a:t>The consequence of Hubble’s Law is</a:t>
            </a:r>
          </a:p>
          <a:p>
            <a:pPr lvl="1">
              <a:buFontTx/>
              <a:buChar char="•"/>
            </a:pPr>
            <a:r>
              <a:rPr lang="en-US" sz="2000" dirty="0">
                <a:solidFill>
                  <a:schemeClr val="bg1"/>
                </a:solidFill>
              </a:rPr>
              <a:t>most galaxies are moving away from us</a:t>
            </a:r>
          </a:p>
          <a:p>
            <a:pPr lvl="1">
              <a:buFontTx/>
              <a:buChar char="•"/>
            </a:pPr>
            <a:r>
              <a:rPr lang="en-US" sz="2000" dirty="0">
                <a:solidFill>
                  <a:schemeClr val="bg1"/>
                </a:solidFill>
              </a:rPr>
              <a:t>if all galaxies swarm out through a void</a:t>
            </a:r>
          </a:p>
          <a:p>
            <a:pPr lvl="1">
              <a:buFontTx/>
              <a:buChar char="•"/>
            </a:pPr>
            <a:r>
              <a:rPr lang="en-US" sz="2000" dirty="0">
                <a:solidFill>
                  <a:schemeClr val="bg1"/>
                </a:solidFill>
              </a:rPr>
              <a:t>then the Milky Way is at the center of the Universe?  NO!</a:t>
            </a:r>
          </a:p>
        </p:txBody>
      </p:sp>
      <p:sp>
        <p:nvSpPr>
          <p:cNvPr id="482308" name="Rectangle 4"/>
          <p:cNvSpPr>
            <a:spLocks noGrp="1" noChangeArrowheads="1"/>
          </p:cNvSpPr>
          <p:nvPr>
            <p:ph type="body" sz="half" idx="2"/>
          </p:nvPr>
        </p:nvSpPr>
        <p:spPr>
          <a:xfrm>
            <a:off x="4419600" y="3962400"/>
            <a:ext cx="4648200" cy="2667000"/>
          </a:xfrm>
        </p:spPr>
        <p:txBody>
          <a:bodyPr>
            <a:normAutofit fontScale="92500" lnSpcReduction="10000"/>
          </a:bodyPr>
          <a:lstStyle/>
          <a:p>
            <a:r>
              <a:rPr lang="en-US" sz="2400">
                <a:solidFill>
                  <a:schemeClr val="bg1"/>
                </a:solidFill>
              </a:rPr>
              <a:t>The Universe </a:t>
            </a:r>
            <a:r>
              <a:rPr lang="en-US" sz="2400" u="sng">
                <a:solidFill>
                  <a:schemeClr val="bg1"/>
                </a:solidFill>
              </a:rPr>
              <a:t>itself</a:t>
            </a:r>
            <a:r>
              <a:rPr lang="en-US" sz="2400">
                <a:solidFill>
                  <a:schemeClr val="bg1"/>
                </a:solidFill>
              </a:rPr>
              <a:t> is expanding.</a:t>
            </a:r>
          </a:p>
          <a:p>
            <a:pPr lvl="1">
              <a:buFontTx/>
              <a:buChar char="•"/>
            </a:pPr>
            <a:r>
              <a:rPr lang="en-US" sz="2000">
                <a:solidFill>
                  <a:schemeClr val="bg1"/>
                </a:solidFill>
              </a:rPr>
              <a:t>the galaxies expand with it</a:t>
            </a:r>
          </a:p>
          <a:p>
            <a:pPr lvl="1">
              <a:buFontTx/>
              <a:buChar char="•"/>
            </a:pPr>
            <a:r>
              <a:rPr lang="en-US" sz="2000">
                <a:solidFill>
                  <a:schemeClr val="bg1"/>
                </a:solidFill>
              </a:rPr>
              <a:t>there is no center or edge to the Universe</a:t>
            </a:r>
          </a:p>
          <a:p>
            <a:r>
              <a:rPr lang="en-US" sz="2400">
                <a:solidFill>
                  <a:schemeClr val="bg1"/>
                </a:solidFill>
              </a:rPr>
              <a:t>From any galaxy’s point of view, other galaxies are all moving away from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2307">
                                            <p:txEl>
                                              <p:pRg st="0" end="0"/>
                                            </p:txEl>
                                          </p:spTgt>
                                        </p:tgtEl>
                                        <p:attrNameLst>
                                          <p:attrName>style.visibility</p:attrName>
                                        </p:attrNameLst>
                                      </p:cBhvr>
                                      <p:to>
                                        <p:strVal val="visible"/>
                                      </p:to>
                                    </p:set>
                                    <p:anim calcmode="lin" valueType="num">
                                      <p:cBhvr additive="base">
                                        <p:cTn id="7" dur="500" fill="hold"/>
                                        <p:tgtEl>
                                          <p:spTgt spid="4823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23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2307">
                                            <p:txEl>
                                              <p:pRg st="1" end="1"/>
                                            </p:txEl>
                                          </p:spTgt>
                                        </p:tgtEl>
                                        <p:attrNameLst>
                                          <p:attrName>style.visibility</p:attrName>
                                        </p:attrNameLst>
                                      </p:cBhvr>
                                      <p:to>
                                        <p:strVal val="visible"/>
                                      </p:to>
                                    </p:set>
                                    <p:anim calcmode="lin" valueType="num">
                                      <p:cBhvr additive="base">
                                        <p:cTn id="13" dur="500" fill="hold"/>
                                        <p:tgtEl>
                                          <p:spTgt spid="4823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23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2307">
                                            <p:txEl>
                                              <p:pRg st="2" end="2"/>
                                            </p:txEl>
                                          </p:spTgt>
                                        </p:tgtEl>
                                        <p:attrNameLst>
                                          <p:attrName>style.visibility</p:attrName>
                                        </p:attrNameLst>
                                      </p:cBhvr>
                                      <p:to>
                                        <p:strVal val="visible"/>
                                      </p:to>
                                    </p:set>
                                    <p:anim calcmode="lin" valueType="num">
                                      <p:cBhvr additive="base">
                                        <p:cTn id="19" dur="500" fill="hold"/>
                                        <p:tgtEl>
                                          <p:spTgt spid="4823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23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82307">
                                            <p:txEl>
                                              <p:pRg st="3" end="3"/>
                                            </p:txEl>
                                          </p:spTgt>
                                        </p:tgtEl>
                                        <p:attrNameLst>
                                          <p:attrName>style.visibility</p:attrName>
                                        </p:attrNameLst>
                                      </p:cBhvr>
                                      <p:to>
                                        <p:strVal val="visible"/>
                                      </p:to>
                                    </p:set>
                                    <p:anim calcmode="lin" valueType="num">
                                      <p:cBhvr additive="base">
                                        <p:cTn id="25" dur="500" fill="hold"/>
                                        <p:tgtEl>
                                          <p:spTgt spid="4823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23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82308">
                                            <p:txEl>
                                              <p:pRg st="0" end="0"/>
                                            </p:txEl>
                                          </p:spTgt>
                                        </p:tgtEl>
                                        <p:attrNameLst>
                                          <p:attrName>style.visibility</p:attrName>
                                        </p:attrNameLst>
                                      </p:cBhvr>
                                      <p:to>
                                        <p:strVal val="visible"/>
                                      </p:to>
                                    </p:set>
                                    <p:anim calcmode="lin" valueType="num">
                                      <p:cBhvr additive="base">
                                        <p:cTn id="31" dur="500" fill="hold"/>
                                        <p:tgtEl>
                                          <p:spTgt spid="48230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823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82308">
                                            <p:txEl>
                                              <p:pRg st="1" end="1"/>
                                            </p:txEl>
                                          </p:spTgt>
                                        </p:tgtEl>
                                        <p:attrNameLst>
                                          <p:attrName>style.visibility</p:attrName>
                                        </p:attrNameLst>
                                      </p:cBhvr>
                                      <p:to>
                                        <p:strVal val="visible"/>
                                      </p:to>
                                    </p:set>
                                    <p:anim calcmode="lin" valueType="num">
                                      <p:cBhvr additive="base">
                                        <p:cTn id="37" dur="500" fill="hold"/>
                                        <p:tgtEl>
                                          <p:spTgt spid="482308">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823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82308">
                                            <p:txEl>
                                              <p:pRg st="2" end="2"/>
                                            </p:txEl>
                                          </p:spTgt>
                                        </p:tgtEl>
                                        <p:attrNameLst>
                                          <p:attrName>style.visibility</p:attrName>
                                        </p:attrNameLst>
                                      </p:cBhvr>
                                      <p:to>
                                        <p:strVal val="visible"/>
                                      </p:to>
                                    </p:set>
                                    <p:anim calcmode="lin" valueType="num">
                                      <p:cBhvr additive="base">
                                        <p:cTn id="43" dur="500" fill="hold"/>
                                        <p:tgtEl>
                                          <p:spTgt spid="482308">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8230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82308">
                                            <p:txEl>
                                              <p:pRg st="3" end="3"/>
                                            </p:txEl>
                                          </p:spTgt>
                                        </p:tgtEl>
                                        <p:attrNameLst>
                                          <p:attrName>style.visibility</p:attrName>
                                        </p:attrNameLst>
                                      </p:cBhvr>
                                      <p:to>
                                        <p:strVal val="visible"/>
                                      </p:to>
                                    </p:set>
                                    <p:anim calcmode="lin" valueType="num">
                                      <p:cBhvr additive="base">
                                        <p:cTn id="49" dur="500" fill="hold"/>
                                        <p:tgtEl>
                                          <p:spTgt spid="482308">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8230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7" grpId="0" build="p" bldLvl="2" autoUpdateAnimBg="0"/>
      <p:bldP spid="482308"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0" y="0"/>
            <a:ext cx="9144000" cy="685800"/>
          </a:xfrm>
        </p:spPr>
        <p:txBody>
          <a:bodyPr/>
          <a:lstStyle/>
          <a:p>
            <a:r>
              <a:rPr lang="en-US" sz="3600">
                <a:solidFill>
                  <a:schemeClr val="bg1"/>
                </a:solidFill>
              </a:rPr>
              <a:t>Hubble Flow</a:t>
            </a:r>
          </a:p>
        </p:txBody>
      </p:sp>
      <p:sp>
        <p:nvSpPr>
          <p:cNvPr id="479235" name="Rectangle 3"/>
          <p:cNvSpPr>
            <a:spLocks noGrp="1" noChangeArrowheads="1"/>
          </p:cNvSpPr>
          <p:nvPr>
            <p:ph type="body" idx="1"/>
          </p:nvPr>
        </p:nvSpPr>
        <p:spPr>
          <a:xfrm>
            <a:off x="0" y="685800"/>
            <a:ext cx="9144000" cy="6172200"/>
          </a:xfrm>
        </p:spPr>
        <p:txBody>
          <a:bodyPr/>
          <a:lstStyle/>
          <a:p>
            <a:r>
              <a:rPr lang="en-US" sz="2800" dirty="0">
                <a:solidFill>
                  <a:schemeClr val="bg1"/>
                </a:solidFill>
              </a:rPr>
              <a:t>Coordinates do not change</a:t>
            </a:r>
          </a:p>
          <a:p>
            <a:r>
              <a:rPr lang="en-US" sz="2800" dirty="0">
                <a:solidFill>
                  <a:schemeClr val="bg1"/>
                </a:solidFill>
              </a:rPr>
              <a:t>There is no center to the expansion, everyone moves away</a:t>
            </a:r>
          </a:p>
          <a:p>
            <a:r>
              <a:rPr lang="en-US" sz="2800" dirty="0">
                <a:solidFill>
                  <a:schemeClr val="bg1"/>
                </a:solidFill>
              </a:rPr>
              <a:t>Photons (~) are seen to </a:t>
            </a:r>
            <a:r>
              <a:rPr lang="en-US" sz="2800" dirty="0" err="1">
                <a:solidFill>
                  <a:schemeClr val="bg1"/>
                </a:solidFill>
              </a:rPr>
              <a:t>redshift</a:t>
            </a:r>
            <a:r>
              <a:rPr lang="en-US" sz="2800" dirty="0">
                <a:solidFill>
                  <a:schemeClr val="bg1"/>
                </a:solidFill>
              </a:rPr>
              <a:t> by the expansion of space-time</a:t>
            </a:r>
          </a:p>
        </p:txBody>
      </p:sp>
      <p:pic>
        <p:nvPicPr>
          <p:cNvPr id="479236" name="Picture 4" descr="coordexpand"/>
          <p:cNvPicPr>
            <a:picLocks noChangeAspect="1" noChangeArrowheads="1"/>
          </p:cNvPicPr>
          <p:nvPr/>
        </p:nvPicPr>
        <p:blipFill>
          <a:blip r:embed="rId3"/>
          <a:srcRect/>
          <a:stretch>
            <a:fillRect/>
          </a:stretch>
        </p:blipFill>
        <p:spPr bwMode="auto">
          <a:xfrm>
            <a:off x="1214414" y="3171837"/>
            <a:ext cx="6181716" cy="368616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a:xfrm>
            <a:off x="457200" y="6356350"/>
            <a:ext cx="2133600" cy="365125"/>
          </a:xfrm>
        </p:spPr>
        <p:txBody>
          <a:bodyPr/>
          <a:lstStyle/>
          <a:p>
            <a:fld id="{F133F0D0-59E3-41F6-9558-BA08360E793B}" type="datetime1">
              <a:rPr lang="en-US">
                <a:solidFill>
                  <a:srgbClr val="FF0000"/>
                </a:solidFill>
              </a:rPr>
              <a:pPr/>
              <a:t>12/18/2008</a:t>
            </a:fld>
            <a:endParaRPr lang="en-US">
              <a:solidFill>
                <a:srgbClr val="FF0000"/>
              </a:solidFill>
            </a:endParaRPr>
          </a:p>
        </p:txBody>
      </p:sp>
      <p:sp>
        <p:nvSpPr>
          <p:cNvPr id="10" name="Slide Number Placeholder 5"/>
          <p:cNvSpPr>
            <a:spLocks noGrp="1"/>
          </p:cNvSpPr>
          <p:nvPr>
            <p:ph type="sldNum" sz="quarter" idx="12"/>
          </p:nvPr>
        </p:nvSpPr>
        <p:spPr>
          <a:xfrm>
            <a:off x="6553200" y="6356350"/>
            <a:ext cx="2133600" cy="365125"/>
          </a:xfrm>
        </p:spPr>
        <p:txBody>
          <a:bodyPr/>
          <a:lstStyle/>
          <a:p>
            <a:fld id="{431A52AA-4D79-4A54-8487-519D9108FFE4}" type="slidenum">
              <a:rPr lang="en-US">
                <a:solidFill>
                  <a:srgbClr val="FF0000"/>
                </a:solidFill>
              </a:rPr>
              <a:pPr/>
              <a:t>16</a:t>
            </a:fld>
            <a:endParaRPr lang="en-US">
              <a:solidFill>
                <a:srgbClr val="FF0000"/>
              </a:solidFill>
            </a:endParaRPr>
          </a:p>
        </p:txBody>
      </p:sp>
      <p:pic>
        <p:nvPicPr>
          <p:cNvPr id="264199" name="Picture 7" descr="C:\Massimo\Talks\Venice 06\HUDF_timeline_feb23-b.jpg"/>
          <p:cNvPicPr>
            <a:picLocks noChangeAspect="1" noChangeArrowheads="1"/>
          </p:cNvPicPr>
          <p:nvPr/>
        </p:nvPicPr>
        <p:blipFill>
          <a:blip r:embed="rId3"/>
          <a:srcRect/>
          <a:stretch>
            <a:fillRect/>
          </a:stretch>
        </p:blipFill>
        <p:spPr bwMode="auto">
          <a:xfrm>
            <a:off x="142844" y="1357298"/>
            <a:ext cx="6929454" cy="4871371"/>
          </a:xfrm>
          <a:prstGeom prst="rect">
            <a:avLst/>
          </a:prstGeom>
          <a:noFill/>
        </p:spPr>
      </p:pic>
      <p:sp>
        <p:nvSpPr>
          <p:cNvPr id="264200" name="AutoShape 8"/>
          <p:cNvSpPr>
            <a:spLocks/>
          </p:cNvSpPr>
          <p:nvPr/>
        </p:nvSpPr>
        <p:spPr bwMode="auto">
          <a:xfrm rot="5400000">
            <a:off x="4357688" y="2130822"/>
            <a:ext cx="350838" cy="432593"/>
          </a:xfrm>
          <a:prstGeom prst="leftBrace">
            <a:avLst>
              <a:gd name="adj1" fmla="val 29902"/>
              <a:gd name="adj2" fmla="val 50000"/>
            </a:avLst>
          </a:prstGeom>
          <a:noFill/>
          <a:ln w="28575">
            <a:solidFill>
              <a:schemeClr val="tx2"/>
            </a:solidFill>
            <a:round/>
            <a:headEnd/>
            <a:tailEnd/>
          </a:ln>
          <a:effectLst/>
        </p:spPr>
        <p:txBody>
          <a:bodyPr lIns="90000" tIns="46800" rIns="90000" bIns="46800" anchor="ctr">
            <a:spAutoFit/>
          </a:bodyPr>
          <a:lstStyle/>
          <a:p>
            <a:endParaRPr lang="tr-TR">
              <a:solidFill>
                <a:srgbClr val="FF0000"/>
              </a:solidFill>
            </a:endParaRPr>
          </a:p>
        </p:txBody>
      </p:sp>
      <p:sp>
        <p:nvSpPr>
          <p:cNvPr id="264201" name="Text Box 9"/>
          <p:cNvSpPr txBox="1">
            <a:spLocks noChangeArrowheads="1"/>
          </p:cNvSpPr>
          <p:nvPr/>
        </p:nvSpPr>
        <p:spPr bwMode="auto">
          <a:xfrm>
            <a:off x="1285852" y="642918"/>
            <a:ext cx="3161741" cy="648512"/>
          </a:xfrm>
          <a:prstGeom prst="rect">
            <a:avLst/>
          </a:prstGeom>
          <a:noFill/>
          <a:ln w="19050">
            <a:noFill/>
            <a:miter lim="800000"/>
            <a:headEnd/>
            <a:tailEnd/>
          </a:ln>
          <a:effectLst/>
        </p:spPr>
        <p:txBody>
          <a:bodyPr wrap="none" lIns="90000" tIns="46800" rIns="90000" bIns="46800">
            <a:spAutoFit/>
          </a:bodyPr>
          <a:lstStyle/>
          <a:p>
            <a:r>
              <a:rPr lang="en-US" dirty="0"/>
              <a:t>End of the dark ages</a:t>
            </a:r>
          </a:p>
          <a:p>
            <a:r>
              <a:rPr lang="en-US" sz="1800" dirty="0"/>
              <a:t>7% of the age of the Universe</a:t>
            </a:r>
          </a:p>
        </p:txBody>
      </p:sp>
      <p:grpSp>
        <p:nvGrpSpPr>
          <p:cNvPr id="2" name="Group 11"/>
          <p:cNvGrpSpPr>
            <a:grpSpLocks/>
          </p:cNvGrpSpPr>
          <p:nvPr/>
        </p:nvGrpSpPr>
        <p:grpSpPr bwMode="auto">
          <a:xfrm>
            <a:off x="0" y="0"/>
            <a:ext cx="8877300" cy="1184275"/>
            <a:chOff x="0" y="-81"/>
            <a:chExt cx="5592" cy="746"/>
          </a:xfrm>
        </p:grpSpPr>
        <p:sp>
          <p:nvSpPr>
            <p:cNvPr id="264204" name="Rectangle 12"/>
            <p:cNvSpPr>
              <a:spLocks noChangeArrowheads="1"/>
            </p:cNvSpPr>
            <p:nvPr/>
          </p:nvSpPr>
          <p:spPr bwMode="auto">
            <a:xfrm>
              <a:off x="0" y="-81"/>
              <a:ext cx="115" cy="234"/>
            </a:xfrm>
            <a:prstGeom prst="rect">
              <a:avLst/>
            </a:prstGeom>
            <a:solidFill>
              <a:schemeClr val="bg1"/>
            </a:solidFill>
            <a:ln w="19050">
              <a:noFill/>
              <a:miter lim="800000"/>
              <a:headEnd/>
              <a:tailEnd/>
            </a:ln>
            <a:effectLst/>
          </p:spPr>
          <p:txBody>
            <a:bodyPr wrap="none" lIns="90000" tIns="46800" rIns="90000" bIns="46800" anchor="ctr">
              <a:spAutoFit/>
            </a:bodyPr>
            <a:lstStyle/>
            <a:p>
              <a:endParaRPr lang="tr-TR">
                <a:solidFill>
                  <a:srgbClr val="FF0000"/>
                </a:solidFill>
              </a:endParaRPr>
            </a:p>
          </p:txBody>
        </p:sp>
        <p:pic>
          <p:nvPicPr>
            <p:cNvPr id="264205" name="Picture 13" descr="C:\MyBriefcase\ngst\Functional\jwst_small.jpg"/>
            <p:cNvPicPr>
              <a:picLocks noChangeAspect="1" noChangeArrowheads="1"/>
            </p:cNvPicPr>
            <p:nvPr/>
          </p:nvPicPr>
          <p:blipFill>
            <a:blip r:embed="rId4" cstate="print"/>
            <a:srcRect/>
            <a:stretch>
              <a:fillRect/>
            </a:stretch>
          </p:blipFill>
          <p:spPr bwMode="auto">
            <a:xfrm>
              <a:off x="4719" y="-65"/>
              <a:ext cx="873" cy="730"/>
            </a:xfrm>
            <a:prstGeom prst="rect">
              <a:avLst/>
            </a:prstGeom>
            <a:noFill/>
          </p:spPr>
        </p:pic>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0" y="0"/>
            <a:ext cx="9144000" cy="685800"/>
          </a:xfrm>
        </p:spPr>
        <p:txBody>
          <a:bodyPr/>
          <a:lstStyle/>
          <a:p>
            <a:r>
              <a:rPr lang="en-US" sz="3600" dirty="0"/>
              <a:t>Hubble Constant</a:t>
            </a:r>
          </a:p>
        </p:txBody>
      </p:sp>
      <p:sp>
        <p:nvSpPr>
          <p:cNvPr id="463875" name="Rectangle 3"/>
          <p:cNvSpPr>
            <a:spLocks noGrp="1" noChangeArrowheads="1"/>
          </p:cNvSpPr>
          <p:nvPr>
            <p:ph type="body" idx="1"/>
          </p:nvPr>
        </p:nvSpPr>
        <p:spPr>
          <a:xfrm>
            <a:off x="0" y="685800"/>
            <a:ext cx="9144000" cy="6172200"/>
          </a:xfrm>
        </p:spPr>
        <p:txBody>
          <a:bodyPr/>
          <a:lstStyle/>
          <a:p>
            <a:pPr algn="ctr">
              <a:buFontTx/>
              <a:buNone/>
            </a:pPr>
            <a:r>
              <a:rPr lang="en-US" sz="3600" dirty="0" err="1"/>
              <a:t>V</a:t>
            </a:r>
            <a:r>
              <a:rPr lang="en-US" baseline="-25000" dirty="0" err="1"/>
              <a:t>r</a:t>
            </a:r>
            <a:r>
              <a:rPr lang="en-US" sz="3600" dirty="0"/>
              <a:t> = H</a:t>
            </a:r>
            <a:r>
              <a:rPr lang="en-US" baseline="-25000" dirty="0"/>
              <a:t>0</a:t>
            </a:r>
            <a:r>
              <a:rPr lang="en-US" sz="3600" dirty="0"/>
              <a:t>D</a:t>
            </a:r>
          </a:p>
          <a:p>
            <a:pPr>
              <a:buFontTx/>
              <a:buNone/>
            </a:pPr>
            <a:r>
              <a:rPr lang="en-US" sz="3600" dirty="0"/>
              <a:t>H</a:t>
            </a:r>
            <a:r>
              <a:rPr lang="en-US" baseline="-25000" dirty="0"/>
              <a:t>0</a:t>
            </a:r>
            <a:r>
              <a:rPr lang="en-US" sz="3600" dirty="0"/>
              <a:t> = Hubble constant </a:t>
            </a:r>
          </a:p>
          <a:p>
            <a:pPr>
              <a:buFontTx/>
              <a:buNone/>
            </a:pPr>
            <a:r>
              <a:rPr lang="en-US" sz="3600" dirty="0"/>
              <a:t>     = 60-80 km/s/</a:t>
            </a:r>
            <a:r>
              <a:rPr lang="en-US" sz="3600" dirty="0" err="1"/>
              <a:t>Mpc</a:t>
            </a:r>
            <a:endParaRPr lang="en-US" sz="3600" dirty="0"/>
          </a:p>
          <a:p>
            <a:pPr>
              <a:buFontTx/>
              <a:buNone/>
            </a:pPr>
            <a:endParaRPr lang="en-US" sz="3600" dirty="0"/>
          </a:p>
          <a:p>
            <a:pPr>
              <a:buFontTx/>
              <a:buNone/>
            </a:pPr>
            <a:r>
              <a:rPr lang="en-US" dirty="0"/>
              <a:t>Units for 1/H</a:t>
            </a:r>
            <a:r>
              <a:rPr lang="en-US" baseline="-25000" dirty="0"/>
              <a:t>0</a:t>
            </a:r>
            <a:r>
              <a:rPr lang="en-US" dirty="0"/>
              <a:t> = seconds</a:t>
            </a:r>
          </a:p>
          <a:p>
            <a:pPr>
              <a:buFontTx/>
              <a:buNone/>
            </a:pPr>
            <a:r>
              <a:rPr lang="en-US" dirty="0"/>
              <a:t>This is an age estimate for our universe.</a:t>
            </a:r>
          </a:p>
          <a:p>
            <a:pPr>
              <a:buFontTx/>
              <a:buNone/>
            </a:pPr>
            <a:r>
              <a:rPr lang="en-US" dirty="0"/>
              <a:t>The true age should be less than this </a:t>
            </a:r>
          </a:p>
          <a:p>
            <a:pPr>
              <a:buFontTx/>
              <a:buNone/>
            </a:pPr>
            <a:r>
              <a:rPr lang="en-US" dirty="0"/>
              <a:t>It is a maximum age estimate because matter has</a:t>
            </a:r>
          </a:p>
          <a:p>
            <a:pPr>
              <a:buFontTx/>
              <a:buNone/>
            </a:pPr>
            <a:r>
              <a:rPr lang="en-US" dirty="0"/>
              <a:t>surely(?) caused some amount of deceleration.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685800" y="381000"/>
            <a:ext cx="7772400" cy="1066800"/>
          </a:xfrm>
        </p:spPr>
        <p:txBody>
          <a:bodyPr/>
          <a:lstStyle/>
          <a:p>
            <a:r>
              <a:rPr lang="en-US" b="1" i="1"/>
              <a:t>How Old is the Universe?</a:t>
            </a:r>
          </a:p>
        </p:txBody>
      </p:sp>
      <p:sp>
        <p:nvSpPr>
          <p:cNvPr id="160771" name="Rectangle 3"/>
          <p:cNvSpPr>
            <a:spLocks noGrp="1" noChangeArrowheads="1"/>
          </p:cNvSpPr>
          <p:nvPr>
            <p:ph type="body" idx="1"/>
          </p:nvPr>
        </p:nvSpPr>
        <p:spPr>
          <a:xfrm>
            <a:off x="685800" y="1524000"/>
            <a:ext cx="8153400" cy="4876800"/>
          </a:xfrm>
        </p:spPr>
        <p:txBody>
          <a:bodyPr/>
          <a:lstStyle/>
          <a:p>
            <a:pPr>
              <a:lnSpc>
                <a:spcPct val="90000"/>
              </a:lnSpc>
            </a:pPr>
            <a:r>
              <a:rPr lang="en-US" dirty="0"/>
              <a:t>1644: Dr. John Lightfoot, Vice Chancellor of Cambridge University, uses biblical genealogies to place the date of creation at September 21, 3298 BC at 9 AM (GMT?)</a:t>
            </a:r>
          </a:p>
          <a:p>
            <a:pPr>
              <a:lnSpc>
                <a:spcPct val="90000"/>
              </a:lnSpc>
            </a:pPr>
            <a:r>
              <a:rPr lang="en-US" dirty="0"/>
              <a:t>1650: James Ussher, Archbishop of </a:t>
            </a:r>
            <a:r>
              <a:rPr lang="en-US" dirty="0" err="1"/>
              <a:t>Armagh</a:t>
            </a:r>
            <a:r>
              <a:rPr lang="en-US" dirty="0"/>
              <a:t> and Primate of All Ireland, correlates Holy Writ and Middle Eastern histories to “correct” the date to October 23, 4004 BC</a:t>
            </a:r>
          </a:p>
          <a:p>
            <a:pPr>
              <a:lnSpc>
                <a:spcPct val="90000"/>
              </a:lnSpc>
            </a:pPr>
            <a:r>
              <a:rPr lang="en-US" dirty="0"/>
              <a:t>Current Jewish calendar would “suggest” a date of creation about Sep/Oct 3760 BCE</a:t>
            </a:r>
          </a:p>
          <a:p>
            <a:pPr>
              <a:lnSpc>
                <a:spcPct val="90000"/>
              </a:lnSpc>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 calcmode="lin" valueType="num">
                                      <p:cBhvr additive="base">
                                        <p:cTn id="7" dur="500" fill="hold"/>
                                        <p:tgtEl>
                                          <p:spTgt spid="160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0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60771">
                                            <p:txEl>
                                              <p:pRg st="1" end="1"/>
                                            </p:txEl>
                                          </p:spTgt>
                                        </p:tgtEl>
                                        <p:attrNameLst>
                                          <p:attrName>style.visibility</p:attrName>
                                        </p:attrNameLst>
                                      </p:cBhvr>
                                      <p:to>
                                        <p:strVal val="visible"/>
                                      </p:to>
                                    </p:set>
                                    <p:anim calcmode="lin" valueType="num">
                                      <p:cBhvr additive="base">
                                        <p:cTn id="13" dur="500" fill="hold"/>
                                        <p:tgtEl>
                                          <p:spTgt spid="1607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0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60771">
                                            <p:txEl>
                                              <p:pRg st="2" end="2"/>
                                            </p:txEl>
                                          </p:spTgt>
                                        </p:tgtEl>
                                        <p:attrNameLst>
                                          <p:attrName>style.visibility</p:attrName>
                                        </p:attrNameLst>
                                      </p:cBhvr>
                                      <p:to>
                                        <p:strVal val="visible"/>
                                      </p:to>
                                    </p:set>
                                    <p:anim calcmode="lin" valueType="num">
                                      <p:cBhvr additive="base">
                                        <p:cTn id="19" dur="500" fill="hold"/>
                                        <p:tgtEl>
                                          <p:spTgt spid="1607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077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7" name="Rectangle 5"/>
          <p:cNvSpPr>
            <a:spLocks noGrp="1" noChangeArrowheads="1"/>
          </p:cNvSpPr>
          <p:nvPr>
            <p:ph type="title"/>
          </p:nvPr>
        </p:nvSpPr>
        <p:spPr/>
        <p:txBody>
          <a:bodyPr/>
          <a:lstStyle/>
          <a:p>
            <a:r>
              <a:rPr lang="en-US" b="1" i="1"/>
              <a:t>How Old is the Universe?</a:t>
            </a:r>
          </a:p>
        </p:txBody>
      </p:sp>
      <p:sp>
        <p:nvSpPr>
          <p:cNvPr id="161798" name="Rectangle 6"/>
          <p:cNvSpPr>
            <a:spLocks noGrp="1" noChangeArrowheads="1"/>
          </p:cNvSpPr>
          <p:nvPr>
            <p:ph type="body" idx="1"/>
          </p:nvPr>
        </p:nvSpPr>
        <p:spPr>
          <a:xfrm>
            <a:off x="685800" y="1981200"/>
            <a:ext cx="8001000" cy="4114800"/>
          </a:xfrm>
        </p:spPr>
        <p:txBody>
          <a:bodyPr/>
          <a:lstStyle/>
          <a:p>
            <a:r>
              <a:rPr lang="en-US" dirty="0"/>
              <a:t>1760: Buffon uses cooling of Earth from its molten state to estimate age as 7.5x10</a:t>
            </a:r>
            <a:r>
              <a:rPr lang="en-US" baseline="30000" dirty="0"/>
              <a:t>4</a:t>
            </a:r>
            <a:r>
              <a:rPr lang="en-US" dirty="0"/>
              <a:t> years</a:t>
            </a:r>
          </a:p>
          <a:p>
            <a:r>
              <a:rPr lang="en-US" dirty="0"/>
              <a:t>1831: Charles Lyell uses fossils of marine mollusks to estimate age as 2.4x10</a:t>
            </a:r>
            <a:r>
              <a:rPr lang="en-US" baseline="30000" dirty="0"/>
              <a:t>8</a:t>
            </a:r>
            <a:r>
              <a:rPr lang="en-US" dirty="0"/>
              <a:t> years</a:t>
            </a:r>
          </a:p>
          <a:p>
            <a:r>
              <a:rPr lang="en-US" dirty="0"/>
              <a:t>1905: Lord Rutherford uses radioactive decay of rocks to estimate age as &gt; 10</a:t>
            </a:r>
            <a:r>
              <a:rPr lang="en-US" baseline="30000" dirty="0"/>
              <a:t>9</a:t>
            </a:r>
            <a:r>
              <a:rPr lang="en-US" dirty="0"/>
              <a:t> years (later refined to 4.3x10</a:t>
            </a:r>
            <a:r>
              <a:rPr lang="en-US" baseline="30000" dirty="0"/>
              <a:t>9</a:t>
            </a:r>
            <a:r>
              <a:rPr lang="en-US" dirty="0"/>
              <a:t> years)</a:t>
            </a:r>
          </a:p>
        </p:txBody>
      </p:sp>
      <p:sp>
        <p:nvSpPr>
          <p:cNvPr id="4" name="TextBox 3"/>
          <p:cNvSpPr txBox="1"/>
          <p:nvPr/>
        </p:nvSpPr>
        <p:spPr>
          <a:xfrm>
            <a:off x="500034" y="428604"/>
            <a:ext cx="7286644" cy="2616101"/>
          </a:xfrm>
          <a:prstGeom prst="rect">
            <a:avLst/>
          </a:prstGeom>
          <a:solidFill>
            <a:srgbClr val="FF0000"/>
          </a:solidFill>
        </p:spPr>
        <p:txBody>
          <a:bodyPr wrap="square" rtlCol="0">
            <a:spAutoFit/>
          </a:bodyPr>
          <a:lstStyle/>
          <a:p>
            <a:r>
              <a:rPr lang="tr-TR" sz="4000" dirty="0" smtClean="0"/>
              <a:t>Which one is true??? </a:t>
            </a:r>
          </a:p>
          <a:p>
            <a:r>
              <a:rPr lang="tr-TR" sz="4000" dirty="0" smtClean="0"/>
              <a:t> </a:t>
            </a:r>
            <a:r>
              <a:rPr lang="tr-TR" sz="2800" dirty="0" smtClean="0"/>
              <a:t>The age of Earth  is ;</a:t>
            </a:r>
          </a:p>
          <a:p>
            <a:endParaRPr lang="tr-TR" sz="2800" dirty="0" smtClean="0"/>
          </a:p>
          <a:p>
            <a:r>
              <a:rPr lang="tr-TR" sz="2800" dirty="0" smtClean="0"/>
              <a:t>The Old Testament  : </a:t>
            </a:r>
            <a:r>
              <a:rPr lang="en-US" sz="2800" dirty="0" smtClean="0"/>
              <a:t>Sep/Oct 3760 BCE</a:t>
            </a:r>
            <a:r>
              <a:rPr lang="tr-TR" sz="2800" dirty="0" smtClean="0"/>
              <a:t>     or </a:t>
            </a:r>
          </a:p>
          <a:p>
            <a:r>
              <a:rPr lang="tr-TR" sz="2800" dirty="0" smtClean="0"/>
              <a:t> Science:</a:t>
            </a:r>
            <a:r>
              <a:rPr lang="en-US" sz="2800" dirty="0" smtClean="0"/>
              <a:t>  4.3x10</a:t>
            </a:r>
            <a:r>
              <a:rPr lang="en-US" sz="2800" baseline="30000" dirty="0" smtClean="0"/>
              <a:t>9</a:t>
            </a:r>
            <a:r>
              <a:rPr lang="en-US" sz="2800" dirty="0" smtClean="0"/>
              <a:t> years</a:t>
            </a:r>
            <a:r>
              <a:rPr lang="tr-TR" sz="2800" dirty="0" smtClean="0"/>
              <a:t> </a:t>
            </a:r>
            <a:endParaRPr lang="tr-TR"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1798">
                                            <p:txEl>
                                              <p:pRg st="0" end="0"/>
                                            </p:txEl>
                                          </p:spTgt>
                                        </p:tgtEl>
                                        <p:attrNameLst>
                                          <p:attrName>style.visibility</p:attrName>
                                        </p:attrNameLst>
                                      </p:cBhvr>
                                      <p:to>
                                        <p:strVal val="visible"/>
                                      </p:to>
                                    </p:set>
                                    <p:anim calcmode="lin" valueType="num">
                                      <p:cBhvr additive="base">
                                        <p:cTn id="7" dur="500" fill="hold"/>
                                        <p:tgtEl>
                                          <p:spTgt spid="16179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17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61798">
                                            <p:txEl>
                                              <p:pRg st="1" end="1"/>
                                            </p:txEl>
                                          </p:spTgt>
                                        </p:tgtEl>
                                        <p:attrNameLst>
                                          <p:attrName>style.visibility</p:attrName>
                                        </p:attrNameLst>
                                      </p:cBhvr>
                                      <p:to>
                                        <p:strVal val="visible"/>
                                      </p:to>
                                    </p:set>
                                    <p:anim calcmode="lin" valueType="num">
                                      <p:cBhvr additive="base">
                                        <p:cTn id="13" dur="500" fill="hold"/>
                                        <p:tgtEl>
                                          <p:spTgt spid="16179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17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61798">
                                            <p:txEl>
                                              <p:pRg st="2" end="2"/>
                                            </p:txEl>
                                          </p:spTgt>
                                        </p:tgtEl>
                                        <p:attrNameLst>
                                          <p:attrName>style.visibility</p:attrName>
                                        </p:attrNameLst>
                                      </p:cBhvr>
                                      <p:to>
                                        <p:strVal val="visible"/>
                                      </p:to>
                                    </p:set>
                                    <p:anim calcmode="lin" valueType="num">
                                      <p:cBhvr additive="base">
                                        <p:cTn id="19" dur="500" fill="hold"/>
                                        <p:tgtEl>
                                          <p:spTgt spid="16179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179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000" fill="hold"/>
                                        <p:tgtEl>
                                          <p:spTgt spid="4"/>
                                        </p:tgtEl>
                                        <p:attrNameLst>
                                          <p:attrName>ppt_x</p:attrName>
                                        </p:attrNameLst>
                                      </p:cBhvr>
                                      <p:tavLst>
                                        <p:tav tm="0">
                                          <p:val>
                                            <p:strVal val="#ppt_x"/>
                                          </p:val>
                                        </p:tav>
                                        <p:tav tm="100000">
                                          <p:val>
                                            <p:strVal val="#ppt_x"/>
                                          </p:val>
                                        </p:tav>
                                      </p:tavLst>
                                    </p:anim>
                                    <p:anim calcmode="lin" valueType="num">
                                      <p:cBhvr additive="base">
                                        <p:cTn id="26"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iechart.jpg                                                   001263BE&#10;Super Nova                     BB703780:"/>
          <p:cNvPicPr>
            <a:picLocks noChangeAspect="1" noChangeArrowheads="1"/>
          </p:cNvPicPr>
          <p:nvPr/>
        </p:nvPicPr>
        <p:blipFill>
          <a:blip r:embed="rId3"/>
          <a:srcRect/>
          <a:stretch>
            <a:fillRect/>
          </a:stretch>
        </p:blipFill>
        <p:spPr bwMode="auto">
          <a:xfrm>
            <a:off x="1066800" y="914400"/>
            <a:ext cx="7010400" cy="5362575"/>
          </a:xfrm>
          <a:prstGeom prst="rect">
            <a:avLst/>
          </a:prstGeom>
          <a:noFill/>
          <a:ln w="19050">
            <a:solidFill>
              <a:srgbClr val="CE1500"/>
            </a:solidFill>
            <a:miter lim="800000"/>
            <a:headEnd/>
            <a:tailEnd/>
          </a:ln>
        </p:spPr>
      </p:pic>
      <p:sp>
        <p:nvSpPr>
          <p:cNvPr id="33795" name="Text Box 3"/>
          <p:cNvSpPr txBox="1">
            <a:spLocks noChangeArrowheads="1"/>
          </p:cNvSpPr>
          <p:nvPr/>
        </p:nvSpPr>
        <p:spPr bwMode="auto">
          <a:xfrm>
            <a:off x="2667000" y="1884363"/>
            <a:ext cx="1878013" cy="822325"/>
          </a:xfrm>
          <a:prstGeom prst="rect">
            <a:avLst/>
          </a:prstGeom>
          <a:noFill/>
          <a:ln w="9525">
            <a:noFill/>
            <a:miter lim="800000"/>
            <a:headEnd/>
            <a:tailEnd/>
          </a:ln>
          <a:effectLst/>
        </p:spPr>
        <p:txBody>
          <a:bodyPr wrap="none">
            <a:spAutoFit/>
          </a:bodyPr>
          <a:lstStyle/>
          <a:p>
            <a:r>
              <a:rPr lang="en-US">
                <a:latin typeface="Arial" pitchFamily="34" charset="0"/>
              </a:rPr>
              <a:t>Dark Energy</a:t>
            </a:r>
          </a:p>
          <a:p>
            <a:r>
              <a:rPr lang="en-US">
                <a:latin typeface="Arial" pitchFamily="34" charset="0"/>
              </a:rPr>
              <a:t>73%</a:t>
            </a:r>
            <a:endParaRPr lang="en-US"/>
          </a:p>
        </p:txBody>
      </p:sp>
      <p:sp>
        <p:nvSpPr>
          <p:cNvPr id="33796" name="Rectangle 4"/>
          <p:cNvSpPr>
            <a:spLocks noChangeArrowheads="1"/>
          </p:cNvSpPr>
          <p:nvPr/>
        </p:nvSpPr>
        <p:spPr bwMode="auto">
          <a:xfrm>
            <a:off x="2667000" y="3429000"/>
            <a:ext cx="1776413" cy="822325"/>
          </a:xfrm>
          <a:prstGeom prst="rect">
            <a:avLst/>
          </a:prstGeom>
          <a:noFill/>
          <a:ln w="9525">
            <a:noFill/>
            <a:miter lim="800000"/>
            <a:headEnd/>
            <a:tailEnd/>
          </a:ln>
          <a:effectLst/>
        </p:spPr>
        <p:txBody>
          <a:bodyPr wrap="none">
            <a:spAutoFit/>
          </a:bodyPr>
          <a:lstStyle/>
          <a:p>
            <a:r>
              <a:rPr lang="en-US">
                <a:solidFill>
                  <a:schemeClr val="bg1"/>
                </a:solidFill>
                <a:latin typeface="Arial" pitchFamily="34" charset="0"/>
              </a:rPr>
              <a:t>Dark Matter</a:t>
            </a:r>
          </a:p>
          <a:p>
            <a:r>
              <a:rPr lang="en-US">
                <a:solidFill>
                  <a:schemeClr val="bg1"/>
                </a:solidFill>
                <a:latin typeface="Arial" pitchFamily="34" charset="0"/>
              </a:rPr>
              <a:t>23%</a:t>
            </a:r>
            <a:endParaRPr lang="en-US">
              <a:latin typeface="Arial" pitchFamily="34" charset="0"/>
            </a:endParaRPr>
          </a:p>
        </p:txBody>
      </p:sp>
      <p:sp>
        <p:nvSpPr>
          <p:cNvPr id="33797" name="Rectangle 5"/>
          <p:cNvSpPr>
            <a:spLocks noChangeArrowheads="1"/>
          </p:cNvSpPr>
          <p:nvPr/>
        </p:nvSpPr>
        <p:spPr bwMode="auto">
          <a:xfrm>
            <a:off x="5638800" y="838200"/>
            <a:ext cx="2317750" cy="822325"/>
          </a:xfrm>
          <a:prstGeom prst="rect">
            <a:avLst/>
          </a:prstGeom>
          <a:noFill/>
          <a:ln w="9525">
            <a:noFill/>
            <a:miter lim="800000"/>
            <a:headEnd/>
            <a:tailEnd/>
          </a:ln>
          <a:effectLst/>
        </p:spPr>
        <p:txBody>
          <a:bodyPr wrap="none">
            <a:spAutoFit/>
          </a:bodyPr>
          <a:lstStyle/>
          <a:p>
            <a:pPr algn="ctr"/>
            <a:r>
              <a:rPr lang="en-US">
                <a:solidFill>
                  <a:srgbClr val="FFFB0C"/>
                </a:solidFill>
                <a:latin typeface="Arial" pitchFamily="34" charset="0"/>
              </a:rPr>
              <a:t>“Normal Matter”</a:t>
            </a:r>
          </a:p>
          <a:p>
            <a:pPr algn="ctr"/>
            <a:r>
              <a:rPr lang="en-US">
                <a:solidFill>
                  <a:srgbClr val="FFFB0C"/>
                </a:solidFill>
                <a:latin typeface="Arial" pitchFamily="34" charset="0"/>
              </a:rPr>
              <a:t>4%</a:t>
            </a:r>
            <a:endParaRPr lang="en-US">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a:xfrm>
            <a:off x="685800" y="533400"/>
            <a:ext cx="7772400" cy="685800"/>
          </a:xfrm>
        </p:spPr>
        <p:txBody>
          <a:bodyPr/>
          <a:lstStyle/>
          <a:p>
            <a:r>
              <a:rPr lang="en-US" sz="3600">
                <a:solidFill>
                  <a:schemeClr val="bg1"/>
                </a:solidFill>
              </a:rPr>
              <a:t>The Age of the Universe</a:t>
            </a:r>
          </a:p>
        </p:txBody>
      </p:sp>
      <p:sp>
        <p:nvSpPr>
          <p:cNvPr id="487427" name="Rectangle 3"/>
          <p:cNvSpPr>
            <a:spLocks noGrp="1" noChangeArrowheads="1"/>
          </p:cNvSpPr>
          <p:nvPr>
            <p:ph type="body" idx="1"/>
          </p:nvPr>
        </p:nvSpPr>
        <p:spPr>
          <a:xfrm>
            <a:off x="457200" y="1676400"/>
            <a:ext cx="8229600" cy="4419600"/>
          </a:xfrm>
        </p:spPr>
        <p:txBody>
          <a:bodyPr/>
          <a:lstStyle/>
          <a:p>
            <a:r>
              <a:rPr lang="en-US" sz="2800" dirty="0">
                <a:solidFill>
                  <a:schemeClr val="bg1"/>
                </a:solidFill>
              </a:rPr>
              <a:t>Our best measurement of the Hubble Constant…</a:t>
            </a:r>
          </a:p>
          <a:p>
            <a:pPr lvl="1">
              <a:buFontTx/>
              <a:buChar char="•"/>
            </a:pPr>
            <a:r>
              <a:rPr lang="en-US" sz="2400" dirty="0">
                <a:solidFill>
                  <a:schemeClr val="bg1"/>
                </a:solidFill>
              </a:rPr>
              <a:t>comes from the </a:t>
            </a:r>
            <a:r>
              <a:rPr lang="en-US" sz="2400" i="1" dirty="0">
                <a:solidFill>
                  <a:schemeClr val="bg1"/>
                </a:solidFill>
              </a:rPr>
              <a:t>Wilkinson Microwave Anisotropy Probe</a:t>
            </a:r>
          </a:p>
          <a:p>
            <a:pPr lvl="1">
              <a:buFontTx/>
              <a:buChar char="•"/>
            </a:pPr>
            <a:r>
              <a:rPr lang="en-US" sz="2400" dirty="0">
                <a:solidFill>
                  <a:schemeClr val="bg1"/>
                </a:solidFill>
              </a:rPr>
              <a:t>announced by NASA in February 2003</a:t>
            </a:r>
          </a:p>
          <a:p>
            <a:endParaRPr lang="en-US" sz="2800" dirty="0">
              <a:solidFill>
                <a:schemeClr val="bg1"/>
              </a:solidFill>
            </a:endParaRPr>
          </a:p>
          <a:p>
            <a:r>
              <a:rPr lang="en-US" sz="2800" dirty="0">
                <a:solidFill>
                  <a:schemeClr val="bg1"/>
                </a:solidFill>
              </a:rPr>
              <a:t>H</a:t>
            </a:r>
            <a:r>
              <a:rPr lang="en-US" sz="2800" baseline="-25000" dirty="0">
                <a:solidFill>
                  <a:schemeClr val="bg1"/>
                </a:solidFill>
              </a:rPr>
              <a:t>o</a:t>
            </a:r>
            <a:r>
              <a:rPr lang="en-US" sz="2800" dirty="0">
                <a:solidFill>
                  <a:schemeClr val="bg1"/>
                </a:solidFill>
              </a:rPr>
              <a:t> =  71 km/s per </a:t>
            </a:r>
            <a:r>
              <a:rPr lang="en-US" sz="2800" dirty="0" err="1">
                <a:solidFill>
                  <a:schemeClr val="bg1"/>
                </a:solidFill>
              </a:rPr>
              <a:t>Mpc</a:t>
            </a:r>
            <a:endParaRPr lang="en-US" sz="2800" dirty="0">
              <a:solidFill>
                <a:schemeClr val="bg1"/>
              </a:solidFill>
            </a:endParaRPr>
          </a:p>
          <a:p>
            <a:endParaRPr lang="en-US" sz="2800" dirty="0">
              <a:solidFill>
                <a:schemeClr val="bg1"/>
              </a:solidFill>
            </a:endParaRPr>
          </a:p>
          <a:p>
            <a:r>
              <a:rPr lang="en-US" sz="2800" dirty="0">
                <a:solidFill>
                  <a:schemeClr val="bg1"/>
                </a:solidFill>
              </a:rPr>
              <a:t>So, the age of the Universe, 1/H</a:t>
            </a:r>
            <a:r>
              <a:rPr lang="en-US" sz="2800" baseline="-25000" dirty="0">
                <a:solidFill>
                  <a:schemeClr val="bg1"/>
                </a:solidFill>
              </a:rPr>
              <a:t>o</a:t>
            </a:r>
            <a:r>
              <a:rPr lang="en-US" sz="2800" dirty="0">
                <a:solidFill>
                  <a:schemeClr val="bg1"/>
                </a:solidFill>
              </a:rPr>
              <a:t> = 13.7 billion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7427">
                                            <p:txEl>
                                              <p:pRg st="0" end="0"/>
                                            </p:txEl>
                                          </p:spTgt>
                                        </p:tgtEl>
                                        <p:attrNameLst>
                                          <p:attrName>style.visibility</p:attrName>
                                        </p:attrNameLst>
                                      </p:cBhvr>
                                      <p:to>
                                        <p:strVal val="visible"/>
                                      </p:to>
                                    </p:set>
                                    <p:anim calcmode="lin" valueType="num">
                                      <p:cBhvr additive="base">
                                        <p:cTn id="7" dur="500" fill="hold"/>
                                        <p:tgtEl>
                                          <p:spTgt spid="487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74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7427">
                                            <p:txEl>
                                              <p:pRg st="1" end="1"/>
                                            </p:txEl>
                                          </p:spTgt>
                                        </p:tgtEl>
                                        <p:attrNameLst>
                                          <p:attrName>style.visibility</p:attrName>
                                        </p:attrNameLst>
                                      </p:cBhvr>
                                      <p:to>
                                        <p:strVal val="visible"/>
                                      </p:to>
                                    </p:set>
                                    <p:anim calcmode="lin" valueType="num">
                                      <p:cBhvr additive="base">
                                        <p:cTn id="13" dur="500" fill="hold"/>
                                        <p:tgtEl>
                                          <p:spTgt spid="4874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74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7427">
                                            <p:txEl>
                                              <p:pRg st="2" end="2"/>
                                            </p:txEl>
                                          </p:spTgt>
                                        </p:tgtEl>
                                        <p:attrNameLst>
                                          <p:attrName>style.visibility</p:attrName>
                                        </p:attrNameLst>
                                      </p:cBhvr>
                                      <p:to>
                                        <p:strVal val="visible"/>
                                      </p:to>
                                    </p:set>
                                    <p:anim calcmode="lin" valueType="num">
                                      <p:cBhvr additive="base">
                                        <p:cTn id="19" dur="500" fill="hold"/>
                                        <p:tgtEl>
                                          <p:spTgt spid="4874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74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87427">
                                            <p:txEl>
                                              <p:pRg st="4" end="4"/>
                                            </p:txEl>
                                          </p:spTgt>
                                        </p:tgtEl>
                                        <p:attrNameLst>
                                          <p:attrName>style.visibility</p:attrName>
                                        </p:attrNameLst>
                                      </p:cBhvr>
                                      <p:to>
                                        <p:strVal val="visible"/>
                                      </p:to>
                                    </p:set>
                                    <p:anim calcmode="lin" valueType="num">
                                      <p:cBhvr additive="base">
                                        <p:cTn id="25" dur="500" fill="hold"/>
                                        <p:tgtEl>
                                          <p:spTgt spid="48742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74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87427">
                                            <p:txEl>
                                              <p:pRg st="6" end="6"/>
                                            </p:txEl>
                                          </p:spTgt>
                                        </p:tgtEl>
                                        <p:attrNameLst>
                                          <p:attrName>style.visibility</p:attrName>
                                        </p:attrNameLst>
                                      </p:cBhvr>
                                      <p:to>
                                        <p:strVal val="visible"/>
                                      </p:to>
                                    </p:set>
                                    <p:anim calcmode="lin" valueType="num">
                                      <p:cBhvr additive="base">
                                        <p:cTn id="31" dur="500" fill="hold"/>
                                        <p:tgtEl>
                                          <p:spTgt spid="48742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874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27"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6" name="Picture 4" descr="nick4"/>
          <p:cNvPicPr>
            <a:picLocks noChangeAspect="1" noChangeArrowheads="1"/>
          </p:cNvPicPr>
          <p:nvPr/>
        </p:nvPicPr>
        <p:blipFill>
          <a:blip r:embed="rId3"/>
          <a:srcRect/>
          <a:stretch>
            <a:fillRect/>
          </a:stretch>
        </p:blipFill>
        <p:spPr bwMode="auto">
          <a:xfrm>
            <a:off x="990600" y="25400"/>
            <a:ext cx="7239000" cy="687863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a:xfrm>
            <a:off x="0" y="0"/>
            <a:ext cx="9144000" cy="685800"/>
          </a:xfrm>
        </p:spPr>
        <p:txBody>
          <a:bodyPr/>
          <a:lstStyle/>
          <a:p>
            <a:r>
              <a:rPr lang="en-US" sz="3600">
                <a:solidFill>
                  <a:schemeClr val="bg1"/>
                </a:solidFill>
              </a:rPr>
              <a:t>H = H(t)</a:t>
            </a:r>
          </a:p>
        </p:txBody>
      </p:sp>
      <p:sp>
        <p:nvSpPr>
          <p:cNvPr id="481283" name="Rectangle 3"/>
          <p:cNvSpPr>
            <a:spLocks noGrp="1" noChangeArrowheads="1"/>
          </p:cNvSpPr>
          <p:nvPr>
            <p:ph type="body" idx="1"/>
          </p:nvPr>
        </p:nvSpPr>
        <p:spPr>
          <a:xfrm>
            <a:off x="0" y="685800"/>
            <a:ext cx="9144000" cy="6172200"/>
          </a:xfrm>
        </p:spPr>
        <p:txBody>
          <a:bodyPr>
            <a:normAutofit lnSpcReduction="10000"/>
          </a:bodyPr>
          <a:lstStyle/>
          <a:p>
            <a:pPr>
              <a:buFontTx/>
              <a:buNone/>
            </a:pPr>
            <a:r>
              <a:rPr lang="en-US" sz="2800" dirty="0">
                <a:solidFill>
                  <a:schemeClr val="bg1"/>
                </a:solidFill>
              </a:rPr>
              <a:t>Has expansion remained constant throughout time?</a:t>
            </a:r>
          </a:p>
          <a:p>
            <a:pPr>
              <a:buFontTx/>
              <a:buNone/>
            </a:pPr>
            <a:endParaRPr lang="en-US" sz="2800" dirty="0">
              <a:solidFill>
                <a:schemeClr val="bg1"/>
              </a:solidFill>
            </a:endParaRPr>
          </a:p>
          <a:p>
            <a:pPr>
              <a:buFontTx/>
              <a:buNone/>
            </a:pPr>
            <a:r>
              <a:rPr lang="en-US" sz="2800" dirty="0">
                <a:solidFill>
                  <a:schemeClr val="bg1"/>
                </a:solidFill>
              </a:rPr>
              <a:t>Until recently the expansion was thought to have been slowing</a:t>
            </a:r>
          </a:p>
          <a:p>
            <a:pPr>
              <a:buFontTx/>
              <a:buNone/>
            </a:pPr>
            <a:r>
              <a:rPr lang="en-US" sz="2800" dirty="0">
                <a:solidFill>
                  <a:schemeClr val="bg1"/>
                </a:solidFill>
              </a:rPr>
              <a:t>down due to the matter in the universe gravitationally</a:t>
            </a:r>
          </a:p>
          <a:p>
            <a:pPr>
              <a:buFontTx/>
              <a:buNone/>
            </a:pPr>
            <a:r>
              <a:rPr lang="en-US" sz="2800" dirty="0">
                <a:solidFill>
                  <a:schemeClr val="bg1"/>
                </a:solidFill>
              </a:rPr>
              <a:t>breaking.  But recent results suggest acceleration is occurring.</a:t>
            </a:r>
          </a:p>
          <a:p>
            <a:pPr>
              <a:buFontTx/>
              <a:buNone/>
            </a:pPr>
            <a:endParaRPr lang="en-US" sz="2800" dirty="0">
              <a:solidFill>
                <a:schemeClr val="bg1"/>
              </a:solidFill>
            </a:endParaRPr>
          </a:p>
          <a:p>
            <a:pPr>
              <a:buFontTx/>
              <a:buNone/>
            </a:pPr>
            <a:r>
              <a:rPr lang="en-US" sz="2800" dirty="0">
                <a:solidFill>
                  <a:schemeClr val="bg1"/>
                </a:solidFill>
              </a:rPr>
              <a:t>				H</a:t>
            </a:r>
            <a:r>
              <a:rPr lang="en-US" sz="2400" baseline="-25000" dirty="0">
                <a:solidFill>
                  <a:schemeClr val="bg1"/>
                </a:solidFill>
              </a:rPr>
              <a:t>0</a:t>
            </a:r>
            <a:r>
              <a:rPr lang="en-US" sz="2800" dirty="0">
                <a:solidFill>
                  <a:schemeClr val="bg1"/>
                </a:solidFill>
              </a:rPr>
              <a:t> = H(</a:t>
            </a:r>
            <a:r>
              <a:rPr lang="en-US" sz="2800" dirty="0" err="1">
                <a:solidFill>
                  <a:schemeClr val="bg1"/>
                </a:solidFill>
              </a:rPr>
              <a:t>t</a:t>
            </a:r>
            <a:r>
              <a:rPr lang="en-US" sz="2400" baseline="-25000" dirty="0" err="1">
                <a:solidFill>
                  <a:schemeClr val="bg1"/>
                </a:solidFill>
              </a:rPr>
              <a:t>now</a:t>
            </a:r>
            <a:r>
              <a:rPr lang="en-US" sz="2800" dirty="0">
                <a:solidFill>
                  <a:schemeClr val="bg1"/>
                </a:solidFill>
              </a:rPr>
              <a:t>)</a:t>
            </a:r>
          </a:p>
          <a:p>
            <a:pPr>
              <a:buFontTx/>
              <a:buNone/>
            </a:pPr>
            <a:endParaRPr lang="en-US" sz="2800" dirty="0">
              <a:solidFill>
                <a:schemeClr val="bg1"/>
              </a:solidFill>
            </a:endParaRPr>
          </a:p>
          <a:p>
            <a:pPr>
              <a:buFontTx/>
              <a:buNone/>
            </a:pPr>
            <a:endParaRPr lang="en-US" sz="2800" dirty="0">
              <a:solidFill>
                <a:schemeClr val="bg1"/>
              </a:solidFill>
            </a:endParaRPr>
          </a:p>
          <a:p>
            <a:pPr>
              <a:buFontTx/>
              <a:buNone/>
            </a:pPr>
            <a:r>
              <a:rPr lang="en-US" sz="2800" dirty="0">
                <a:solidFill>
                  <a:schemeClr val="bg1"/>
                </a:solidFill>
              </a:rPr>
              <a:t>The Hubble constant is not a fundamental constant, </a:t>
            </a:r>
          </a:p>
          <a:p>
            <a:pPr>
              <a:buFontTx/>
              <a:buNone/>
            </a:pPr>
            <a:r>
              <a:rPr lang="en-US" sz="2800" dirty="0">
                <a:solidFill>
                  <a:schemeClr val="bg1"/>
                </a:solidFill>
              </a:rPr>
              <a:t>it is variable with time.</a:t>
            </a:r>
          </a:p>
          <a:p>
            <a:pPr>
              <a:buFontTx/>
              <a:buNone/>
            </a:pP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osmicTimeline"/>
          <p:cNvPicPr>
            <a:picLocks noChangeAspect="1" noChangeArrowheads="1"/>
          </p:cNvPicPr>
          <p:nvPr/>
        </p:nvPicPr>
        <p:blipFill>
          <a:blip r:embed="rId3"/>
          <a:srcRect/>
          <a:stretch>
            <a:fillRect/>
          </a:stretch>
        </p:blipFill>
        <p:spPr bwMode="auto">
          <a:xfrm>
            <a:off x="0" y="0"/>
            <a:ext cx="9144000" cy="3571875"/>
          </a:xfrm>
          <a:prstGeom prst="rect">
            <a:avLst/>
          </a:prstGeom>
          <a:noFill/>
        </p:spPr>
      </p:pic>
      <p:sp>
        <p:nvSpPr>
          <p:cNvPr id="3" name="Rectangle 2"/>
          <p:cNvSpPr/>
          <p:nvPr/>
        </p:nvSpPr>
        <p:spPr>
          <a:xfrm>
            <a:off x="2071670" y="3500438"/>
            <a:ext cx="4572000" cy="3139321"/>
          </a:xfrm>
          <a:prstGeom prst="rect">
            <a:avLst/>
          </a:prstGeom>
        </p:spPr>
        <p:txBody>
          <a:bodyPr>
            <a:spAutoFit/>
          </a:bodyPr>
          <a:lstStyle/>
          <a:p>
            <a:r>
              <a:rPr lang="tr-TR" dirty="0" smtClean="0"/>
              <a:t>The Big Bang</a:t>
            </a:r>
          </a:p>
          <a:p>
            <a:r>
              <a:rPr lang="en-US" dirty="0" smtClean="0"/>
              <a:t>• If the universe is expanding, it must</a:t>
            </a:r>
          </a:p>
          <a:p>
            <a:r>
              <a:rPr lang="en-US" dirty="0" smtClean="0"/>
              <a:t>have been (much) smaller in the past.</a:t>
            </a:r>
          </a:p>
          <a:p>
            <a:r>
              <a:rPr lang="en-US" dirty="0" smtClean="0"/>
              <a:t>– It must have had a beginning.</a:t>
            </a:r>
          </a:p>
          <a:p>
            <a:r>
              <a:rPr lang="tr-TR" dirty="0" smtClean="0"/>
              <a:t>• George Le Maitre – Jesuit</a:t>
            </a:r>
          </a:p>
          <a:p>
            <a:r>
              <a:rPr lang="tr-TR" dirty="0" smtClean="0"/>
              <a:t>priest/astronomer used general</a:t>
            </a:r>
          </a:p>
          <a:p>
            <a:r>
              <a:rPr lang="en-US" dirty="0" smtClean="0"/>
              <a:t>relativity to construct a model of the</a:t>
            </a:r>
          </a:p>
          <a:p>
            <a:r>
              <a:rPr lang="en-US" dirty="0" smtClean="0"/>
              <a:t>universe which began as a “primeval</a:t>
            </a:r>
          </a:p>
          <a:p>
            <a:r>
              <a:rPr lang="tr-TR" dirty="0" smtClean="0"/>
              <a:t>atom” which exploded.</a:t>
            </a:r>
          </a:p>
          <a:p>
            <a:r>
              <a:rPr lang="en-US" dirty="0" smtClean="0"/>
              <a:t>• Given the nickname (derisively), the</a:t>
            </a:r>
            <a:r>
              <a:rPr lang="tr-TR" dirty="0" smtClean="0"/>
              <a:t> The Big Bang</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
                                            <p:txEl>
                                              <p:pRg st="5" end="5"/>
                                            </p:txEl>
                                          </p:spTgt>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3">
                                            <p:txEl>
                                              <p:pRg st="6" end="6"/>
                                            </p:txEl>
                                          </p:spTgt>
                                        </p:tgtEl>
                                        <p:attrNameLst>
                                          <p:attrName>ppt_y</p:attrName>
                                        </p:attrNameLst>
                                      </p:cBhvr>
                                      <p:tavLst>
                                        <p:tav tm="0">
                                          <p:val>
                                            <p:strVal val="0-#ppt_h/2"/>
                                          </p:val>
                                        </p:tav>
                                        <p:tav tm="100000">
                                          <p:val>
                                            <p:strVal val="#ppt_y"/>
                                          </p:val>
                                        </p:tav>
                                      </p:tavLst>
                                    </p:anim>
                                  </p:childTnLst>
                                </p:cTn>
                              </p:par>
                              <p:par>
                                <p:cTn id="35" presetID="2" presetClass="entr" presetSubtype="1"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7" end="7"/>
                                            </p:txEl>
                                          </p:spTgt>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diamond(in)">
                                      <p:cBhvr>
                                        <p:cTn id="47"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pic>
        <p:nvPicPr>
          <p:cNvPr id="95234" name="Picture 2" descr="bkg3"/>
          <p:cNvPicPr>
            <a:picLocks noChangeAspect="1" noChangeArrowheads="1"/>
          </p:cNvPicPr>
          <p:nvPr/>
        </p:nvPicPr>
        <p:blipFill>
          <a:blip r:embed="rId3"/>
          <a:srcRect/>
          <a:stretch>
            <a:fillRect/>
          </a:stretch>
        </p:blipFill>
        <p:spPr bwMode="auto">
          <a:xfrm>
            <a:off x="762000" y="669925"/>
            <a:ext cx="7543800" cy="5462588"/>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tr-TR"/>
          </a:p>
        </p:txBody>
      </p:sp>
      <p:sp>
        <p:nvSpPr>
          <p:cNvPr id="413699" name="Rectangle 3"/>
          <p:cNvSpPr>
            <a:spLocks noChangeArrowheads="1"/>
          </p:cNvSpPr>
          <p:nvPr/>
        </p:nvSpPr>
        <p:spPr bwMode="auto">
          <a:xfrm>
            <a:off x="0" y="0"/>
            <a:ext cx="9144000" cy="6858000"/>
          </a:xfrm>
          <a:prstGeom prst="rect">
            <a:avLst/>
          </a:prstGeom>
          <a:solidFill>
            <a:srgbClr val="000000"/>
          </a:solidFill>
          <a:ln w="9525">
            <a:solidFill>
              <a:srgbClr val="000000"/>
            </a:solidFill>
            <a:miter lim="800000"/>
            <a:headEnd/>
            <a:tailEnd/>
          </a:ln>
        </p:spPr>
        <p:txBody>
          <a:bodyPr/>
          <a:lstStyle/>
          <a:p>
            <a:endParaRPr lang="tr-TR">
              <a:effectLst>
                <a:outerShdw blurRad="38100" dist="38100" dir="2700000" algn="tl">
                  <a:srgbClr val="000000"/>
                </a:outerShdw>
              </a:effectLst>
            </a:endParaRPr>
          </a:p>
        </p:txBody>
      </p:sp>
      <p:pic>
        <p:nvPicPr>
          <p:cNvPr id="413700" name="Picture 4" descr="pigeons"/>
          <p:cNvPicPr>
            <a:picLocks noChangeAspect="1" noChangeArrowheads="1"/>
          </p:cNvPicPr>
          <p:nvPr/>
        </p:nvPicPr>
        <p:blipFill>
          <a:blip r:embed="rId3"/>
          <a:srcRect/>
          <a:stretch>
            <a:fillRect/>
          </a:stretch>
        </p:blipFill>
        <p:spPr bwMode="auto">
          <a:xfrm>
            <a:off x="152400" y="177800"/>
            <a:ext cx="8839200" cy="653891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28036" name="Picture 4" descr="cobe3k"/>
          <p:cNvPicPr>
            <a:picLocks noChangeAspect="1" noChangeArrowheads="1"/>
          </p:cNvPicPr>
          <p:nvPr/>
        </p:nvPicPr>
        <p:blipFill>
          <a:blip r:embed="rId3"/>
          <a:srcRect/>
          <a:stretch>
            <a:fillRect/>
          </a:stretch>
        </p:blipFill>
        <p:spPr bwMode="auto">
          <a:xfrm>
            <a:off x="857224" y="357166"/>
            <a:ext cx="7620000" cy="6110287"/>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80988" y="1311275"/>
            <a:ext cx="8158162" cy="1371600"/>
          </a:xfrm>
          <a:prstGeom prst="rect">
            <a:avLst/>
          </a:prstGeom>
          <a:noFill/>
          <a:ln w="9525">
            <a:noFill/>
            <a:miter lim="800000"/>
            <a:headEnd/>
            <a:tailEnd/>
          </a:ln>
          <a:effectLst/>
        </p:spPr>
        <p:txBody>
          <a:bodyPr wrap="none">
            <a:spAutoFit/>
          </a:bodyPr>
          <a:lstStyle/>
          <a:p>
            <a:pPr eaLnBrk="1" hangingPunct="1"/>
            <a:r>
              <a:rPr lang="en-US" sz="2000" b="1" dirty="0">
                <a:latin typeface="Helvetica Neue" charset="0"/>
              </a:rPr>
              <a:t>Prediction</a:t>
            </a:r>
            <a:r>
              <a:rPr lang="en-US" sz="2000" dirty="0">
                <a:latin typeface="Helvetica Neue" charset="0"/>
              </a:rPr>
              <a:t>:  If the universe was denser, hotter, in past, we should see </a:t>
            </a:r>
          </a:p>
          <a:p>
            <a:pPr eaLnBrk="1" hangingPunct="1"/>
            <a:r>
              <a:rPr lang="en-US" sz="2000" dirty="0">
                <a:latin typeface="Helvetica Neue" charset="0"/>
              </a:rPr>
              <a:t>evidence of left-over heat from early universe.</a:t>
            </a:r>
            <a:endParaRPr lang="en-US" dirty="0">
              <a:latin typeface="Times New Roman" pitchFamily="18" charset="0"/>
            </a:endParaRPr>
          </a:p>
          <a:p>
            <a:pPr eaLnBrk="1" hangingPunct="1"/>
            <a:r>
              <a:rPr lang="en-US" sz="2000" dirty="0">
                <a:latin typeface="Times New Roman" pitchFamily="18" charset="0"/>
              </a:rPr>
              <a:t>  			</a:t>
            </a:r>
            <a:endParaRPr lang="en-US" dirty="0">
              <a:latin typeface="Times New Roman" pitchFamily="18" charset="0"/>
            </a:endParaRPr>
          </a:p>
          <a:p>
            <a:pPr eaLnBrk="1" hangingPunct="1"/>
            <a:endParaRPr lang="en-US" dirty="0">
              <a:latin typeface="Times New Roman" pitchFamily="18" charset="0"/>
            </a:endParaRPr>
          </a:p>
        </p:txBody>
      </p:sp>
      <p:sp>
        <p:nvSpPr>
          <p:cNvPr id="23555" name="Rectangle 3"/>
          <p:cNvSpPr>
            <a:spLocks noChangeArrowheads="1"/>
          </p:cNvSpPr>
          <p:nvPr/>
        </p:nvSpPr>
        <p:spPr bwMode="auto">
          <a:xfrm>
            <a:off x="236538" y="2066925"/>
            <a:ext cx="8793162" cy="396875"/>
          </a:xfrm>
          <a:prstGeom prst="rect">
            <a:avLst/>
          </a:prstGeom>
          <a:noFill/>
          <a:ln w="9525">
            <a:noFill/>
            <a:miter lim="800000"/>
            <a:headEnd/>
            <a:tailEnd/>
          </a:ln>
          <a:effectLst/>
        </p:spPr>
        <p:txBody>
          <a:bodyPr wrap="none">
            <a:spAutoFit/>
          </a:bodyPr>
          <a:lstStyle/>
          <a:p>
            <a:pPr eaLnBrk="1" hangingPunct="1"/>
            <a:r>
              <a:rPr lang="en-US" sz="2000" b="1" dirty="0">
                <a:latin typeface="Helvetica Neue" charset="0"/>
              </a:rPr>
              <a:t>Observation</a:t>
            </a:r>
            <a:r>
              <a:rPr lang="en-US" sz="2000" dirty="0">
                <a:latin typeface="Helvetica Neue" charset="0"/>
              </a:rPr>
              <a:t>:  Left-over heat from the early universe. (</a:t>
            </a:r>
            <a:r>
              <a:rPr lang="en-US" sz="1600" dirty="0">
                <a:latin typeface="Helvetica Neue" charset="0"/>
              </a:rPr>
              <a:t>Penzias and Wilson, 1965</a:t>
            </a:r>
            <a:r>
              <a:rPr lang="en-US" sz="2000" dirty="0">
                <a:latin typeface="Helvetica Neue" charset="0"/>
              </a:rPr>
              <a:t>) </a:t>
            </a:r>
          </a:p>
        </p:txBody>
      </p:sp>
      <p:sp>
        <p:nvSpPr>
          <p:cNvPr id="23556" name="Text Box 4"/>
          <p:cNvSpPr txBox="1">
            <a:spLocks noChangeArrowheads="1"/>
          </p:cNvSpPr>
          <p:nvPr/>
        </p:nvSpPr>
        <p:spPr bwMode="auto">
          <a:xfrm>
            <a:off x="228600" y="723900"/>
            <a:ext cx="8458200" cy="396875"/>
          </a:xfrm>
          <a:prstGeom prst="rect">
            <a:avLst/>
          </a:prstGeom>
          <a:noFill/>
          <a:ln w="9525">
            <a:noFill/>
            <a:miter lim="800000"/>
            <a:headEnd/>
            <a:tailEnd/>
          </a:ln>
          <a:effectLst/>
        </p:spPr>
        <p:txBody>
          <a:bodyPr>
            <a:spAutoFit/>
          </a:bodyPr>
          <a:lstStyle/>
          <a:p>
            <a:pPr>
              <a:spcBef>
                <a:spcPct val="50000"/>
              </a:spcBef>
            </a:pPr>
            <a:r>
              <a:rPr lang="en-US" sz="2000">
                <a:solidFill>
                  <a:srgbClr val="CE1500"/>
                </a:solidFill>
                <a:latin typeface="HelveticaNeue BoldCond" charset="0"/>
              </a:rPr>
              <a:t>Testing the Big Bang model</a:t>
            </a:r>
          </a:p>
        </p:txBody>
      </p:sp>
      <p:pic>
        <p:nvPicPr>
          <p:cNvPr id="23559" name="Picture 7" descr="wmap.jpg                                                       001263BE&#10;Super Nova                     BB703780:"/>
          <p:cNvPicPr>
            <a:picLocks noChangeAspect="1" noChangeArrowheads="1"/>
          </p:cNvPicPr>
          <p:nvPr/>
        </p:nvPicPr>
        <p:blipFill>
          <a:blip r:embed="rId3"/>
          <a:srcRect/>
          <a:stretch>
            <a:fillRect/>
          </a:stretch>
        </p:blipFill>
        <p:spPr bwMode="auto">
          <a:xfrm>
            <a:off x="1371600" y="2667000"/>
            <a:ext cx="6456363" cy="3227388"/>
          </a:xfrm>
          <a:prstGeom prst="rect">
            <a:avLst/>
          </a:prstGeom>
          <a:noFill/>
          <a:ln w="15875">
            <a:solidFill>
              <a:srgbClr val="CE15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1243264" presetClass="entr" presetSubtype="92470912" fill="hold" nodeType="clickEffect">
                                  <p:stCondLst>
                                    <p:cond delay="0"/>
                                  </p:stCondLst>
                                  <p:childTnLst>
                                    <p:set>
                                      <p:cBhvr>
                                        <p:cTn id="10" dur="1" fill="hold">
                                          <p:stCondLst>
                                            <p:cond delay="499"/>
                                          </p:stCondLst>
                                        </p:cTn>
                                        <p:tgtEl>
                                          <p:spTgt spid="235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enzias4.gif                                                   00014D5F&#10;Bullwinkle                     ABA78158:"/>
          <p:cNvPicPr>
            <a:picLocks noChangeAspect="1" noChangeArrowheads="1"/>
          </p:cNvPicPr>
          <p:nvPr/>
        </p:nvPicPr>
        <p:blipFill>
          <a:blip r:embed="rId3"/>
          <a:srcRect/>
          <a:stretch>
            <a:fillRect/>
          </a:stretch>
        </p:blipFill>
        <p:spPr bwMode="auto">
          <a:xfrm>
            <a:off x="838200" y="3505200"/>
            <a:ext cx="3857625" cy="2684463"/>
          </a:xfrm>
          <a:prstGeom prst="rect">
            <a:avLst/>
          </a:prstGeom>
          <a:noFill/>
        </p:spPr>
      </p:pic>
      <p:sp>
        <p:nvSpPr>
          <p:cNvPr id="19459" name="Text Box 3"/>
          <p:cNvSpPr txBox="1">
            <a:spLocks noChangeArrowheads="1"/>
          </p:cNvSpPr>
          <p:nvPr/>
        </p:nvSpPr>
        <p:spPr bwMode="auto">
          <a:xfrm>
            <a:off x="1066800" y="2971800"/>
            <a:ext cx="3348038" cy="457200"/>
          </a:xfrm>
          <a:prstGeom prst="rect">
            <a:avLst/>
          </a:prstGeom>
          <a:noFill/>
          <a:ln w="9525">
            <a:noFill/>
            <a:miter lim="800000"/>
            <a:headEnd/>
            <a:tailEnd/>
          </a:ln>
          <a:effectLst/>
        </p:spPr>
        <p:txBody>
          <a:bodyPr wrap="none">
            <a:spAutoFit/>
          </a:bodyPr>
          <a:lstStyle/>
          <a:p>
            <a:r>
              <a:rPr lang="en-US">
                <a:solidFill>
                  <a:schemeClr val="bg1"/>
                </a:solidFill>
              </a:rPr>
              <a:t>Penzias and Wilson, 1965</a:t>
            </a:r>
          </a:p>
        </p:txBody>
      </p:sp>
      <p:pic>
        <p:nvPicPr>
          <p:cNvPr id="19460" name="Picture 4"/>
          <p:cNvPicPr>
            <a:picLocks noChangeAspect="1" noChangeArrowheads="1"/>
          </p:cNvPicPr>
          <p:nvPr/>
        </p:nvPicPr>
        <p:blipFill>
          <a:blip r:embed="rId4"/>
          <a:srcRect/>
          <a:stretch>
            <a:fillRect/>
          </a:stretch>
        </p:blipFill>
        <p:spPr bwMode="auto">
          <a:xfrm>
            <a:off x="4724400" y="3505200"/>
            <a:ext cx="3886200" cy="2695575"/>
          </a:xfrm>
          <a:prstGeom prst="rect">
            <a:avLst/>
          </a:prstGeom>
          <a:noFill/>
          <a:ln w="9525">
            <a:noFill/>
            <a:miter lim="800000"/>
            <a:headEnd/>
            <a:tailEnd/>
          </a:ln>
          <a:effectLst/>
        </p:spPr>
      </p:pic>
      <p:sp>
        <p:nvSpPr>
          <p:cNvPr id="19461" name="Text Box 5"/>
          <p:cNvSpPr txBox="1">
            <a:spLocks noChangeArrowheads="1"/>
          </p:cNvSpPr>
          <p:nvPr/>
        </p:nvSpPr>
        <p:spPr bwMode="auto">
          <a:xfrm>
            <a:off x="5029200" y="2971800"/>
            <a:ext cx="3416300" cy="457200"/>
          </a:xfrm>
          <a:prstGeom prst="rect">
            <a:avLst/>
          </a:prstGeom>
          <a:noFill/>
          <a:ln w="9525">
            <a:noFill/>
            <a:miter lim="800000"/>
            <a:headEnd/>
            <a:tailEnd/>
          </a:ln>
          <a:effectLst/>
        </p:spPr>
        <p:txBody>
          <a:bodyPr wrap="none">
            <a:spAutoFit/>
          </a:bodyPr>
          <a:lstStyle/>
          <a:p>
            <a:r>
              <a:rPr lang="en-US">
                <a:solidFill>
                  <a:schemeClr val="bg1"/>
                </a:solidFill>
              </a:rPr>
              <a:t>Arecibo Dish, Puerto Rico</a:t>
            </a:r>
          </a:p>
        </p:txBody>
      </p:sp>
      <p:sp>
        <p:nvSpPr>
          <p:cNvPr id="19462" name="Text Box 6"/>
          <p:cNvSpPr txBox="1">
            <a:spLocks noChangeArrowheads="1"/>
          </p:cNvSpPr>
          <p:nvPr/>
        </p:nvSpPr>
        <p:spPr bwMode="auto">
          <a:xfrm>
            <a:off x="762000" y="1295400"/>
            <a:ext cx="7726363" cy="1187450"/>
          </a:xfrm>
          <a:prstGeom prst="rect">
            <a:avLst/>
          </a:prstGeom>
          <a:noFill/>
          <a:ln w="9525">
            <a:noFill/>
            <a:miter lim="800000"/>
            <a:headEnd/>
            <a:tailEnd/>
          </a:ln>
          <a:effectLst/>
        </p:spPr>
        <p:txBody>
          <a:bodyPr wrap="none">
            <a:spAutoFit/>
          </a:bodyPr>
          <a:lstStyle/>
          <a:p>
            <a:r>
              <a:rPr lang="en-US">
                <a:solidFill>
                  <a:schemeClr val="bg1"/>
                </a:solidFill>
              </a:rPr>
              <a:t>Discovery of the Background Radiation from initial Big Bang</a:t>
            </a:r>
          </a:p>
          <a:p>
            <a:r>
              <a:rPr lang="en-US">
                <a:solidFill>
                  <a:schemeClr val="bg1"/>
                </a:solidFill>
              </a:rPr>
              <a:t>	-Long wavelength</a:t>
            </a:r>
          </a:p>
          <a:p>
            <a:r>
              <a:rPr lang="en-US">
                <a:solidFill>
                  <a:schemeClr val="bg1"/>
                </a:solidFill>
              </a:rPr>
              <a:t>	-came from all directions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jwst"/>
          <p:cNvPicPr>
            <a:picLocks noChangeAspect="1" noChangeArrowheads="1"/>
          </p:cNvPicPr>
          <p:nvPr/>
        </p:nvPicPr>
        <p:blipFill>
          <a:blip r:embed="rId3"/>
          <a:srcRect/>
          <a:stretch>
            <a:fillRect/>
          </a:stretch>
        </p:blipFill>
        <p:spPr bwMode="auto">
          <a:xfrm>
            <a:off x="457200" y="122238"/>
            <a:ext cx="8305800" cy="66738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osmicTimeline"/>
          <p:cNvPicPr>
            <a:picLocks noChangeAspect="1" noChangeArrowheads="1"/>
          </p:cNvPicPr>
          <p:nvPr/>
        </p:nvPicPr>
        <p:blipFill>
          <a:blip r:embed="rId3"/>
          <a:srcRect/>
          <a:stretch>
            <a:fillRect/>
          </a:stretch>
        </p:blipFill>
        <p:spPr bwMode="auto">
          <a:xfrm>
            <a:off x="0" y="0"/>
            <a:ext cx="9144000" cy="3571875"/>
          </a:xfrm>
          <a:prstGeom prst="rect">
            <a:avLst/>
          </a:prstGeom>
          <a:noFill/>
        </p:spPr>
      </p:pic>
      <p:sp>
        <p:nvSpPr>
          <p:cNvPr id="3" name="Rectangle 2"/>
          <p:cNvSpPr/>
          <p:nvPr/>
        </p:nvSpPr>
        <p:spPr>
          <a:xfrm>
            <a:off x="2214546" y="3718679"/>
            <a:ext cx="4572000" cy="2031325"/>
          </a:xfrm>
          <a:prstGeom prst="rect">
            <a:avLst/>
          </a:prstGeom>
        </p:spPr>
        <p:txBody>
          <a:bodyPr>
            <a:spAutoFit/>
          </a:bodyPr>
          <a:lstStyle/>
          <a:p>
            <a:r>
              <a:rPr lang="tr-TR" dirty="0" smtClean="0"/>
              <a:t>• George Le Maitre – Jesuit</a:t>
            </a:r>
          </a:p>
          <a:p>
            <a:r>
              <a:rPr lang="tr-TR" dirty="0" smtClean="0"/>
              <a:t>priest/astronomer used general</a:t>
            </a:r>
          </a:p>
          <a:p>
            <a:r>
              <a:rPr lang="en-US" dirty="0" smtClean="0"/>
              <a:t>relativity to construct a model of the</a:t>
            </a:r>
          </a:p>
          <a:p>
            <a:r>
              <a:rPr lang="en-US" dirty="0" smtClean="0"/>
              <a:t>universe which began as a “primeval</a:t>
            </a:r>
          </a:p>
          <a:p>
            <a:r>
              <a:rPr lang="tr-TR" dirty="0" smtClean="0"/>
              <a:t>atom” which exploded.</a:t>
            </a:r>
          </a:p>
          <a:p>
            <a:r>
              <a:rPr lang="en-US" dirty="0" smtClean="0"/>
              <a:t>• Given the nickname (derisively), the</a:t>
            </a:r>
            <a:r>
              <a:rPr lang="tr-TR" dirty="0" smtClean="0"/>
              <a:t> The Big Bang</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0" name="Picture 4" descr="COBEMAPcomp"/>
          <p:cNvPicPr>
            <a:picLocks noChangeAspect="1" noChangeArrowheads="1"/>
          </p:cNvPicPr>
          <p:nvPr/>
        </p:nvPicPr>
        <p:blipFill>
          <a:blip r:embed="rId3"/>
          <a:srcRect/>
          <a:stretch>
            <a:fillRect/>
          </a:stretch>
        </p:blipFill>
        <p:spPr bwMode="auto">
          <a:xfrm>
            <a:off x="1227138" y="0"/>
            <a:ext cx="6689725"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5" name="Text Box 9"/>
          <p:cNvSpPr txBox="1">
            <a:spLocks noChangeArrowheads="1"/>
          </p:cNvSpPr>
          <p:nvPr/>
        </p:nvSpPr>
        <p:spPr bwMode="auto">
          <a:xfrm>
            <a:off x="280988" y="1292225"/>
            <a:ext cx="6686550" cy="2162175"/>
          </a:xfrm>
          <a:prstGeom prst="rect">
            <a:avLst/>
          </a:prstGeom>
          <a:noFill/>
          <a:ln w="9525">
            <a:noFill/>
            <a:miter lim="800000"/>
            <a:headEnd/>
            <a:tailEnd/>
          </a:ln>
          <a:effectLst/>
        </p:spPr>
        <p:txBody>
          <a:bodyPr wrap="none">
            <a:spAutoFit/>
          </a:bodyPr>
          <a:lstStyle/>
          <a:p>
            <a:pPr eaLnBrk="1" hangingPunct="1"/>
            <a:r>
              <a:rPr lang="en-US" sz="2000" b="1">
                <a:latin typeface="Helvetica Neue" charset="0"/>
              </a:rPr>
              <a:t>Prediction</a:t>
            </a:r>
            <a:r>
              <a:rPr lang="en-US" sz="2000">
                <a:latin typeface="Helvetica Neue" charset="0"/>
              </a:rPr>
              <a:t>:  A hot, dense expanding universe, should be </a:t>
            </a:r>
          </a:p>
          <a:p>
            <a:pPr eaLnBrk="1" hangingPunct="1"/>
            <a:r>
              <a:rPr lang="en-US" sz="2000">
                <a:latin typeface="Helvetica Neue" charset="0"/>
              </a:rPr>
              <a:t>predominantly hydrogen, helium.</a:t>
            </a:r>
            <a:endParaRPr lang="en-US">
              <a:latin typeface="Times New Roman" pitchFamily="18" charset="0"/>
            </a:endParaRPr>
          </a:p>
          <a:p>
            <a:pPr eaLnBrk="1" hangingPunct="1"/>
            <a:endParaRPr lang="en-US">
              <a:latin typeface="Times New Roman" pitchFamily="18" charset="0"/>
            </a:endParaRPr>
          </a:p>
          <a:p>
            <a:pPr eaLnBrk="1" hangingPunct="1"/>
            <a:endParaRPr lang="en-US">
              <a:latin typeface="Times New Roman" pitchFamily="18" charset="0"/>
            </a:endParaRPr>
          </a:p>
          <a:p>
            <a:pPr eaLnBrk="1" hangingPunct="1"/>
            <a:endParaRPr lang="en-US">
              <a:latin typeface="Times New Roman" pitchFamily="18" charset="0"/>
            </a:endParaRPr>
          </a:p>
          <a:p>
            <a:pPr eaLnBrk="1" hangingPunct="1"/>
            <a:endParaRPr lang="en-US">
              <a:latin typeface="Times New Roman" pitchFamily="18" charset="0"/>
            </a:endParaRPr>
          </a:p>
        </p:txBody>
      </p:sp>
      <p:sp>
        <p:nvSpPr>
          <p:cNvPr id="24586" name="Text Box 10"/>
          <p:cNvSpPr txBox="1">
            <a:spLocks noChangeArrowheads="1"/>
          </p:cNvSpPr>
          <p:nvPr/>
        </p:nvSpPr>
        <p:spPr bwMode="auto">
          <a:xfrm>
            <a:off x="174625" y="5605463"/>
            <a:ext cx="4362450" cy="396875"/>
          </a:xfrm>
          <a:prstGeom prst="rect">
            <a:avLst/>
          </a:prstGeom>
          <a:noFill/>
          <a:ln w="9525">
            <a:noFill/>
            <a:miter lim="800000"/>
            <a:headEnd/>
            <a:tailEnd/>
          </a:ln>
          <a:effectLst/>
        </p:spPr>
        <p:txBody>
          <a:bodyPr wrap="none">
            <a:spAutoFit/>
          </a:bodyPr>
          <a:lstStyle/>
          <a:p>
            <a:pPr algn="ctr" eaLnBrk="1" hangingPunct="1"/>
            <a:r>
              <a:rPr lang="en-US" sz="2000">
                <a:latin typeface="Helvetica Neue" charset="0"/>
              </a:rPr>
              <a:t>The Sun: 74.5% H, 24% He by mass</a:t>
            </a:r>
            <a:endParaRPr lang="en-US">
              <a:latin typeface="Helvetica Neue" charset="0"/>
            </a:endParaRPr>
          </a:p>
        </p:txBody>
      </p:sp>
      <p:sp>
        <p:nvSpPr>
          <p:cNvPr id="24587" name="Rectangle 11"/>
          <p:cNvSpPr>
            <a:spLocks noChangeArrowheads="1"/>
          </p:cNvSpPr>
          <p:nvPr/>
        </p:nvSpPr>
        <p:spPr bwMode="auto">
          <a:xfrm>
            <a:off x="273050" y="2036763"/>
            <a:ext cx="7693025" cy="396875"/>
          </a:xfrm>
          <a:prstGeom prst="rect">
            <a:avLst/>
          </a:prstGeom>
          <a:noFill/>
          <a:ln w="9525">
            <a:noFill/>
            <a:miter lim="800000"/>
            <a:headEnd/>
            <a:tailEnd/>
          </a:ln>
          <a:effectLst/>
        </p:spPr>
        <p:txBody>
          <a:bodyPr wrap="none">
            <a:spAutoFit/>
          </a:bodyPr>
          <a:lstStyle/>
          <a:p>
            <a:pPr eaLnBrk="1" hangingPunct="1"/>
            <a:r>
              <a:rPr lang="en-US" sz="2000" b="1">
                <a:latin typeface="Helvetica Neue" charset="0"/>
              </a:rPr>
              <a:t>Observation</a:t>
            </a:r>
            <a:r>
              <a:rPr lang="en-US" sz="2000">
                <a:latin typeface="Helvetica Neue" charset="0"/>
              </a:rPr>
              <a:t>:  Universe is ~75% hydrogen, ~25% helium by mass</a:t>
            </a:r>
          </a:p>
        </p:txBody>
      </p:sp>
      <p:sp>
        <p:nvSpPr>
          <p:cNvPr id="24588" name="Text Box 12"/>
          <p:cNvSpPr txBox="1">
            <a:spLocks noChangeArrowheads="1"/>
          </p:cNvSpPr>
          <p:nvPr/>
        </p:nvSpPr>
        <p:spPr bwMode="auto">
          <a:xfrm>
            <a:off x="228600" y="723900"/>
            <a:ext cx="8458200" cy="396875"/>
          </a:xfrm>
          <a:prstGeom prst="rect">
            <a:avLst/>
          </a:prstGeom>
          <a:noFill/>
          <a:ln w="9525">
            <a:noFill/>
            <a:miter lim="800000"/>
            <a:headEnd/>
            <a:tailEnd/>
          </a:ln>
          <a:effectLst/>
        </p:spPr>
        <p:txBody>
          <a:bodyPr>
            <a:spAutoFit/>
          </a:bodyPr>
          <a:lstStyle/>
          <a:p>
            <a:pPr>
              <a:spcBef>
                <a:spcPct val="50000"/>
              </a:spcBef>
            </a:pPr>
            <a:r>
              <a:rPr lang="en-US" sz="2000">
                <a:solidFill>
                  <a:srgbClr val="CE1500"/>
                </a:solidFill>
                <a:latin typeface="HelveticaNeue BoldCond" charset="0"/>
              </a:rPr>
              <a:t>Testing the Big Bang model</a:t>
            </a:r>
          </a:p>
        </p:txBody>
      </p:sp>
      <p:sp>
        <p:nvSpPr>
          <p:cNvPr id="24589" name="Text Box 13"/>
          <p:cNvSpPr txBox="1">
            <a:spLocks noChangeArrowheads="1"/>
          </p:cNvSpPr>
          <p:nvPr/>
        </p:nvSpPr>
        <p:spPr bwMode="auto">
          <a:xfrm>
            <a:off x="5791200" y="5562600"/>
            <a:ext cx="1414463" cy="336550"/>
          </a:xfrm>
          <a:prstGeom prst="rect">
            <a:avLst/>
          </a:prstGeom>
          <a:noFill/>
          <a:ln w="9525">
            <a:noFill/>
            <a:miter lim="800000"/>
            <a:headEnd/>
            <a:tailEnd/>
          </a:ln>
          <a:effectLst/>
        </p:spPr>
        <p:txBody>
          <a:bodyPr wrap="none">
            <a:spAutoFit/>
          </a:bodyPr>
          <a:lstStyle/>
          <a:p>
            <a:pPr algn="ctr" eaLnBrk="1" hangingPunct="1"/>
            <a:r>
              <a:rPr lang="en-US" sz="1600">
                <a:latin typeface="Helvetica Neue" charset="0"/>
              </a:rPr>
              <a:t>Cecilia Payne</a:t>
            </a:r>
            <a:endParaRPr lang="en-US" sz="1200">
              <a:latin typeface="Helvetica Neue" charset="0"/>
            </a:endParaRPr>
          </a:p>
        </p:txBody>
      </p:sp>
      <p:pic>
        <p:nvPicPr>
          <p:cNvPr id="24590" name="Picture 14" descr="sun.jpg                                                        001263BE&#10;Super Nova                     BB703780:"/>
          <p:cNvPicPr>
            <a:picLocks noChangeAspect="1" noChangeArrowheads="1"/>
          </p:cNvPicPr>
          <p:nvPr/>
        </p:nvPicPr>
        <p:blipFill>
          <a:blip r:embed="rId3"/>
          <a:srcRect/>
          <a:stretch>
            <a:fillRect/>
          </a:stretch>
        </p:blipFill>
        <p:spPr bwMode="auto">
          <a:xfrm>
            <a:off x="838200" y="2667000"/>
            <a:ext cx="2760663" cy="2746375"/>
          </a:xfrm>
          <a:prstGeom prst="rect">
            <a:avLst/>
          </a:prstGeom>
          <a:noFill/>
          <a:ln w="15875">
            <a:solidFill>
              <a:srgbClr val="CE1500"/>
            </a:solidFill>
            <a:miter lim="800000"/>
            <a:headEnd/>
            <a:tailEnd/>
          </a:ln>
        </p:spPr>
      </p:pic>
      <p:pic>
        <p:nvPicPr>
          <p:cNvPr id="24591" name="Picture 15" descr="cpg.jpg                                                        001263BE&#10;Super Nova                     BB703780:"/>
          <p:cNvPicPr>
            <a:picLocks noChangeAspect="1" noChangeArrowheads="1"/>
          </p:cNvPicPr>
          <p:nvPr/>
        </p:nvPicPr>
        <p:blipFill>
          <a:blip r:embed="rId4"/>
          <a:srcRect/>
          <a:stretch>
            <a:fillRect/>
          </a:stretch>
        </p:blipFill>
        <p:spPr bwMode="auto">
          <a:xfrm>
            <a:off x="5105400" y="2743200"/>
            <a:ext cx="2079625" cy="2733675"/>
          </a:xfrm>
          <a:prstGeom prst="rect">
            <a:avLst/>
          </a:prstGeom>
          <a:noFill/>
          <a:ln w="15875">
            <a:solidFill>
              <a:srgbClr val="CE15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1648768" presetClass="entr" presetSubtype="53392168" fill="hold" nodeType="clickEffect">
                                  <p:stCondLst>
                                    <p:cond delay="0"/>
                                  </p:stCondLst>
                                  <p:childTnLst>
                                    <p:set>
                                      <p:cBhvr>
                                        <p:cTn id="10" dur="1" fill="hold">
                                          <p:stCondLst>
                                            <p:cond delay="499"/>
                                          </p:stCondLst>
                                        </p:cTn>
                                        <p:tgtEl>
                                          <p:spTgt spid="24590"/>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24586"/>
                                        </p:tgtEl>
                                        <p:attrNameLst>
                                          <p:attrName>style.visibility</p:attrName>
                                        </p:attrNameLst>
                                      </p:cBhvr>
                                      <p:to>
                                        <p:strVal val="visible"/>
                                      </p:to>
                                    </p:set>
                                  </p:childTnLst>
                                </p:cTn>
                              </p:par>
                            </p:childTnLst>
                          </p:cTn>
                        </p:par>
                        <p:par>
                          <p:cTn id="14" fill="hold">
                            <p:stCondLst>
                              <p:cond delay="1000"/>
                            </p:stCondLst>
                            <p:childTnLst>
                              <p:par>
                                <p:cTn id="15" presetID="51648768" presetClass="entr" presetSubtype="53392512" fill="hold" nodeType="afterEffect">
                                  <p:stCondLst>
                                    <p:cond delay="0"/>
                                  </p:stCondLst>
                                  <p:childTnLst>
                                    <p:set>
                                      <p:cBhvr>
                                        <p:cTn id="16" dur="1" fill="hold">
                                          <p:stCondLst>
                                            <p:cond delay="499"/>
                                          </p:stCondLst>
                                        </p:cTn>
                                        <p:tgtEl>
                                          <p:spTgt spid="24591"/>
                                        </p:tgtEl>
                                        <p:attrNameLst>
                                          <p:attrName>style.visibility</p:attrName>
                                        </p:attrNameLst>
                                      </p:cBhvr>
                                      <p:to>
                                        <p:strVal val="visible"/>
                                      </p:to>
                                    </p:set>
                                  </p:childTnLst>
                                </p:cTn>
                              </p:par>
                            </p:childTnLst>
                          </p:cTn>
                        </p:par>
                        <p:par>
                          <p:cTn id="17" fill="hold">
                            <p:stCondLst>
                              <p:cond delay="1500"/>
                            </p:stCondLst>
                            <p:childTnLst>
                              <p:par>
                                <p:cTn id="18" presetID="51648768" presetClass="entr" presetSubtype="53392256" fill="hold" grpId="0" nodeType="afterEffect">
                                  <p:stCondLst>
                                    <p:cond delay="0"/>
                                  </p:stCondLst>
                                  <p:childTnLst>
                                    <p:set>
                                      <p:cBhvr>
                                        <p:cTn id="19" dur="1" fill="hold">
                                          <p:stCondLst>
                                            <p:cond delay="499"/>
                                          </p:stCondLst>
                                        </p:cTn>
                                        <p:tgtEl>
                                          <p:spTgt spid="24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 grpId="0" autoUpdateAnimBg="0"/>
      <p:bldP spid="24587" grpId="0" autoUpdateAnimBg="0"/>
      <p:bldP spid="2458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96850" y="1360488"/>
            <a:ext cx="8863013" cy="1066800"/>
          </a:xfrm>
          <a:prstGeom prst="rect">
            <a:avLst/>
          </a:prstGeom>
          <a:noFill/>
          <a:ln w="9525">
            <a:noFill/>
            <a:miter lim="800000"/>
            <a:headEnd/>
            <a:tailEnd/>
          </a:ln>
          <a:effectLst/>
        </p:spPr>
        <p:txBody>
          <a:bodyPr>
            <a:spAutoFit/>
          </a:bodyPr>
          <a:lstStyle/>
          <a:p>
            <a:pPr eaLnBrk="1" hangingPunct="1"/>
            <a:r>
              <a:rPr lang="en-US" sz="2000" b="1" dirty="0">
                <a:latin typeface="Helvetica Neue" charset="0"/>
              </a:rPr>
              <a:t>Prediction</a:t>
            </a:r>
            <a:r>
              <a:rPr lang="en-US" sz="2000" dirty="0">
                <a:latin typeface="Helvetica Neue" charset="0"/>
              </a:rPr>
              <a:t>: An expanding universe is evolving over time. If we look at the early universe, it should appear different.</a:t>
            </a:r>
          </a:p>
          <a:p>
            <a:pPr eaLnBrk="1" hangingPunct="1"/>
            <a:endParaRPr lang="en-US" dirty="0">
              <a:latin typeface="Times New Roman" pitchFamily="18" charset="0"/>
            </a:endParaRPr>
          </a:p>
        </p:txBody>
      </p:sp>
      <p:sp>
        <p:nvSpPr>
          <p:cNvPr id="25603" name="Rectangle 3"/>
          <p:cNvSpPr>
            <a:spLocks noChangeArrowheads="1"/>
          </p:cNvSpPr>
          <p:nvPr/>
        </p:nvSpPr>
        <p:spPr bwMode="auto">
          <a:xfrm>
            <a:off x="203200" y="2151063"/>
            <a:ext cx="8229600" cy="396875"/>
          </a:xfrm>
          <a:prstGeom prst="rect">
            <a:avLst/>
          </a:prstGeom>
          <a:noFill/>
          <a:ln w="9525">
            <a:noFill/>
            <a:miter lim="800000"/>
            <a:headEnd/>
            <a:tailEnd/>
          </a:ln>
          <a:effectLst/>
        </p:spPr>
        <p:txBody>
          <a:bodyPr wrap="none">
            <a:spAutoFit/>
          </a:bodyPr>
          <a:lstStyle/>
          <a:p>
            <a:pPr eaLnBrk="1" hangingPunct="1"/>
            <a:r>
              <a:rPr lang="en-US" sz="2000" b="1" dirty="0">
                <a:latin typeface="Helvetica Neue" charset="0"/>
              </a:rPr>
              <a:t>Observation</a:t>
            </a:r>
            <a:r>
              <a:rPr lang="en-US" sz="2000" dirty="0">
                <a:latin typeface="Helvetica Neue" charset="0"/>
              </a:rPr>
              <a:t>:  Distant galaxies less evolved, physically and chemically.</a:t>
            </a:r>
          </a:p>
        </p:txBody>
      </p:sp>
      <p:sp>
        <p:nvSpPr>
          <p:cNvPr id="25604" name="Text Box 4"/>
          <p:cNvSpPr txBox="1">
            <a:spLocks noChangeArrowheads="1"/>
          </p:cNvSpPr>
          <p:nvPr/>
        </p:nvSpPr>
        <p:spPr bwMode="auto">
          <a:xfrm>
            <a:off x="228600" y="723900"/>
            <a:ext cx="8458200" cy="396875"/>
          </a:xfrm>
          <a:prstGeom prst="rect">
            <a:avLst/>
          </a:prstGeom>
          <a:noFill/>
          <a:ln w="9525">
            <a:noFill/>
            <a:miter lim="800000"/>
            <a:headEnd/>
            <a:tailEnd/>
          </a:ln>
          <a:effectLst/>
        </p:spPr>
        <p:txBody>
          <a:bodyPr>
            <a:spAutoFit/>
          </a:bodyPr>
          <a:lstStyle/>
          <a:p>
            <a:pPr>
              <a:spcBef>
                <a:spcPct val="50000"/>
              </a:spcBef>
            </a:pPr>
            <a:r>
              <a:rPr lang="en-US" sz="2000" dirty="0">
                <a:solidFill>
                  <a:srgbClr val="CE1500"/>
                </a:solidFill>
                <a:latin typeface="HelveticaNeue BoldCond" charset="0"/>
              </a:rPr>
              <a:t>Testing the Big Bang model</a:t>
            </a:r>
          </a:p>
        </p:txBody>
      </p:sp>
      <p:pic>
        <p:nvPicPr>
          <p:cNvPr id="25605" name="Picture 5" descr="earlygalaxies.jpg                                              001263BE&#10;Super Nova                     BB703780:"/>
          <p:cNvPicPr>
            <a:picLocks noChangeAspect="1" noChangeArrowheads="1"/>
          </p:cNvPicPr>
          <p:nvPr/>
        </p:nvPicPr>
        <p:blipFill>
          <a:blip r:embed="rId3"/>
          <a:srcRect/>
          <a:stretch>
            <a:fillRect/>
          </a:stretch>
        </p:blipFill>
        <p:spPr bwMode="auto">
          <a:xfrm>
            <a:off x="2590800" y="2819400"/>
            <a:ext cx="3227388" cy="32178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762000" y="609600"/>
            <a:ext cx="7772400" cy="685800"/>
          </a:xfrm>
        </p:spPr>
        <p:txBody>
          <a:bodyPr/>
          <a:lstStyle/>
          <a:p>
            <a:r>
              <a:rPr lang="en-US" sz="3600" b="1" i="1"/>
              <a:t>Cosmological Principle</a:t>
            </a:r>
          </a:p>
        </p:txBody>
      </p:sp>
      <p:sp>
        <p:nvSpPr>
          <p:cNvPr id="192515" name="Rectangle 3"/>
          <p:cNvSpPr>
            <a:spLocks noGrp="1" noChangeArrowheads="1"/>
          </p:cNvSpPr>
          <p:nvPr>
            <p:ph type="body" idx="1"/>
          </p:nvPr>
        </p:nvSpPr>
        <p:spPr>
          <a:xfrm>
            <a:off x="457200" y="1676400"/>
            <a:ext cx="8077200" cy="1371600"/>
          </a:xfrm>
        </p:spPr>
        <p:txBody>
          <a:bodyPr/>
          <a:lstStyle/>
          <a:p>
            <a:pPr>
              <a:buFontTx/>
              <a:buNone/>
            </a:pPr>
            <a:r>
              <a:rPr lang="en-US"/>
              <a:t>   At any instant of time, the universe must look homogeneous and isotropic to any observer.</a:t>
            </a:r>
          </a:p>
        </p:txBody>
      </p:sp>
      <p:sp>
        <p:nvSpPr>
          <p:cNvPr id="192516" name="Text Box 4"/>
          <p:cNvSpPr txBox="1">
            <a:spLocks noChangeArrowheads="1"/>
          </p:cNvSpPr>
          <p:nvPr/>
        </p:nvSpPr>
        <p:spPr bwMode="auto">
          <a:xfrm>
            <a:off x="1600200" y="3810000"/>
            <a:ext cx="6172200" cy="641350"/>
          </a:xfrm>
          <a:prstGeom prst="rect">
            <a:avLst/>
          </a:prstGeom>
          <a:noFill/>
          <a:ln w="9525">
            <a:noFill/>
            <a:miter lim="800000"/>
            <a:headEnd/>
            <a:tailEnd/>
          </a:ln>
          <a:effectLst/>
        </p:spPr>
        <p:txBody>
          <a:bodyPr>
            <a:spAutoFit/>
          </a:bodyPr>
          <a:lstStyle/>
          <a:p>
            <a:r>
              <a:rPr lang="en-US" sz="3600" b="1" i="1">
                <a:solidFill>
                  <a:schemeClr val="tx2"/>
                </a:solidFill>
              </a:rPr>
              <a:t>Perfect Cosmological Principle</a:t>
            </a:r>
          </a:p>
        </p:txBody>
      </p:sp>
      <p:sp>
        <p:nvSpPr>
          <p:cNvPr id="192517" name="Text Box 5"/>
          <p:cNvSpPr txBox="1">
            <a:spLocks noChangeArrowheads="1"/>
          </p:cNvSpPr>
          <p:nvPr/>
        </p:nvSpPr>
        <p:spPr bwMode="auto">
          <a:xfrm>
            <a:off x="914400" y="4876800"/>
            <a:ext cx="7239000" cy="1066800"/>
          </a:xfrm>
          <a:prstGeom prst="rect">
            <a:avLst/>
          </a:prstGeom>
          <a:noFill/>
          <a:ln w="9525">
            <a:noFill/>
            <a:miter lim="800000"/>
            <a:headEnd/>
            <a:tailEnd/>
          </a:ln>
          <a:effectLst/>
        </p:spPr>
        <p:txBody>
          <a:bodyPr>
            <a:spAutoFit/>
          </a:bodyPr>
          <a:lstStyle/>
          <a:p>
            <a:r>
              <a:rPr lang="en-US"/>
              <a:t>…….and indistinguishable from the way it looked at any other instant of time.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wipe(left)">
                                      <p:cBhvr>
                                        <p:cTn id="7" dur="500"/>
                                        <p:tgtEl>
                                          <p:spTgt spid="192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92516"/>
                                        </p:tgtEl>
                                        <p:attrNameLst>
                                          <p:attrName>style.visibility</p:attrName>
                                        </p:attrNameLst>
                                      </p:cBhvr>
                                      <p:to>
                                        <p:strVal val="visible"/>
                                      </p:to>
                                    </p:set>
                                    <p:animEffect transition="in" filter="wipe(down)">
                                      <p:cBhvr>
                                        <p:cTn id="12" dur="580">
                                          <p:stCondLst>
                                            <p:cond delay="0"/>
                                          </p:stCondLst>
                                        </p:cTn>
                                        <p:tgtEl>
                                          <p:spTgt spid="192516"/>
                                        </p:tgtEl>
                                      </p:cBhvr>
                                    </p:animEffect>
                                    <p:anim calcmode="lin" valueType="num">
                                      <p:cBhvr>
                                        <p:cTn id="13" dur="1822" tmFilter="0,0; 0.14,0.36; 0.43,0.73; 0.71,0.91; 1.0,1.0">
                                          <p:stCondLst>
                                            <p:cond delay="0"/>
                                          </p:stCondLst>
                                        </p:cTn>
                                        <p:tgtEl>
                                          <p:spTgt spid="19251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9251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9251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9251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92516"/>
                                        </p:tgtEl>
                                        <p:attrNameLst>
                                          <p:attrName>ppt_y</p:attrName>
                                        </p:attrNameLst>
                                      </p:cBhvr>
                                      <p:tavLst>
                                        <p:tav tm="0" fmla="#ppt_y-sin(pi*$)/81">
                                          <p:val>
                                            <p:fltVal val="0"/>
                                          </p:val>
                                        </p:tav>
                                        <p:tav tm="100000">
                                          <p:val>
                                            <p:fltVal val="1"/>
                                          </p:val>
                                        </p:tav>
                                      </p:tavLst>
                                    </p:anim>
                                    <p:animScale>
                                      <p:cBhvr>
                                        <p:cTn id="18" dur="26">
                                          <p:stCondLst>
                                            <p:cond delay="650"/>
                                          </p:stCondLst>
                                        </p:cTn>
                                        <p:tgtEl>
                                          <p:spTgt spid="192516"/>
                                        </p:tgtEl>
                                      </p:cBhvr>
                                      <p:to x="100000" y="60000"/>
                                    </p:animScale>
                                    <p:animScale>
                                      <p:cBhvr>
                                        <p:cTn id="19" dur="166" decel="50000">
                                          <p:stCondLst>
                                            <p:cond delay="676"/>
                                          </p:stCondLst>
                                        </p:cTn>
                                        <p:tgtEl>
                                          <p:spTgt spid="192516"/>
                                        </p:tgtEl>
                                      </p:cBhvr>
                                      <p:to x="100000" y="100000"/>
                                    </p:animScale>
                                    <p:animScale>
                                      <p:cBhvr>
                                        <p:cTn id="20" dur="26">
                                          <p:stCondLst>
                                            <p:cond delay="1312"/>
                                          </p:stCondLst>
                                        </p:cTn>
                                        <p:tgtEl>
                                          <p:spTgt spid="192516"/>
                                        </p:tgtEl>
                                      </p:cBhvr>
                                      <p:to x="100000" y="80000"/>
                                    </p:animScale>
                                    <p:animScale>
                                      <p:cBhvr>
                                        <p:cTn id="21" dur="166" decel="50000">
                                          <p:stCondLst>
                                            <p:cond delay="1338"/>
                                          </p:stCondLst>
                                        </p:cTn>
                                        <p:tgtEl>
                                          <p:spTgt spid="192516"/>
                                        </p:tgtEl>
                                      </p:cBhvr>
                                      <p:to x="100000" y="100000"/>
                                    </p:animScale>
                                    <p:animScale>
                                      <p:cBhvr>
                                        <p:cTn id="22" dur="26">
                                          <p:stCondLst>
                                            <p:cond delay="1642"/>
                                          </p:stCondLst>
                                        </p:cTn>
                                        <p:tgtEl>
                                          <p:spTgt spid="192516"/>
                                        </p:tgtEl>
                                      </p:cBhvr>
                                      <p:to x="100000" y="90000"/>
                                    </p:animScale>
                                    <p:animScale>
                                      <p:cBhvr>
                                        <p:cTn id="23" dur="166" decel="50000">
                                          <p:stCondLst>
                                            <p:cond delay="1668"/>
                                          </p:stCondLst>
                                        </p:cTn>
                                        <p:tgtEl>
                                          <p:spTgt spid="192516"/>
                                        </p:tgtEl>
                                      </p:cBhvr>
                                      <p:to x="100000" y="100000"/>
                                    </p:animScale>
                                    <p:animScale>
                                      <p:cBhvr>
                                        <p:cTn id="24" dur="26">
                                          <p:stCondLst>
                                            <p:cond delay="1808"/>
                                          </p:stCondLst>
                                        </p:cTn>
                                        <p:tgtEl>
                                          <p:spTgt spid="192516"/>
                                        </p:tgtEl>
                                      </p:cBhvr>
                                      <p:to x="100000" y="95000"/>
                                    </p:animScale>
                                    <p:animScale>
                                      <p:cBhvr>
                                        <p:cTn id="25" dur="166" decel="50000">
                                          <p:stCondLst>
                                            <p:cond delay="1834"/>
                                          </p:stCondLst>
                                        </p:cTn>
                                        <p:tgtEl>
                                          <p:spTgt spid="19251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iterate type="lt">
                                    <p:tmPct val="0"/>
                                  </p:iterate>
                                  <p:childTnLst>
                                    <p:set>
                                      <p:cBhvr>
                                        <p:cTn id="29" dur="1" fill="hold">
                                          <p:stCondLst>
                                            <p:cond delay="0"/>
                                          </p:stCondLst>
                                        </p:cTn>
                                        <p:tgtEl>
                                          <p:spTgt spid="192517"/>
                                        </p:tgtEl>
                                        <p:attrNameLst>
                                          <p:attrName>style.visibility</p:attrName>
                                        </p:attrNameLst>
                                      </p:cBhvr>
                                      <p:to>
                                        <p:strVal val="visible"/>
                                      </p:to>
                                    </p:set>
                                    <p:anim calcmode="lin" valueType="num">
                                      <p:cBhvr additive="base">
                                        <p:cTn id="30" dur="500" fill="hold"/>
                                        <p:tgtEl>
                                          <p:spTgt spid="192517"/>
                                        </p:tgtEl>
                                        <p:attrNameLst>
                                          <p:attrName>ppt_x</p:attrName>
                                        </p:attrNameLst>
                                      </p:cBhvr>
                                      <p:tavLst>
                                        <p:tav tm="0">
                                          <p:val>
                                            <p:strVal val="0-#ppt_w/2"/>
                                          </p:val>
                                        </p:tav>
                                        <p:tav tm="100000">
                                          <p:val>
                                            <p:strVal val="#ppt_x"/>
                                          </p:val>
                                        </p:tav>
                                      </p:tavLst>
                                    </p:anim>
                                    <p:anim calcmode="lin" valueType="num">
                                      <p:cBhvr additive="base">
                                        <p:cTn id="31" dur="500" fill="hold"/>
                                        <p:tgtEl>
                                          <p:spTgt spid="1925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p:bldP spid="192516" grpId="0"/>
      <p:bldP spid="1925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Text Box 4"/>
          <p:cNvSpPr txBox="1">
            <a:spLocks noChangeArrowheads="1"/>
          </p:cNvSpPr>
          <p:nvPr/>
        </p:nvSpPr>
        <p:spPr bwMode="auto">
          <a:xfrm>
            <a:off x="1828800" y="381000"/>
            <a:ext cx="4824413" cy="762000"/>
          </a:xfrm>
          <a:prstGeom prst="rect">
            <a:avLst/>
          </a:prstGeom>
          <a:noFill/>
          <a:ln w="9525">
            <a:noFill/>
            <a:miter lim="800000"/>
            <a:headEnd/>
            <a:tailEnd/>
          </a:ln>
          <a:effectLst/>
        </p:spPr>
        <p:txBody>
          <a:bodyPr wrap="none">
            <a:spAutoFit/>
          </a:bodyPr>
          <a:lstStyle/>
          <a:p>
            <a:r>
              <a:rPr lang="en-US" sz="4400" b="1" i="1"/>
              <a:t>Steady-State Theory</a:t>
            </a:r>
          </a:p>
        </p:txBody>
      </p:sp>
      <p:sp>
        <p:nvSpPr>
          <p:cNvPr id="179205" name="Text Box 5"/>
          <p:cNvSpPr txBox="1">
            <a:spLocks noChangeArrowheads="1"/>
          </p:cNvSpPr>
          <p:nvPr/>
        </p:nvSpPr>
        <p:spPr bwMode="auto">
          <a:xfrm>
            <a:off x="1050925" y="1466850"/>
            <a:ext cx="7072313" cy="2041525"/>
          </a:xfrm>
          <a:prstGeom prst="rect">
            <a:avLst/>
          </a:prstGeom>
          <a:noFill/>
          <a:ln w="9525">
            <a:noFill/>
            <a:miter lim="800000"/>
            <a:headEnd/>
            <a:tailEnd/>
          </a:ln>
          <a:effectLst/>
        </p:spPr>
        <p:txBody>
          <a:bodyPr wrap="none">
            <a:spAutoFit/>
          </a:bodyPr>
          <a:lstStyle/>
          <a:p>
            <a:r>
              <a:rPr lang="en-US" dirty="0"/>
              <a:t>The expansion of the universe is balanced</a:t>
            </a:r>
          </a:p>
          <a:p>
            <a:r>
              <a:rPr lang="en-US" dirty="0"/>
              <a:t>by the spontaneous production of bubbles </a:t>
            </a:r>
          </a:p>
          <a:p>
            <a:r>
              <a:rPr lang="en-US" dirty="0"/>
              <a:t>of matter-anti-matter, so that the Perfect </a:t>
            </a:r>
          </a:p>
          <a:p>
            <a:r>
              <a:rPr lang="en-US" dirty="0"/>
              <a:t>Cosmological Principle is preserved.</a:t>
            </a:r>
          </a:p>
        </p:txBody>
      </p:sp>
      <p:sp>
        <p:nvSpPr>
          <p:cNvPr id="179206" name="Text Box 6"/>
          <p:cNvSpPr txBox="1">
            <a:spLocks noChangeArrowheads="1"/>
          </p:cNvSpPr>
          <p:nvPr/>
        </p:nvSpPr>
        <p:spPr bwMode="auto">
          <a:xfrm>
            <a:off x="1127125" y="4057650"/>
            <a:ext cx="6938963" cy="1554163"/>
          </a:xfrm>
          <a:prstGeom prst="rect">
            <a:avLst/>
          </a:prstGeom>
          <a:noFill/>
          <a:ln w="9525">
            <a:noFill/>
            <a:miter lim="800000"/>
            <a:headEnd/>
            <a:tailEnd/>
          </a:ln>
          <a:effectLst/>
        </p:spPr>
        <p:txBody>
          <a:bodyPr wrap="none">
            <a:spAutoFit/>
          </a:bodyPr>
          <a:lstStyle/>
          <a:p>
            <a:r>
              <a:rPr lang="en-US" dirty="0" err="1"/>
              <a:t>Nucleosynthesis</a:t>
            </a:r>
            <a:r>
              <a:rPr lang="en-US" dirty="0"/>
              <a:t> in stars can account for</a:t>
            </a:r>
          </a:p>
          <a:p>
            <a:r>
              <a:rPr lang="en-US" dirty="0"/>
              <a:t>the abundances of all the elements except</a:t>
            </a:r>
          </a:p>
          <a:p>
            <a:r>
              <a:rPr lang="en-US" dirty="0"/>
              <a:t>the very lightest – is that a problem?</a:t>
            </a:r>
          </a:p>
        </p:txBody>
      </p:sp>
      <p:pic>
        <p:nvPicPr>
          <p:cNvPr id="143361" name="Picture 1" descr="C:\Users\Chacal\model-steadystatedeath.jpg"/>
          <p:cNvPicPr>
            <a:picLocks noChangeAspect="1" noChangeArrowheads="1"/>
          </p:cNvPicPr>
          <p:nvPr/>
        </p:nvPicPr>
        <p:blipFill>
          <a:blip r:embed="rId3"/>
          <a:srcRect/>
          <a:stretch>
            <a:fillRect/>
          </a:stretch>
        </p:blipFill>
        <p:spPr bwMode="auto">
          <a:xfrm>
            <a:off x="5549900" y="1562100"/>
            <a:ext cx="31750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9205"/>
                                        </p:tgtEl>
                                        <p:attrNameLst>
                                          <p:attrName>style.visibility</p:attrName>
                                        </p:attrNameLst>
                                      </p:cBhvr>
                                      <p:to>
                                        <p:strVal val="visible"/>
                                      </p:to>
                                    </p:set>
                                    <p:animEffect transition="in" filter="wipe(left)">
                                      <p:cBhvr>
                                        <p:cTn id="7" dur="500"/>
                                        <p:tgtEl>
                                          <p:spTgt spid="1792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9206"/>
                                        </p:tgtEl>
                                        <p:attrNameLst>
                                          <p:attrName>style.visibility</p:attrName>
                                        </p:attrNameLst>
                                      </p:cBhvr>
                                      <p:to>
                                        <p:strVal val="visible"/>
                                      </p:to>
                                    </p:set>
                                    <p:animEffect transition="in" filter="wipe(left)">
                                      <p:cBhvr>
                                        <p:cTn id="12" dur="500"/>
                                        <p:tgtEl>
                                          <p:spTgt spid="179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5" grpId="0"/>
      <p:bldP spid="17920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gamscan2"/>
          <p:cNvPicPr>
            <a:picLocks noChangeAspect="1" noChangeArrowheads="1"/>
          </p:cNvPicPr>
          <p:nvPr/>
        </p:nvPicPr>
        <p:blipFill>
          <a:blip r:embed="rId3"/>
          <a:srcRect/>
          <a:stretch>
            <a:fillRect/>
          </a:stretch>
        </p:blipFill>
        <p:spPr bwMode="auto">
          <a:xfrm>
            <a:off x="2012950" y="0"/>
            <a:ext cx="5116513" cy="6858000"/>
          </a:xfrm>
          <a:prstGeom prst="rect">
            <a:avLst/>
          </a:prstGeom>
          <a:noFill/>
        </p:spPr>
      </p:pic>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normAutofit fontScale="90000"/>
          </a:bodyPr>
          <a:lstStyle/>
          <a:p>
            <a:r>
              <a:rPr lang="en-US" sz="4000" i="1"/>
              <a:t>Gamow’s Test for a Big Bang</a:t>
            </a:r>
            <a:br>
              <a:rPr lang="en-US" sz="4000" i="1"/>
            </a:br>
            <a:r>
              <a:rPr lang="en-US" sz="4000" i="1"/>
              <a:t> versus a Steady State Universe</a:t>
            </a:r>
          </a:p>
        </p:txBody>
      </p:sp>
      <p:sp>
        <p:nvSpPr>
          <p:cNvPr id="400387" name="Rectangle 3"/>
          <p:cNvSpPr>
            <a:spLocks noGrp="1" noChangeArrowheads="1"/>
          </p:cNvSpPr>
          <p:nvPr>
            <p:ph type="body" idx="1"/>
          </p:nvPr>
        </p:nvSpPr>
        <p:spPr>
          <a:xfrm>
            <a:off x="685800" y="2743200"/>
            <a:ext cx="7772400" cy="3352800"/>
          </a:xfrm>
        </p:spPr>
        <p:txBody>
          <a:bodyPr/>
          <a:lstStyle/>
          <a:p>
            <a:r>
              <a:rPr lang="en-US"/>
              <a:t>If there was a Big Bang, there should be some cooling remnant radiation (now maybe 5K?) that pervades the universe</a:t>
            </a:r>
          </a:p>
          <a:p>
            <a:endParaRPr lang="en-US"/>
          </a:p>
          <a:p>
            <a:r>
              <a:rPr lang="en-US"/>
              <a:t>If, instead, the universe is always the same, there should </a:t>
            </a:r>
            <a:r>
              <a:rPr lang="en-US" b="1" i="1">
                <a:solidFill>
                  <a:srgbClr val="FF3300"/>
                </a:solidFill>
              </a:rPr>
              <a:t>NOT</a:t>
            </a:r>
            <a:r>
              <a:rPr lang="en-US"/>
              <a:t> be any cooling radiation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7" name="Rectangle 3"/>
          <p:cNvSpPr>
            <a:spLocks noGrp="1" noChangeArrowheads="1"/>
          </p:cNvSpPr>
          <p:nvPr>
            <p:ph type="body" idx="4294967295"/>
          </p:nvPr>
        </p:nvSpPr>
        <p:spPr>
          <a:xfrm>
            <a:off x="609600" y="762000"/>
            <a:ext cx="7772400" cy="4724400"/>
          </a:xfrm>
        </p:spPr>
        <p:txBody>
          <a:bodyPr/>
          <a:lstStyle/>
          <a:p>
            <a:pPr>
              <a:buFontTx/>
              <a:buNone/>
            </a:pPr>
            <a:r>
              <a:rPr lang="en-US"/>
              <a:t>…  but the equilibrium is </a:t>
            </a:r>
            <a:r>
              <a:rPr lang="en-US" i="1"/>
              <a:t>unstable</a:t>
            </a:r>
            <a:r>
              <a:rPr lang="en-US"/>
              <a:t>.  In order to prevent the universe from </a:t>
            </a:r>
            <a:r>
              <a:rPr lang="en-US" i="1"/>
              <a:t>either</a:t>
            </a:r>
            <a:r>
              <a:rPr lang="en-US"/>
              <a:t> expanding </a:t>
            </a:r>
            <a:r>
              <a:rPr lang="en-US" i="1"/>
              <a:t>or</a:t>
            </a:r>
            <a:r>
              <a:rPr lang="en-US"/>
              <a:t> contracting, Einstein introduced a scalar field that was called</a:t>
            </a:r>
          </a:p>
          <a:p>
            <a:pPr>
              <a:buFontTx/>
              <a:buNone/>
            </a:pPr>
            <a:endParaRPr lang="en-US"/>
          </a:p>
          <a:p>
            <a:pPr>
              <a:buFontTx/>
              <a:buNone/>
            </a:pPr>
            <a:r>
              <a:rPr lang="en-US"/>
              <a:t>          </a:t>
            </a:r>
            <a:r>
              <a:rPr lang="en-US" sz="4000" i="1">
                <a:solidFill>
                  <a:schemeClr val="tx2"/>
                </a:solidFill>
              </a:rPr>
              <a:t>The Cosmological Constant</a:t>
            </a:r>
          </a:p>
          <a:p>
            <a:pPr>
              <a:buFontTx/>
              <a:buNone/>
            </a:pPr>
            <a:endParaRPr lang="en-US"/>
          </a:p>
          <a:p>
            <a:pPr>
              <a:buFontTx/>
              <a:buNone/>
            </a:pPr>
            <a:r>
              <a:rPr lang="en-US"/>
              <a:t>   in order to keep the universe </a:t>
            </a:r>
            <a:r>
              <a:rPr lang="en-US" i="1"/>
              <a:t>static</a:t>
            </a:r>
            <a:r>
              <a:rPr lang="en-US"/>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a:ln/>
        </p:spPr>
        <p:txBody>
          <a:bodyPr/>
          <a:lstStyle/>
          <a:p>
            <a:r>
              <a:rPr lang="en-US" altLang="en-US">
                <a:solidFill>
                  <a:srgbClr val="00FF00"/>
                </a:solidFill>
                <a:latin typeface="Copperplate Gothic Light" pitchFamily="34" charset="0"/>
              </a:rPr>
              <a:t>Plank Time</a:t>
            </a:r>
          </a:p>
        </p:txBody>
      </p:sp>
      <p:sp>
        <p:nvSpPr>
          <p:cNvPr id="13315" name="Rectangle 3"/>
          <p:cNvSpPr>
            <a:spLocks noGrp="1" noChangeArrowheads="1"/>
          </p:cNvSpPr>
          <p:nvPr>
            <p:ph type="body" idx="1"/>
          </p:nvPr>
        </p:nvSpPr>
        <p:spPr/>
        <p:txBody>
          <a:bodyPr/>
          <a:lstStyle/>
          <a:p>
            <a:pPr>
              <a:buFontTx/>
              <a:buBlip>
                <a:blip r:embed="rId3"/>
              </a:buBlip>
            </a:pPr>
            <a:r>
              <a:rPr lang="en-US" sz="2800" b="1">
                <a:latin typeface="Copperplate Gothic Light" pitchFamily="34" charset="0"/>
              </a:rPr>
              <a:t>The first instant of time (until 10</a:t>
            </a:r>
            <a:r>
              <a:rPr lang="en-US" sz="2800" b="1" baseline="30000">
                <a:latin typeface="Copperplate Gothic Light" pitchFamily="34" charset="0"/>
              </a:rPr>
              <a:t>-43</a:t>
            </a:r>
            <a:r>
              <a:rPr lang="en-US" sz="2800" b="1">
                <a:latin typeface="Copperplate Gothic Light" pitchFamily="34" charset="0"/>
              </a:rPr>
              <a:t> s) is known as Plank time.</a:t>
            </a:r>
          </a:p>
          <a:p>
            <a:pPr>
              <a:buFontTx/>
              <a:buBlip>
                <a:blip r:embed="rId3"/>
              </a:buBlip>
            </a:pPr>
            <a:r>
              <a:rPr lang="en-US" sz="2800" b="1">
                <a:latin typeface="Copperplate Gothic Light" pitchFamily="34" charset="0"/>
              </a:rPr>
              <a:t>This era was governed by quantum gravity</a:t>
            </a:r>
          </a:p>
          <a:p>
            <a:pPr>
              <a:buFontTx/>
              <a:buBlip>
                <a:blip r:embed="rId3"/>
              </a:buBlip>
            </a:pPr>
            <a:r>
              <a:rPr lang="en-US" sz="2800" b="1">
                <a:latin typeface="Copperplate Gothic Light" pitchFamily="34" charset="0"/>
              </a:rPr>
              <a:t>Not understood.</a:t>
            </a:r>
            <a:r>
              <a:rPr lang="en-US" b="1">
                <a:latin typeface="Copperplate Gothic Light" pitchFamily="34" charset="0"/>
              </a:rPr>
              <a:t> </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300"/>
                                  </p:iterate>
                                  <p:childTnLst>
                                    <p:set>
                                      <p:cBhvr>
                                        <p:cTn id="10" dur="1" fill="hold">
                                          <p:stCondLst>
                                            <p:cond delay="299"/>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300"/>
                                  </p:iterate>
                                  <p:childTnLst>
                                    <p:set>
                                      <p:cBhvr>
                                        <p:cTn id="14" dur="1" fill="hold">
                                          <p:stCondLst>
                                            <p:cond delay="299"/>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85786" y="0"/>
            <a:ext cx="7772400" cy="914400"/>
          </a:xfrm>
        </p:spPr>
        <p:txBody>
          <a:bodyPr>
            <a:normAutofit/>
          </a:bodyPr>
          <a:lstStyle/>
          <a:p>
            <a:r>
              <a:rPr lang="en-US" altLang="en-US" dirty="0" smtClean="0">
                <a:solidFill>
                  <a:srgbClr val="00FF00"/>
                </a:solidFill>
                <a:latin typeface="Copperplate Gothic Light" pitchFamily="34" charset="0"/>
              </a:rPr>
              <a:t>Four Forces in Nature</a:t>
            </a:r>
            <a:endParaRPr lang="en-US" dirty="0">
              <a:solidFill>
                <a:schemeClr val="tx1"/>
              </a:solidFill>
            </a:endParaRPr>
          </a:p>
        </p:txBody>
      </p:sp>
      <p:sp>
        <p:nvSpPr>
          <p:cNvPr id="10243" name="Rectangle 3"/>
          <p:cNvSpPr>
            <a:spLocks noGrp="1" noChangeArrowheads="1"/>
          </p:cNvSpPr>
          <p:nvPr>
            <p:ph type="body" sz="half" idx="1"/>
          </p:nvPr>
        </p:nvSpPr>
        <p:spPr>
          <a:xfrm>
            <a:off x="500034" y="857232"/>
            <a:ext cx="7924800" cy="4267200"/>
          </a:xfrm>
        </p:spPr>
        <p:txBody>
          <a:bodyPr>
            <a:noAutofit/>
          </a:bodyPr>
          <a:lstStyle/>
          <a:p>
            <a:r>
              <a:rPr lang="en-US" dirty="0"/>
              <a:t>Matter as we know it did not exist at the time of the Big Bang, only pure energy. Within one second, the 4 fundamental forces were separated</a:t>
            </a:r>
          </a:p>
          <a:p>
            <a:r>
              <a:rPr lang="en-US" dirty="0"/>
              <a:t>gravity - the attraction of one body toward another</a:t>
            </a:r>
          </a:p>
          <a:p>
            <a:pPr lvl="1"/>
            <a:r>
              <a:rPr lang="en-US" sz="2800" dirty="0"/>
              <a:t>electromagnetic force - binds atoms into molecules, can be transmitted by photons</a:t>
            </a:r>
          </a:p>
          <a:p>
            <a:pPr lvl="1"/>
            <a:r>
              <a:rPr lang="en-US" sz="2800" dirty="0"/>
              <a:t>strong nuclear force - binds protons and neutrons together in the nucleus</a:t>
            </a:r>
          </a:p>
          <a:p>
            <a:pPr lvl="1"/>
            <a:r>
              <a:rPr lang="en-US" sz="2800" dirty="0"/>
              <a:t>weak nuclear force - breaks down an atom’s nucleus, producing radioactive decay</a:t>
            </a:r>
          </a:p>
        </p:txBody>
      </p:sp>
      <p:sp>
        <p:nvSpPr>
          <p:cNvPr id="4" name="TextBox 3"/>
          <p:cNvSpPr txBox="1"/>
          <p:nvPr/>
        </p:nvSpPr>
        <p:spPr>
          <a:xfrm>
            <a:off x="357158" y="1928802"/>
            <a:ext cx="8286808" cy="3108543"/>
          </a:xfrm>
          <a:prstGeom prst="rect">
            <a:avLst/>
          </a:prstGeom>
          <a:solidFill>
            <a:srgbClr val="FFFF00"/>
          </a:solidFill>
        </p:spPr>
        <p:txBody>
          <a:bodyPr wrap="square" rtlCol="0">
            <a:spAutoFit/>
          </a:bodyPr>
          <a:lstStyle/>
          <a:p>
            <a:pPr>
              <a:buFontTx/>
              <a:buBlip>
                <a:blip r:embed="rId3"/>
              </a:buBlip>
            </a:pPr>
            <a:r>
              <a:rPr lang="en-US" sz="2800" b="1" dirty="0" smtClean="0">
                <a:latin typeface="Copperplate Gothic Light" pitchFamily="34" charset="0"/>
              </a:rPr>
              <a:t>The standard model describes three of these four but fails to describe gravity</a:t>
            </a:r>
            <a:endParaRPr lang="tr-TR" sz="2800" b="1" dirty="0" smtClean="0">
              <a:latin typeface="Copperplate Gothic Light" pitchFamily="34" charset="0"/>
            </a:endParaRPr>
          </a:p>
          <a:p>
            <a:pPr>
              <a:buFontTx/>
              <a:buBlip>
                <a:blip r:embed="rId3"/>
              </a:buBlip>
            </a:pPr>
            <a:endParaRPr lang="tr-TR" sz="2800" b="1" dirty="0" smtClean="0">
              <a:latin typeface="Copperplate Gothic Light" pitchFamily="34" charset="0"/>
            </a:endParaRPr>
          </a:p>
          <a:p>
            <a:pPr>
              <a:buBlip>
                <a:blip r:embed="rId3"/>
              </a:buBlip>
            </a:pPr>
            <a:r>
              <a:rPr lang="en-US" sz="2800" b="1" dirty="0" smtClean="0">
                <a:latin typeface="Copperplate Gothic Light" pitchFamily="34" charset="0"/>
              </a:rPr>
              <a:t>The quantum theory of gravity is one of the big problems in current research. (some ideas)</a:t>
            </a:r>
          </a:p>
          <a:p>
            <a:pPr>
              <a:buFontTx/>
              <a:buBlip>
                <a:blip r:embed="rId3"/>
              </a:buBlip>
            </a:pPr>
            <a:endParaRPr lang="en-US" sz="2800" b="1" dirty="0">
              <a:latin typeface="Copperplate Gothic Ligh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checkerboard(down)">
                                      <p:cBhvr>
                                        <p:cTn id="7" dur="10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checkerboard(down)">
                                      <p:cBhvr>
                                        <p:cTn id="12" dur="10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checkerboard(down)">
                                      <p:cBhvr>
                                        <p:cTn id="17" dur="1000"/>
                                        <p:tgtEl>
                                          <p:spTgt spid="10243">
                                            <p:txEl>
                                              <p:pRg st="2" end="2"/>
                                            </p:txEl>
                                          </p:spTgt>
                                        </p:tgtEl>
                                      </p:cBhvr>
                                    </p:animEffect>
                                  </p:childTnLst>
                                </p:cTn>
                              </p:par>
                              <p:par>
                                <p:cTn id="18" presetID="5" presetClass="entr" presetSubtype="5" fill="hold" nodeType="withEffect">
                                  <p:stCondLst>
                                    <p:cond delay="0"/>
                                  </p:stCondLst>
                                  <p:childTnLst>
                                    <p:set>
                                      <p:cBhvr>
                                        <p:cTn id="19" dur="1" fill="hold">
                                          <p:stCondLst>
                                            <p:cond delay="0"/>
                                          </p:stCondLst>
                                        </p:cTn>
                                        <p:tgtEl>
                                          <p:spTgt spid="10243">
                                            <p:txEl>
                                              <p:pRg st="3" end="3"/>
                                            </p:txEl>
                                          </p:spTgt>
                                        </p:tgtEl>
                                        <p:attrNameLst>
                                          <p:attrName>style.visibility</p:attrName>
                                        </p:attrNameLst>
                                      </p:cBhvr>
                                      <p:to>
                                        <p:strVal val="visible"/>
                                      </p:to>
                                    </p:set>
                                    <p:animEffect transition="in" filter="checkerboard(down)">
                                      <p:cBhvr>
                                        <p:cTn id="20" dur="1000"/>
                                        <p:tgtEl>
                                          <p:spTgt spid="10243">
                                            <p:txEl>
                                              <p:pRg st="3" end="3"/>
                                            </p:txEl>
                                          </p:spTgt>
                                        </p:tgtEl>
                                      </p:cBhvr>
                                    </p:animEffect>
                                  </p:childTnLst>
                                </p:cTn>
                              </p:par>
                              <p:par>
                                <p:cTn id="21" presetID="5" presetClass="entr" presetSubtype="5" fill="hold" nodeType="with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animEffect transition="in" filter="checkerboard(down)">
                                      <p:cBhvr>
                                        <p:cTn id="23" dur="1000"/>
                                        <p:tgtEl>
                                          <p:spTgt spid="1024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4">
                                            <p:bg/>
                                          </p:spTgt>
                                        </p:tgtEl>
                                        <p:attrNameLst>
                                          <p:attrName>style.visibility</p:attrName>
                                        </p:attrNameLst>
                                      </p:cBhvr>
                                      <p:to>
                                        <p:strVal val="visible"/>
                                      </p:to>
                                    </p:set>
                                    <p:anim calcmode="lin" valueType="num">
                                      <p:cBhvr additive="base">
                                        <p:cTn id="28"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29" dur="1000" fill="hold"/>
                                        <p:tgtEl>
                                          <p:spTgt spid="4">
                                            <p:bg/>
                                          </p:spTgt>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4">
                                            <p:txEl>
                                              <p:pRg st="0" end="0"/>
                                            </p:txEl>
                                          </p:spTgt>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 calcmode="lin" valueType="num">
                                      <p:cBhvr additive="base">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2532" name="Picture 4" descr="CMB_Timeline75c"/>
          <p:cNvPicPr>
            <a:picLocks noChangeAspect="1" noChangeArrowheads="1"/>
          </p:cNvPicPr>
          <p:nvPr/>
        </p:nvPicPr>
        <p:blipFill>
          <a:blip r:embed="rId3"/>
          <a:srcRect/>
          <a:stretch>
            <a:fillRect/>
          </a:stretch>
        </p:blipFill>
        <p:spPr bwMode="auto">
          <a:xfrm>
            <a:off x="69850" y="107950"/>
            <a:ext cx="9004300" cy="66421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7156" name="Text Box 4"/>
          <p:cNvSpPr txBox="1">
            <a:spLocks noChangeArrowheads="1"/>
          </p:cNvSpPr>
          <p:nvPr/>
        </p:nvSpPr>
        <p:spPr bwMode="auto">
          <a:xfrm>
            <a:off x="838200" y="685800"/>
            <a:ext cx="7699375" cy="762000"/>
          </a:xfrm>
          <a:prstGeom prst="rect">
            <a:avLst/>
          </a:prstGeom>
          <a:noFill/>
          <a:ln w="9525">
            <a:noFill/>
            <a:miter lim="800000"/>
            <a:headEnd/>
            <a:tailEnd/>
          </a:ln>
          <a:effectLst/>
        </p:spPr>
        <p:txBody>
          <a:bodyPr wrap="none">
            <a:spAutoFit/>
          </a:bodyPr>
          <a:lstStyle/>
          <a:p>
            <a:r>
              <a:rPr lang="en-US" sz="4400" b="1" i="1"/>
              <a:t>The Matter/Anti-matter Problem</a:t>
            </a:r>
          </a:p>
        </p:txBody>
      </p:sp>
      <p:sp>
        <p:nvSpPr>
          <p:cNvPr id="177157" name="Text Box 5"/>
          <p:cNvSpPr txBox="1">
            <a:spLocks noChangeArrowheads="1"/>
          </p:cNvSpPr>
          <p:nvPr/>
        </p:nvSpPr>
        <p:spPr bwMode="auto">
          <a:xfrm>
            <a:off x="685800" y="1905000"/>
            <a:ext cx="7567613" cy="1066800"/>
          </a:xfrm>
          <a:prstGeom prst="rect">
            <a:avLst/>
          </a:prstGeom>
          <a:noFill/>
          <a:ln w="9525">
            <a:noFill/>
            <a:miter lim="800000"/>
            <a:headEnd/>
            <a:tailEnd/>
          </a:ln>
          <a:effectLst/>
        </p:spPr>
        <p:txBody>
          <a:bodyPr wrap="none">
            <a:spAutoFit/>
          </a:bodyPr>
          <a:lstStyle/>
          <a:p>
            <a:r>
              <a:rPr lang="en-US"/>
              <a:t>Why doesn’t there appear to be as much </a:t>
            </a:r>
          </a:p>
          <a:p>
            <a:r>
              <a:rPr lang="en-US"/>
              <a:t>antimatter as ordinary matter in the universe?</a:t>
            </a:r>
          </a:p>
        </p:txBody>
      </p:sp>
      <p:sp>
        <p:nvSpPr>
          <p:cNvPr id="177158" name="Text Box 6"/>
          <p:cNvSpPr txBox="1">
            <a:spLocks noChangeArrowheads="1"/>
          </p:cNvSpPr>
          <p:nvPr/>
        </p:nvSpPr>
        <p:spPr bwMode="auto">
          <a:xfrm>
            <a:off x="1127125" y="3219450"/>
            <a:ext cx="1811338" cy="579438"/>
          </a:xfrm>
          <a:prstGeom prst="rect">
            <a:avLst/>
          </a:prstGeom>
          <a:noFill/>
          <a:ln w="9525">
            <a:noFill/>
            <a:miter lim="800000"/>
            <a:headEnd/>
            <a:tailEnd/>
          </a:ln>
          <a:effectLst/>
        </p:spPr>
        <p:txBody>
          <a:bodyPr wrap="none">
            <a:spAutoFit/>
          </a:bodyPr>
          <a:lstStyle/>
          <a:p>
            <a:r>
              <a:rPr lang="en-US" b="1" i="1"/>
              <a:t>There is! </a:t>
            </a:r>
          </a:p>
        </p:txBody>
      </p:sp>
      <p:sp>
        <p:nvSpPr>
          <p:cNvPr id="177159" name="Text Box 7"/>
          <p:cNvSpPr txBox="1">
            <a:spLocks noChangeArrowheads="1"/>
          </p:cNvSpPr>
          <p:nvPr/>
        </p:nvSpPr>
        <p:spPr bwMode="auto">
          <a:xfrm>
            <a:off x="762000" y="4191000"/>
            <a:ext cx="7913688" cy="2041525"/>
          </a:xfrm>
          <a:prstGeom prst="rect">
            <a:avLst/>
          </a:prstGeom>
          <a:noFill/>
          <a:ln w="9525">
            <a:noFill/>
            <a:miter lim="800000"/>
            <a:headEnd/>
            <a:tailEnd/>
          </a:ln>
          <a:effectLst/>
        </p:spPr>
        <p:txBody>
          <a:bodyPr wrap="none">
            <a:spAutoFit/>
          </a:bodyPr>
          <a:lstStyle/>
          <a:p>
            <a:r>
              <a:rPr lang="en-US"/>
              <a:t>In the early universe, the imbalance was less</a:t>
            </a:r>
          </a:p>
          <a:p>
            <a:r>
              <a:rPr lang="en-US"/>
              <a:t>than one part in 10</a:t>
            </a:r>
            <a:r>
              <a:rPr lang="en-US" baseline="30000"/>
              <a:t>10</a:t>
            </a:r>
            <a:r>
              <a:rPr lang="en-US"/>
              <a:t>, so that when all the stuff  </a:t>
            </a:r>
          </a:p>
          <a:p>
            <a:r>
              <a:rPr lang="en-US"/>
              <a:t>in the dense early universe annihilated it left a </a:t>
            </a:r>
          </a:p>
          <a:p>
            <a:r>
              <a:rPr lang="en-US"/>
              <a:t>small residual of matter and all those photons!</a:t>
            </a:r>
          </a:p>
        </p:txBody>
      </p:sp>
      <p:sp>
        <p:nvSpPr>
          <p:cNvPr id="177160" name="Text Box 8"/>
          <p:cNvSpPr txBox="1">
            <a:spLocks noChangeArrowheads="1"/>
          </p:cNvSpPr>
          <p:nvPr/>
        </p:nvSpPr>
        <p:spPr bwMode="auto">
          <a:xfrm>
            <a:off x="2971800" y="3200400"/>
            <a:ext cx="3957638" cy="579438"/>
          </a:xfrm>
          <a:prstGeom prst="rect">
            <a:avLst/>
          </a:prstGeom>
          <a:noFill/>
          <a:ln w="9525">
            <a:noFill/>
            <a:miter lim="800000"/>
            <a:headEnd/>
            <a:tailEnd/>
          </a:ln>
          <a:effectLst/>
        </p:spPr>
        <p:txBody>
          <a:bodyPr wrap="none">
            <a:spAutoFit/>
          </a:bodyPr>
          <a:lstStyle/>
          <a:p>
            <a:r>
              <a:rPr lang="en-US" b="1" i="1"/>
              <a:t>(or at least there was!)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7157"/>
                                        </p:tgtEl>
                                        <p:attrNameLst>
                                          <p:attrName>style.visibility</p:attrName>
                                        </p:attrNameLst>
                                      </p:cBhvr>
                                      <p:to>
                                        <p:strVal val="visible"/>
                                      </p:to>
                                    </p:set>
                                    <p:animEffect transition="in" filter="wipe(left)">
                                      <p:cBhvr>
                                        <p:cTn id="7" dur="500"/>
                                        <p:tgtEl>
                                          <p:spTgt spid="17715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77158"/>
                                        </p:tgtEl>
                                        <p:attrNameLst>
                                          <p:attrName>style.visibility</p:attrName>
                                        </p:attrNameLst>
                                      </p:cBhvr>
                                      <p:to>
                                        <p:strVal val="visible"/>
                                      </p:to>
                                    </p:set>
                                    <p:anim calcmode="lin" valueType="num">
                                      <p:cBhvr>
                                        <p:cTn id="12" dur="500" fill="hold"/>
                                        <p:tgtEl>
                                          <p:spTgt spid="177158"/>
                                        </p:tgtEl>
                                        <p:attrNameLst>
                                          <p:attrName>ppt_w</p:attrName>
                                        </p:attrNameLst>
                                      </p:cBhvr>
                                      <p:tavLst>
                                        <p:tav tm="0">
                                          <p:val>
                                            <p:fltVal val="0"/>
                                          </p:val>
                                        </p:tav>
                                        <p:tav tm="100000">
                                          <p:val>
                                            <p:strVal val="#ppt_w"/>
                                          </p:val>
                                        </p:tav>
                                      </p:tavLst>
                                    </p:anim>
                                    <p:anim calcmode="lin" valueType="num">
                                      <p:cBhvr>
                                        <p:cTn id="13" dur="500" fill="hold"/>
                                        <p:tgtEl>
                                          <p:spTgt spid="177158"/>
                                        </p:tgtEl>
                                        <p:attrNameLst>
                                          <p:attrName>ppt_h</p:attrName>
                                        </p:attrNameLst>
                                      </p:cBhvr>
                                      <p:tavLst>
                                        <p:tav tm="0">
                                          <p:val>
                                            <p:fltVal val="0"/>
                                          </p:val>
                                        </p:tav>
                                        <p:tav tm="100000">
                                          <p:val>
                                            <p:strVal val="#ppt_h"/>
                                          </p:val>
                                        </p:tav>
                                      </p:tavLst>
                                    </p:anim>
                                    <p:animEffect transition="in" filter="fade">
                                      <p:cBhvr>
                                        <p:cTn id="14" dur="500"/>
                                        <p:tgtEl>
                                          <p:spTgt spid="17715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77160"/>
                                        </p:tgtEl>
                                        <p:attrNameLst>
                                          <p:attrName>style.visibility</p:attrName>
                                        </p:attrNameLst>
                                      </p:cBhvr>
                                      <p:to>
                                        <p:strVal val="visible"/>
                                      </p:to>
                                    </p:set>
                                    <p:anim calcmode="lin" valueType="num">
                                      <p:cBhvr>
                                        <p:cTn id="19" dur="500" fill="hold"/>
                                        <p:tgtEl>
                                          <p:spTgt spid="177160"/>
                                        </p:tgtEl>
                                        <p:attrNameLst>
                                          <p:attrName>ppt_w</p:attrName>
                                        </p:attrNameLst>
                                      </p:cBhvr>
                                      <p:tavLst>
                                        <p:tav tm="0">
                                          <p:val>
                                            <p:fltVal val="0"/>
                                          </p:val>
                                        </p:tav>
                                        <p:tav tm="100000">
                                          <p:val>
                                            <p:strVal val="#ppt_w"/>
                                          </p:val>
                                        </p:tav>
                                      </p:tavLst>
                                    </p:anim>
                                    <p:anim calcmode="lin" valueType="num">
                                      <p:cBhvr>
                                        <p:cTn id="20" dur="500" fill="hold"/>
                                        <p:tgtEl>
                                          <p:spTgt spid="177160"/>
                                        </p:tgtEl>
                                        <p:attrNameLst>
                                          <p:attrName>ppt_h</p:attrName>
                                        </p:attrNameLst>
                                      </p:cBhvr>
                                      <p:tavLst>
                                        <p:tav tm="0">
                                          <p:val>
                                            <p:fltVal val="0"/>
                                          </p:val>
                                        </p:tav>
                                        <p:tav tm="100000">
                                          <p:val>
                                            <p:strVal val="#ppt_h"/>
                                          </p:val>
                                        </p:tav>
                                      </p:tavLst>
                                    </p:anim>
                                    <p:animEffect transition="in" filter="fade">
                                      <p:cBhvr>
                                        <p:cTn id="21" dur="500"/>
                                        <p:tgtEl>
                                          <p:spTgt spid="17716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7159"/>
                                        </p:tgtEl>
                                        <p:attrNameLst>
                                          <p:attrName>style.visibility</p:attrName>
                                        </p:attrNameLst>
                                      </p:cBhvr>
                                      <p:to>
                                        <p:strVal val="visible"/>
                                      </p:to>
                                    </p:set>
                                    <p:animEffect transition="in" filter="wipe(left)">
                                      <p:cBhvr>
                                        <p:cTn id="26" dur="500"/>
                                        <p:tgtEl>
                                          <p:spTgt spid="177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7" grpId="0"/>
      <p:bldP spid="177158" grpId="0"/>
      <p:bldP spid="177159" grpId="0"/>
      <p:bldP spid="17716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1508125" y="633413"/>
            <a:ext cx="6378575" cy="762000"/>
          </a:xfrm>
          <a:prstGeom prst="rect">
            <a:avLst/>
          </a:prstGeom>
          <a:noFill/>
          <a:ln w="9525">
            <a:noFill/>
            <a:miter lim="800000"/>
            <a:headEnd/>
            <a:tailEnd/>
          </a:ln>
          <a:effectLst/>
        </p:spPr>
        <p:txBody>
          <a:bodyPr wrap="none">
            <a:spAutoFit/>
          </a:bodyPr>
          <a:lstStyle/>
          <a:p>
            <a:r>
              <a:rPr lang="en-US" sz="4400" b="1" i="1"/>
              <a:t>So What’s the Problem(s)?</a:t>
            </a:r>
          </a:p>
        </p:txBody>
      </p:sp>
      <p:sp>
        <p:nvSpPr>
          <p:cNvPr id="146437" name="Text Box 5"/>
          <p:cNvSpPr txBox="1">
            <a:spLocks noChangeArrowheads="1"/>
          </p:cNvSpPr>
          <p:nvPr/>
        </p:nvSpPr>
        <p:spPr bwMode="auto">
          <a:xfrm>
            <a:off x="2971800" y="1752600"/>
            <a:ext cx="3403600" cy="519113"/>
          </a:xfrm>
          <a:prstGeom prst="rect">
            <a:avLst/>
          </a:prstGeom>
          <a:noFill/>
          <a:ln w="9525">
            <a:noFill/>
            <a:miter lim="800000"/>
            <a:headEnd/>
            <a:tailEnd/>
          </a:ln>
          <a:effectLst/>
        </p:spPr>
        <p:txBody>
          <a:bodyPr wrap="none">
            <a:spAutoFit/>
          </a:bodyPr>
          <a:lstStyle/>
          <a:p>
            <a:r>
              <a:rPr lang="en-US" sz="2800" b="1"/>
              <a:t>The horizon problem</a:t>
            </a:r>
          </a:p>
        </p:txBody>
      </p:sp>
      <p:sp>
        <p:nvSpPr>
          <p:cNvPr id="146438" name="Text Box 6"/>
          <p:cNvSpPr txBox="1">
            <a:spLocks noChangeArrowheads="1"/>
          </p:cNvSpPr>
          <p:nvPr/>
        </p:nvSpPr>
        <p:spPr bwMode="auto">
          <a:xfrm>
            <a:off x="0" y="2428868"/>
            <a:ext cx="7940675" cy="457200"/>
          </a:xfrm>
          <a:prstGeom prst="rect">
            <a:avLst/>
          </a:prstGeom>
          <a:noFill/>
          <a:ln w="9525">
            <a:noFill/>
            <a:miter lim="800000"/>
            <a:headEnd/>
            <a:tailEnd/>
          </a:ln>
          <a:effectLst/>
        </p:spPr>
        <p:txBody>
          <a:bodyPr wrap="none">
            <a:spAutoFit/>
          </a:bodyPr>
          <a:lstStyle/>
          <a:p>
            <a:r>
              <a:rPr lang="en-US" sz="2400" dirty="0"/>
              <a:t>How did the universe become so homogeneous on large scales?</a:t>
            </a:r>
          </a:p>
        </p:txBody>
      </p:sp>
      <p:sp>
        <p:nvSpPr>
          <p:cNvPr id="146439" name="Text Box 7"/>
          <p:cNvSpPr txBox="1">
            <a:spLocks noChangeArrowheads="1"/>
          </p:cNvSpPr>
          <p:nvPr/>
        </p:nvSpPr>
        <p:spPr bwMode="auto">
          <a:xfrm>
            <a:off x="3048000" y="3276600"/>
            <a:ext cx="3384550" cy="519113"/>
          </a:xfrm>
          <a:prstGeom prst="rect">
            <a:avLst/>
          </a:prstGeom>
          <a:noFill/>
          <a:ln w="9525">
            <a:noFill/>
            <a:miter lim="800000"/>
            <a:headEnd/>
            <a:tailEnd/>
          </a:ln>
          <a:effectLst/>
        </p:spPr>
        <p:txBody>
          <a:bodyPr wrap="none">
            <a:spAutoFit/>
          </a:bodyPr>
          <a:lstStyle/>
          <a:p>
            <a:r>
              <a:rPr lang="en-US" sz="2800" b="1" dirty="0"/>
              <a:t>The flatness problem</a:t>
            </a:r>
          </a:p>
        </p:txBody>
      </p:sp>
      <p:sp>
        <p:nvSpPr>
          <p:cNvPr id="146440" name="Text Box 8"/>
          <p:cNvSpPr txBox="1">
            <a:spLocks noChangeArrowheads="1"/>
          </p:cNvSpPr>
          <p:nvPr/>
        </p:nvSpPr>
        <p:spPr bwMode="auto">
          <a:xfrm>
            <a:off x="285720" y="3929066"/>
            <a:ext cx="7716838" cy="457200"/>
          </a:xfrm>
          <a:prstGeom prst="rect">
            <a:avLst/>
          </a:prstGeom>
          <a:noFill/>
          <a:ln w="9525">
            <a:noFill/>
            <a:miter lim="800000"/>
            <a:headEnd/>
            <a:tailEnd/>
          </a:ln>
          <a:effectLst/>
        </p:spPr>
        <p:txBody>
          <a:bodyPr wrap="none">
            <a:spAutoFit/>
          </a:bodyPr>
          <a:lstStyle/>
          <a:p>
            <a:r>
              <a:rPr lang="en-US" sz="2400" dirty="0"/>
              <a:t>Why is density of the universe so close to the critical density?</a:t>
            </a:r>
          </a:p>
        </p:txBody>
      </p:sp>
      <p:sp>
        <p:nvSpPr>
          <p:cNvPr id="146442" name="Text Box 10"/>
          <p:cNvSpPr txBox="1">
            <a:spLocks noChangeArrowheads="1"/>
          </p:cNvSpPr>
          <p:nvPr/>
        </p:nvSpPr>
        <p:spPr bwMode="auto">
          <a:xfrm>
            <a:off x="2928926" y="4786322"/>
            <a:ext cx="5646097" cy="523220"/>
          </a:xfrm>
          <a:prstGeom prst="rect">
            <a:avLst/>
          </a:prstGeom>
          <a:noFill/>
          <a:ln w="9525">
            <a:noFill/>
            <a:miter lim="800000"/>
            <a:headEnd/>
            <a:tailEnd/>
          </a:ln>
          <a:effectLst/>
        </p:spPr>
        <p:txBody>
          <a:bodyPr wrap="none">
            <a:spAutoFit/>
          </a:bodyPr>
          <a:lstStyle/>
          <a:p>
            <a:r>
              <a:rPr lang="en-US" sz="2800" b="1" dirty="0"/>
              <a:t>The </a:t>
            </a:r>
            <a:r>
              <a:rPr lang="tr-TR" sz="2800" b="1" dirty="0" smtClean="0"/>
              <a:t>magnetic monopole problem</a:t>
            </a:r>
            <a:endParaRPr lang="en-US" sz="2800" b="1" dirty="0"/>
          </a:p>
        </p:txBody>
      </p:sp>
      <p:sp>
        <p:nvSpPr>
          <p:cNvPr id="146443" name="Text Box 11"/>
          <p:cNvSpPr txBox="1">
            <a:spLocks noChangeArrowheads="1"/>
          </p:cNvSpPr>
          <p:nvPr/>
        </p:nvSpPr>
        <p:spPr bwMode="auto">
          <a:xfrm>
            <a:off x="1219200" y="5562600"/>
            <a:ext cx="6500497" cy="461665"/>
          </a:xfrm>
          <a:prstGeom prst="rect">
            <a:avLst/>
          </a:prstGeom>
          <a:noFill/>
          <a:ln w="9525">
            <a:noFill/>
            <a:miter lim="800000"/>
            <a:headEnd/>
            <a:tailEnd/>
          </a:ln>
          <a:effectLst/>
        </p:spPr>
        <p:txBody>
          <a:bodyPr wrap="none">
            <a:spAutoFit/>
          </a:bodyPr>
          <a:lstStyle/>
          <a:p>
            <a:r>
              <a:rPr lang="en-US" sz="2400" dirty="0"/>
              <a:t>Is </a:t>
            </a:r>
            <a:r>
              <a:rPr lang="en-US" sz="2400" dirty="0" smtClean="0"/>
              <a:t>there</a:t>
            </a:r>
            <a:r>
              <a:rPr lang="tr-TR" sz="2400" dirty="0" smtClean="0"/>
              <a:t> any particle with monopole magnetic?</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6437"/>
                                        </p:tgtEl>
                                        <p:attrNameLst>
                                          <p:attrName>style.visibility</p:attrName>
                                        </p:attrNameLst>
                                      </p:cBhvr>
                                      <p:to>
                                        <p:strVal val="visible"/>
                                      </p:to>
                                    </p:set>
                                    <p:animEffect transition="in" filter="blinds(horizontal)">
                                      <p:cBhvr>
                                        <p:cTn id="7" dur="500"/>
                                        <p:tgtEl>
                                          <p:spTgt spid="1464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6438"/>
                                        </p:tgtEl>
                                        <p:attrNameLst>
                                          <p:attrName>style.visibility</p:attrName>
                                        </p:attrNameLst>
                                      </p:cBhvr>
                                      <p:to>
                                        <p:strVal val="visible"/>
                                      </p:to>
                                    </p:set>
                                    <p:animEffect transition="in" filter="wipe(left)">
                                      <p:cBhvr>
                                        <p:cTn id="12" dur="500"/>
                                        <p:tgtEl>
                                          <p:spTgt spid="1464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6439"/>
                                        </p:tgtEl>
                                        <p:attrNameLst>
                                          <p:attrName>style.visibility</p:attrName>
                                        </p:attrNameLst>
                                      </p:cBhvr>
                                      <p:to>
                                        <p:strVal val="visible"/>
                                      </p:to>
                                    </p:set>
                                    <p:animEffect transition="in" filter="blinds(horizontal)">
                                      <p:cBhvr>
                                        <p:cTn id="17" dur="500"/>
                                        <p:tgtEl>
                                          <p:spTgt spid="1464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6440"/>
                                        </p:tgtEl>
                                        <p:attrNameLst>
                                          <p:attrName>style.visibility</p:attrName>
                                        </p:attrNameLst>
                                      </p:cBhvr>
                                      <p:to>
                                        <p:strVal val="visible"/>
                                      </p:to>
                                    </p:set>
                                    <p:animEffect transition="in" filter="wipe(left)">
                                      <p:cBhvr>
                                        <p:cTn id="22" dur="500"/>
                                        <p:tgtEl>
                                          <p:spTgt spid="14644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6442"/>
                                        </p:tgtEl>
                                        <p:attrNameLst>
                                          <p:attrName>style.visibility</p:attrName>
                                        </p:attrNameLst>
                                      </p:cBhvr>
                                      <p:to>
                                        <p:strVal val="visible"/>
                                      </p:to>
                                    </p:set>
                                    <p:animEffect transition="in" filter="blinds(horizontal)">
                                      <p:cBhvr>
                                        <p:cTn id="27" dur="500"/>
                                        <p:tgtEl>
                                          <p:spTgt spid="1464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6443"/>
                                        </p:tgtEl>
                                        <p:attrNameLst>
                                          <p:attrName>style.visibility</p:attrName>
                                        </p:attrNameLst>
                                      </p:cBhvr>
                                      <p:to>
                                        <p:strVal val="visible"/>
                                      </p:to>
                                    </p:set>
                                    <p:animEffect transition="in" filter="wipe(left)">
                                      <p:cBhvr>
                                        <p:cTn id="32" dur="500"/>
                                        <p:tgtEl>
                                          <p:spTgt spid="146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p:bldP spid="146438" grpId="0"/>
      <p:bldP spid="146439" grpId="0"/>
      <p:bldP spid="146440" grpId="0"/>
      <p:bldP spid="146442" grpId="0"/>
      <p:bldP spid="146443"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a:ln/>
        </p:spPr>
        <p:txBody>
          <a:bodyPr/>
          <a:lstStyle/>
          <a:p>
            <a:r>
              <a:rPr lang="en-US" altLang="en-US">
                <a:solidFill>
                  <a:srgbClr val="00FF00"/>
                </a:solidFill>
                <a:latin typeface="Copperplate Gothic Light" pitchFamily="34" charset="0"/>
              </a:rPr>
              <a:t>Inflation</a:t>
            </a:r>
          </a:p>
        </p:txBody>
      </p:sp>
      <p:sp>
        <p:nvSpPr>
          <p:cNvPr id="24579" name="Rectangle 3"/>
          <p:cNvSpPr>
            <a:spLocks noGrp="1" noChangeArrowheads="1"/>
          </p:cNvSpPr>
          <p:nvPr>
            <p:ph type="body" idx="1"/>
          </p:nvPr>
        </p:nvSpPr>
        <p:spPr/>
        <p:txBody>
          <a:bodyPr/>
          <a:lstStyle/>
          <a:p>
            <a:pPr>
              <a:buFontTx/>
              <a:buBlip>
                <a:blip r:embed="rId3"/>
              </a:buBlip>
            </a:pPr>
            <a:r>
              <a:rPr lang="en-US" sz="2400" b="1" dirty="0">
                <a:latin typeface="Copperplate Gothic Light" pitchFamily="34" charset="0"/>
              </a:rPr>
              <a:t>Theory was created in 1980’s by Alan </a:t>
            </a:r>
            <a:r>
              <a:rPr lang="en-US" sz="2400" b="1" dirty="0" err="1" smtClean="0">
                <a:latin typeface="Copperplate Gothic Light" pitchFamily="34" charset="0"/>
              </a:rPr>
              <a:t>Guth</a:t>
            </a:r>
            <a:endParaRPr lang="en-US" sz="2400" b="1" dirty="0">
              <a:latin typeface="Copperplate Gothic Light" pitchFamily="34" charset="0"/>
            </a:endParaRPr>
          </a:p>
          <a:p>
            <a:endParaRPr lang="en-US" sz="2400" b="1" dirty="0">
              <a:latin typeface="Copperplate Gothic Light" pitchFamily="34" charset="0"/>
            </a:endParaRPr>
          </a:p>
          <a:p>
            <a:pPr>
              <a:buFontTx/>
              <a:buBlip>
                <a:blip r:embed="rId3"/>
              </a:buBlip>
            </a:pPr>
            <a:r>
              <a:rPr lang="en-US" sz="2400" b="1" dirty="0">
                <a:solidFill>
                  <a:schemeClr val="hlink"/>
                </a:solidFill>
                <a:latin typeface="Copperplate Gothic Light" pitchFamily="34" charset="0"/>
              </a:rPr>
              <a:t>Basic Idea:</a:t>
            </a:r>
            <a:r>
              <a:rPr lang="en-US" sz="2400" b="1" dirty="0">
                <a:latin typeface="Copperplate Gothic Light" pitchFamily="34" charset="0"/>
              </a:rPr>
              <a:t> Universe underwent tremendous growth (10</a:t>
            </a:r>
            <a:r>
              <a:rPr lang="en-US" sz="2400" b="1" baseline="30000" dirty="0">
                <a:latin typeface="Copperplate Gothic Light" pitchFamily="34" charset="0"/>
              </a:rPr>
              <a:t>30</a:t>
            </a:r>
            <a:r>
              <a:rPr lang="en-US" sz="2400" b="1" dirty="0">
                <a:latin typeface="Copperplate Gothic Light" pitchFamily="34" charset="0"/>
              </a:rPr>
              <a:t> times its original size) during the time when the Strong force was “frozen out” from GUT.</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300"/>
                                  </p:iterate>
                                  <p:childTnLst>
                                    <p:set>
                                      <p:cBhvr>
                                        <p:cTn id="10" dur="1" fill="hold">
                                          <p:stCondLst>
                                            <p:cond delay="299"/>
                                          </p:stCondLst>
                                        </p:cTn>
                                        <p:tgtEl>
                                          <p:spTgt spid="24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23838" y="1376363"/>
            <a:ext cx="5151437" cy="396875"/>
          </a:xfrm>
          <a:prstGeom prst="rect">
            <a:avLst/>
          </a:prstGeom>
          <a:noFill/>
          <a:ln w="9525">
            <a:noFill/>
            <a:miter lim="800000"/>
            <a:headEnd/>
            <a:tailEnd/>
          </a:ln>
          <a:effectLst/>
        </p:spPr>
        <p:txBody>
          <a:bodyPr>
            <a:spAutoFit/>
          </a:bodyPr>
          <a:lstStyle/>
          <a:p>
            <a:pPr eaLnBrk="1" hangingPunct="1"/>
            <a:r>
              <a:rPr lang="en-US" sz="2000" b="1" dirty="0">
                <a:latin typeface="Helvetica Neue" charset="0"/>
              </a:rPr>
              <a:t>Observation</a:t>
            </a:r>
            <a:r>
              <a:rPr lang="en-US" sz="2000" dirty="0">
                <a:latin typeface="Helvetica Neue" charset="0"/>
              </a:rPr>
              <a:t>: Expansion is accelerating.</a:t>
            </a:r>
          </a:p>
        </p:txBody>
      </p:sp>
      <p:sp>
        <p:nvSpPr>
          <p:cNvPr id="27651" name="Rectangle 3"/>
          <p:cNvSpPr>
            <a:spLocks noChangeArrowheads="1"/>
          </p:cNvSpPr>
          <p:nvPr/>
        </p:nvSpPr>
        <p:spPr bwMode="auto">
          <a:xfrm>
            <a:off x="228600" y="1905000"/>
            <a:ext cx="4356100" cy="1920875"/>
          </a:xfrm>
          <a:prstGeom prst="rect">
            <a:avLst/>
          </a:prstGeom>
          <a:noFill/>
          <a:ln w="9525">
            <a:noFill/>
            <a:miter lim="800000"/>
            <a:headEnd/>
            <a:tailEnd/>
          </a:ln>
          <a:effectLst/>
        </p:spPr>
        <p:txBody>
          <a:bodyPr wrap="none">
            <a:spAutoFit/>
          </a:bodyPr>
          <a:lstStyle/>
          <a:p>
            <a:pPr eaLnBrk="1" hangingPunct="1"/>
            <a:r>
              <a:rPr lang="en-US" sz="2000" b="1" dirty="0">
                <a:latin typeface="Helvetica Neue" charset="0"/>
              </a:rPr>
              <a:t>Refine</a:t>
            </a:r>
            <a:r>
              <a:rPr lang="en-US" sz="2000" dirty="0">
                <a:latin typeface="Helvetica Neue" charset="0"/>
              </a:rPr>
              <a:t>:  Extra energy content.</a:t>
            </a:r>
          </a:p>
          <a:p>
            <a:pPr eaLnBrk="1" hangingPunct="1"/>
            <a:endParaRPr lang="en-US" sz="2000" dirty="0">
              <a:latin typeface="Helvetica Neue" charset="0"/>
            </a:endParaRPr>
          </a:p>
          <a:p>
            <a:pPr eaLnBrk="1" hangingPunct="1"/>
            <a:r>
              <a:rPr lang="en-US" sz="2000" dirty="0">
                <a:latin typeface="Helvetica Neue" charset="0"/>
              </a:rPr>
              <a:t>A recent discovery and of unknown </a:t>
            </a:r>
          </a:p>
          <a:p>
            <a:pPr eaLnBrk="1" hangingPunct="1"/>
            <a:r>
              <a:rPr lang="en-US" sz="2000" dirty="0" err="1">
                <a:latin typeface="Helvetica Neue" charset="0"/>
              </a:rPr>
              <a:t>origin,the</a:t>
            </a:r>
            <a:r>
              <a:rPr lang="en-US" sz="2000" dirty="0">
                <a:latin typeface="Helvetica Neue" charset="0"/>
              </a:rPr>
              <a:t> concept of Dark Energy is </a:t>
            </a:r>
          </a:p>
          <a:p>
            <a:pPr eaLnBrk="1" hangingPunct="1"/>
            <a:r>
              <a:rPr lang="en-US" sz="2000" dirty="0">
                <a:latin typeface="Helvetica Neue" charset="0"/>
              </a:rPr>
              <a:t>actually an integral part of Einstein’s </a:t>
            </a:r>
          </a:p>
          <a:p>
            <a:pPr eaLnBrk="1" hangingPunct="1"/>
            <a:r>
              <a:rPr lang="en-US" sz="2000" dirty="0">
                <a:latin typeface="Helvetica Neue" charset="0"/>
              </a:rPr>
              <a:t>theory of gravity.</a:t>
            </a:r>
            <a:endParaRPr lang="en-US" dirty="0">
              <a:latin typeface="Times New Roman" pitchFamily="18" charset="0"/>
            </a:endParaRPr>
          </a:p>
        </p:txBody>
      </p:sp>
      <p:pic>
        <p:nvPicPr>
          <p:cNvPr id="27653" name="Picture 5" descr="sciencemag.jpg                                                 001263BE&#10;Super Nova                     BB703780:"/>
          <p:cNvPicPr>
            <a:picLocks noChangeAspect="1" noChangeArrowheads="1"/>
          </p:cNvPicPr>
          <p:nvPr/>
        </p:nvPicPr>
        <p:blipFill>
          <a:blip r:embed="rId3"/>
          <a:srcRect/>
          <a:stretch>
            <a:fillRect/>
          </a:stretch>
        </p:blipFill>
        <p:spPr bwMode="auto">
          <a:xfrm>
            <a:off x="5286380" y="1571612"/>
            <a:ext cx="3538538" cy="4483100"/>
          </a:xfrm>
          <a:prstGeom prst="rect">
            <a:avLst/>
          </a:prstGeom>
          <a:noFill/>
          <a:ln w="15875">
            <a:solidFill>
              <a:srgbClr val="CE1500"/>
            </a:solidFill>
            <a:miter lim="800000"/>
            <a:headEnd/>
            <a:tailEnd/>
          </a:ln>
        </p:spPr>
      </p:pic>
      <p:pic>
        <p:nvPicPr>
          <p:cNvPr id="27654" name="Picture 6" descr="cosmo_constant.jpg                                             001263BE&#10;Super Nova                     BB703780:"/>
          <p:cNvPicPr>
            <a:picLocks noChangeAspect="1" noChangeArrowheads="1"/>
          </p:cNvPicPr>
          <p:nvPr/>
        </p:nvPicPr>
        <p:blipFill>
          <a:blip r:embed="rId4"/>
          <a:srcRect/>
          <a:stretch>
            <a:fillRect/>
          </a:stretch>
        </p:blipFill>
        <p:spPr bwMode="auto">
          <a:xfrm>
            <a:off x="152400" y="4052888"/>
            <a:ext cx="4876800" cy="2219325"/>
          </a:xfrm>
          <a:prstGeom prst="rect">
            <a:avLst/>
          </a:prstGeom>
          <a:noFill/>
          <a:ln w="15875">
            <a:solidFill>
              <a:schemeClr val="accent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7795328" presetClass="entr" presetSubtype="57766480" fill="hold" nodeType="clickEffect">
                                  <p:stCondLst>
                                    <p:cond delay="0"/>
                                  </p:stCondLst>
                                  <p:childTnLst>
                                    <p:set>
                                      <p:cBhvr>
                                        <p:cTn id="10" dur="1" fill="hold">
                                          <p:stCondLst>
                                            <p:cond delay="499"/>
                                          </p:stCondLst>
                                        </p:cTn>
                                        <p:tgtEl>
                                          <p:spTgt spid="27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228600" y="723900"/>
            <a:ext cx="8458200" cy="396875"/>
          </a:xfrm>
          <a:prstGeom prst="rect">
            <a:avLst/>
          </a:prstGeom>
          <a:noFill/>
          <a:ln w="9525">
            <a:noFill/>
            <a:miter lim="800000"/>
            <a:headEnd/>
            <a:tailEnd/>
          </a:ln>
          <a:effectLst/>
        </p:spPr>
        <p:txBody>
          <a:bodyPr>
            <a:spAutoFit/>
          </a:bodyPr>
          <a:lstStyle/>
          <a:p>
            <a:pPr>
              <a:spcBef>
                <a:spcPct val="50000"/>
              </a:spcBef>
            </a:pPr>
            <a:r>
              <a:rPr lang="en-US" sz="2000">
                <a:solidFill>
                  <a:srgbClr val="CE1500"/>
                </a:solidFill>
                <a:latin typeface="HelveticaNeue BoldCond" charset="0"/>
              </a:rPr>
              <a:t>Evidence for Dark Energy - supernovae as distance indicators - step 1</a:t>
            </a:r>
          </a:p>
        </p:txBody>
      </p:sp>
      <p:sp>
        <p:nvSpPr>
          <p:cNvPr id="28676" name="Rectangle 4"/>
          <p:cNvSpPr>
            <a:spLocks noChangeArrowheads="1"/>
          </p:cNvSpPr>
          <p:nvPr/>
        </p:nvSpPr>
        <p:spPr bwMode="auto">
          <a:xfrm>
            <a:off x="1968500" y="5346700"/>
            <a:ext cx="3910013" cy="366713"/>
          </a:xfrm>
          <a:prstGeom prst="rect">
            <a:avLst/>
          </a:prstGeom>
          <a:noFill/>
          <a:ln w="9525">
            <a:noFill/>
            <a:miter lim="800000"/>
            <a:headEnd/>
            <a:tailEnd/>
          </a:ln>
          <a:effectLst/>
        </p:spPr>
        <p:txBody>
          <a:bodyPr wrap="none">
            <a:spAutoFit/>
          </a:bodyPr>
          <a:lstStyle/>
          <a:p>
            <a:pPr eaLnBrk="1" hangingPunct="1"/>
            <a:r>
              <a:rPr lang="en-US" sz="1800">
                <a:solidFill>
                  <a:schemeClr val="accent2"/>
                </a:solidFill>
                <a:latin typeface="Helvetica Neue" charset="0"/>
              </a:rPr>
              <a:t>A dying star becomes a white dwarf.</a:t>
            </a:r>
          </a:p>
        </p:txBody>
      </p:sp>
      <p:pic>
        <p:nvPicPr>
          <p:cNvPr id="28679" name="Picture 7" descr="m57.gif                                                        000270AFOrac                           B74677AA:"/>
          <p:cNvPicPr>
            <a:picLocks noChangeAspect="1" noChangeArrowheads="1"/>
          </p:cNvPicPr>
          <p:nvPr/>
        </p:nvPicPr>
        <p:blipFill>
          <a:blip r:embed="rId3"/>
          <a:srcRect/>
          <a:stretch>
            <a:fillRect/>
          </a:stretch>
        </p:blipFill>
        <p:spPr bwMode="auto">
          <a:xfrm>
            <a:off x="2022475" y="1600200"/>
            <a:ext cx="5099050" cy="3656013"/>
          </a:xfrm>
          <a:prstGeom prst="rect">
            <a:avLst/>
          </a:prstGeom>
          <a:noFill/>
          <a:ln w="12700">
            <a:solidFill>
              <a:srgbClr val="CE1500"/>
            </a:solid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228600" y="723900"/>
            <a:ext cx="8458200" cy="396875"/>
          </a:xfrm>
          <a:prstGeom prst="rect">
            <a:avLst/>
          </a:prstGeom>
          <a:noFill/>
          <a:ln w="9525">
            <a:noFill/>
            <a:miter lim="800000"/>
            <a:headEnd/>
            <a:tailEnd/>
          </a:ln>
          <a:effectLst/>
        </p:spPr>
        <p:txBody>
          <a:bodyPr>
            <a:spAutoFit/>
          </a:bodyPr>
          <a:lstStyle/>
          <a:p>
            <a:pPr>
              <a:spcBef>
                <a:spcPct val="50000"/>
              </a:spcBef>
            </a:pPr>
            <a:r>
              <a:rPr lang="en-US" sz="2000">
                <a:solidFill>
                  <a:srgbClr val="CE1500"/>
                </a:solidFill>
                <a:latin typeface="HelveticaNeue BoldCond" charset="0"/>
              </a:rPr>
              <a:t>Evidence for Dark Energy - supernovae as distance indicators - step 4</a:t>
            </a:r>
          </a:p>
        </p:txBody>
      </p:sp>
      <p:sp>
        <p:nvSpPr>
          <p:cNvPr id="72707" name="Rectangle 3"/>
          <p:cNvSpPr>
            <a:spLocks noChangeArrowheads="1"/>
          </p:cNvSpPr>
          <p:nvPr/>
        </p:nvSpPr>
        <p:spPr bwMode="auto">
          <a:xfrm>
            <a:off x="2197100" y="5257800"/>
            <a:ext cx="5886450" cy="366713"/>
          </a:xfrm>
          <a:prstGeom prst="rect">
            <a:avLst/>
          </a:prstGeom>
          <a:noFill/>
          <a:ln w="9525">
            <a:noFill/>
            <a:miter lim="800000"/>
            <a:headEnd/>
            <a:tailEnd/>
          </a:ln>
          <a:effectLst/>
        </p:spPr>
        <p:txBody>
          <a:bodyPr wrap="none">
            <a:spAutoFit/>
          </a:bodyPr>
          <a:lstStyle/>
          <a:p>
            <a:pPr eaLnBrk="1" hangingPunct="1"/>
            <a:r>
              <a:rPr lang="en-US" sz="1800">
                <a:solidFill>
                  <a:schemeClr val="accent2"/>
                </a:solidFill>
                <a:latin typeface="Helvetica Neue" charset="0"/>
              </a:rPr>
              <a:t>The explosion is as bright as an entire galaxy of stars….</a:t>
            </a:r>
          </a:p>
        </p:txBody>
      </p:sp>
      <p:pic>
        <p:nvPicPr>
          <p:cNvPr id="72708" name="Picture 4" descr="&#10;supernova.jpg                                                  001263BE&#10;Super Nova                     BB703780:"/>
          <p:cNvPicPr>
            <a:picLocks noChangeAspect="1" noChangeArrowheads="1"/>
          </p:cNvPicPr>
          <p:nvPr/>
        </p:nvPicPr>
        <p:blipFill>
          <a:blip r:embed="rId3"/>
          <a:srcRect t="1291"/>
          <a:stretch>
            <a:fillRect/>
          </a:stretch>
        </p:blipFill>
        <p:spPr bwMode="auto">
          <a:xfrm>
            <a:off x="2133600" y="1381125"/>
            <a:ext cx="5105400" cy="3768725"/>
          </a:xfrm>
          <a:prstGeom prst="rect">
            <a:avLst/>
          </a:prstGeom>
          <a:noFill/>
          <a:ln w="12700">
            <a:solidFill>
              <a:srgbClr val="CE1500"/>
            </a:solid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28600" y="723900"/>
            <a:ext cx="8458200" cy="396875"/>
          </a:xfrm>
          <a:prstGeom prst="rect">
            <a:avLst/>
          </a:prstGeom>
          <a:noFill/>
          <a:ln w="9525">
            <a:noFill/>
            <a:miter lim="800000"/>
            <a:headEnd/>
            <a:tailEnd/>
          </a:ln>
          <a:effectLst/>
        </p:spPr>
        <p:txBody>
          <a:bodyPr>
            <a:spAutoFit/>
          </a:bodyPr>
          <a:lstStyle/>
          <a:p>
            <a:pPr>
              <a:spcBef>
                <a:spcPct val="50000"/>
              </a:spcBef>
            </a:pPr>
            <a:r>
              <a:rPr lang="en-US" sz="2000">
                <a:solidFill>
                  <a:srgbClr val="CE1500"/>
                </a:solidFill>
                <a:latin typeface="HelveticaNeue BoldCond" charset="0"/>
              </a:rPr>
              <a:t>Evidence for Dark Energy - supernovae as distance indicators - step 5</a:t>
            </a:r>
          </a:p>
        </p:txBody>
      </p:sp>
      <p:sp>
        <p:nvSpPr>
          <p:cNvPr id="32771" name="Rectangle 3"/>
          <p:cNvSpPr>
            <a:spLocks noChangeArrowheads="1"/>
          </p:cNvSpPr>
          <p:nvPr/>
        </p:nvSpPr>
        <p:spPr bwMode="auto">
          <a:xfrm>
            <a:off x="1219200" y="5486400"/>
            <a:ext cx="5548313" cy="366713"/>
          </a:xfrm>
          <a:prstGeom prst="rect">
            <a:avLst/>
          </a:prstGeom>
          <a:noFill/>
          <a:ln w="9525">
            <a:noFill/>
            <a:miter lim="800000"/>
            <a:headEnd/>
            <a:tailEnd/>
          </a:ln>
          <a:effectLst/>
        </p:spPr>
        <p:txBody>
          <a:bodyPr wrap="none">
            <a:spAutoFit/>
          </a:bodyPr>
          <a:lstStyle/>
          <a:p>
            <a:pPr eaLnBrk="1" hangingPunct="1"/>
            <a:r>
              <a:rPr lang="en-US" sz="1800">
                <a:solidFill>
                  <a:schemeClr val="accent2"/>
                </a:solidFill>
                <a:latin typeface="Helvetica Neue" charset="0"/>
              </a:rPr>
              <a:t>…..and can be seen in galaxies across the universe. </a:t>
            </a:r>
          </a:p>
        </p:txBody>
      </p:sp>
      <p:pic>
        <p:nvPicPr>
          <p:cNvPr id="32775" name="Picture 7" descr="&#10;epochs.jpg                                                     001263BE&#10;Super Nova                     BB703780:"/>
          <p:cNvPicPr>
            <a:picLocks noChangeAspect="1" noChangeArrowheads="1"/>
          </p:cNvPicPr>
          <p:nvPr/>
        </p:nvPicPr>
        <p:blipFill>
          <a:blip r:embed="rId3"/>
          <a:srcRect/>
          <a:stretch>
            <a:fillRect/>
          </a:stretch>
        </p:blipFill>
        <p:spPr bwMode="auto">
          <a:xfrm>
            <a:off x="1066800" y="1371600"/>
            <a:ext cx="7010400" cy="3959225"/>
          </a:xfrm>
          <a:prstGeom prst="rect">
            <a:avLst/>
          </a:prstGeom>
          <a:noFill/>
          <a:ln w="9525">
            <a:solidFill>
              <a:srgbClr val="CE1500"/>
            </a:solid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330200" y="1003300"/>
            <a:ext cx="4419600" cy="5105400"/>
          </a:xfrm>
        </p:spPr>
        <p:txBody>
          <a:bodyPr/>
          <a:lstStyle/>
          <a:p>
            <a:endParaRPr lang="en-US" sz="1400"/>
          </a:p>
          <a:p>
            <a:endParaRPr lang="en-US" sz="1400">
              <a:solidFill>
                <a:srgbClr val="FFFF00"/>
              </a:solidFill>
            </a:endParaRPr>
          </a:p>
          <a:p>
            <a:endParaRPr lang="en-US" sz="1400"/>
          </a:p>
          <a:p>
            <a:endParaRPr lang="en-US" sz="1400">
              <a:solidFill>
                <a:srgbClr val="FFFF00"/>
              </a:solidFill>
            </a:endParaRPr>
          </a:p>
          <a:p>
            <a:endParaRPr lang="en-US" sz="1400">
              <a:solidFill>
                <a:srgbClr val="FFFF00"/>
              </a:solidFill>
            </a:endParaRPr>
          </a:p>
        </p:txBody>
      </p:sp>
      <p:sp>
        <p:nvSpPr>
          <p:cNvPr id="37890" name="Rectangle 2"/>
          <p:cNvSpPr>
            <a:spLocks noGrp="1" noChangeArrowheads="1"/>
          </p:cNvSpPr>
          <p:nvPr>
            <p:ph type="title"/>
          </p:nvPr>
        </p:nvSpPr>
        <p:spPr>
          <a:ln/>
        </p:spPr>
        <p:txBody>
          <a:bodyPr>
            <a:normAutofit fontScale="90000"/>
          </a:bodyPr>
          <a:lstStyle/>
          <a:p>
            <a:r>
              <a:rPr lang="en-US"/>
              <a:t>Future fate of the dark energy</a:t>
            </a:r>
          </a:p>
        </p:txBody>
      </p:sp>
      <p:sp>
        <p:nvSpPr>
          <p:cNvPr id="37906" name="Text Box 18"/>
          <p:cNvSpPr txBox="1">
            <a:spLocks noChangeArrowheads="1"/>
          </p:cNvSpPr>
          <p:nvPr/>
        </p:nvSpPr>
        <p:spPr bwMode="auto">
          <a:xfrm>
            <a:off x="1393825" y="1725613"/>
            <a:ext cx="184150" cy="304800"/>
          </a:xfrm>
          <a:prstGeom prst="rect">
            <a:avLst/>
          </a:prstGeom>
          <a:noFill/>
          <a:ln w="9525">
            <a:noFill/>
            <a:miter lim="800000"/>
            <a:headEnd/>
            <a:tailEnd/>
          </a:ln>
          <a:effectLst/>
        </p:spPr>
        <p:txBody>
          <a:bodyPr wrap="none">
            <a:spAutoFit/>
          </a:bodyPr>
          <a:lstStyle/>
          <a:p>
            <a:endParaRPr lang="tr-TR" sz="1400" i="0" u="none">
              <a:solidFill>
                <a:srgbClr val="80FF00"/>
              </a:solidFill>
              <a:latin typeface="Arial" charset="0"/>
            </a:endParaRPr>
          </a:p>
        </p:txBody>
      </p:sp>
      <p:sp>
        <p:nvSpPr>
          <p:cNvPr id="37907" name="Text Box 19"/>
          <p:cNvSpPr txBox="1">
            <a:spLocks noChangeArrowheads="1"/>
          </p:cNvSpPr>
          <p:nvPr/>
        </p:nvSpPr>
        <p:spPr bwMode="auto">
          <a:xfrm>
            <a:off x="1393825" y="1725612"/>
            <a:ext cx="7250141" cy="4154984"/>
          </a:xfrm>
          <a:prstGeom prst="rect">
            <a:avLst/>
          </a:prstGeom>
          <a:noFill/>
          <a:ln w="9525">
            <a:noFill/>
            <a:miter lim="800000"/>
            <a:headEnd/>
            <a:tailEnd/>
          </a:ln>
          <a:effectLst/>
        </p:spPr>
        <p:txBody>
          <a:bodyPr wrap="square">
            <a:spAutoFit/>
          </a:bodyPr>
          <a:lstStyle/>
          <a:p>
            <a:r>
              <a:rPr lang="en-US" sz="2400" i="0" u="none" dirty="0">
                <a:latin typeface="Arial" charset="0"/>
              </a:rPr>
              <a:t>Without dark energy, the destiny of the universe was tied to the geometry in</a:t>
            </a:r>
          </a:p>
          <a:p>
            <a:r>
              <a:rPr lang="en-US" sz="2400" i="0" u="none" dirty="0">
                <a:latin typeface="Arial" charset="0"/>
              </a:rPr>
              <a:t>a simple manner: the universe will expand forever if it is open or flat. It will stop expanding</a:t>
            </a:r>
          </a:p>
          <a:p>
            <a:r>
              <a:rPr lang="en-US" sz="2400" i="0" u="none" dirty="0">
                <a:latin typeface="Arial" charset="0"/>
              </a:rPr>
              <a:t>and contract to a Big Crunch if it is closed.</a:t>
            </a:r>
          </a:p>
          <a:p>
            <a:endParaRPr lang="en-US" sz="2400" i="0" u="none" dirty="0">
              <a:latin typeface="Arial" charset="0"/>
            </a:endParaRPr>
          </a:p>
          <a:p>
            <a:endParaRPr lang="en-US" sz="2400" i="0" u="none" dirty="0">
              <a:latin typeface="Arial" charset="0"/>
            </a:endParaRPr>
          </a:p>
          <a:p>
            <a:r>
              <a:rPr lang="en-US" sz="2400" i="0" u="none" dirty="0">
                <a:latin typeface="Arial" charset="0"/>
              </a:rPr>
              <a:t>With Dark Energy, this connection between geometry and destiny is lost and the future</a:t>
            </a:r>
          </a:p>
          <a:p>
            <a:r>
              <a:rPr lang="en-US" sz="2400" i="0" u="none" dirty="0">
                <a:latin typeface="Arial" charset="0"/>
              </a:rPr>
              <a:t>fate depends entirely on how the presently-dominant dark energy will evolve.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a:lstStyle/>
          <a:p>
            <a:r>
              <a:rPr lang="en-US" altLang="en-US">
                <a:solidFill>
                  <a:srgbClr val="00FF00"/>
                </a:solidFill>
                <a:latin typeface="Copperplate Gothic Light" pitchFamily="34" charset="0"/>
              </a:rPr>
              <a:t>First Few Minutes</a:t>
            </a:r>
          </a:p>
        </p:txBody>
      </p:sp>
      <p:sp>
        <p:nvSpPr>
          <p:cNvPr id="12291" name="Rectangle 3"/>
          <p:cNvSpPr>
            <a:spLocks noGrp="1" noChangeArrowheads="1"/>
          </p:cNvSpPr>
          <p:nvPr>
            <p:ph type="body" idx="1"/>
          </p:nvPr>
        </p:nvSpPr>
        <p:spPr/>
        <p:txBody>
          <a:bodyPr/>
          <a:lstStyle/>
          <a:p>
            <a:pPr>
              <a:buFontTx/>
              <a:buBlip>
                <a:blip r:embed="rId4"/>
              </a:buBlip>
            </a:pPr>
            <a:r>
              <a:rPr lang="en-US" sz="2800" b="1" dirty="0">
                <a:latin typeface="Copperplate Gothic Light" pitchFamily="34" charset="0"/>
              </a:rPr>
              <a:t>The Four </a:t>
            </a:r>
            <a:r>
              <a:rPr lang="en-US" sz="2800" b="1" dirty="0" smtClean="0">
                <a:latin typeface="Copperplate Gothic Light" pitchFamily="34" charset="0"/>
              </a:rPr>
              <a:t>forces were united</a:t>
            </a:r>
          </a:p>
          <a:p>
            <a:pPr>
              <a:buFontTx/>
              <a:buBlip>
                <a:blip r:embed="rId4"/>
              </a:buBlip>
            </a:pPr>
            <a:r>
              <a:rPr lang="en-US" sz="2800" b="1" dirty="0" smtClean="0">
                <a:latin typeface="Copperplate Gothic Light" pitchFamily="34" charset="0"/>
              </a:rPr>
              <a:t>The early universe was extremely hot</a:t>
            </a:r>
          </a:p>
          <a:p>
            <a:pPr>
              <a:buFontTx/>
              <a:buBlip>
                <a:blip r:embed="rId4"/>
              </a:buBlip>
            </a:pPr>
            <a:r>
              <a:rPr lang="en-US" sz="2800" b="1" dirty="0" smtClean="0">
                <a:latin typeface="Copperplate Gothic Light" pitchFamily="34" charset="0"/>
              </a:rPr>
              <a:t>So hot that the photons had enough energy such that they could collide and produce electron-positron pairs</a:t>
            </a:r>
          </a:p>
          <a:p>
            <a:pPr>
              <a:buFontTx/>
              <a:buBlip>
                <a:blip r:embed="rId4"/>
              </a:buBlip>
            </a:pPr>
            <a:r>
              <a:rPr lang="en-US" sz="2800" b="1" dirty="0" smtClean="0">
                <a:latin typeface="Copperplate Gothic Light" pitchFamily="34" charset="0"/>
              </a:rPr>
              <a:t>These pairs would then re-annihilate and form photons.</a:t>
            </a:r>
            <a:r>
              <a:rPr lang="en-US" b="1" dirty="0" smtClean="0">
                <a:latin typeface="Copperplate Gothic Light" pitchFamily="34" charset="0"/>
              </a:rPr>
              <a:t> </a:t>
            </a:r>
            <a:endParaRPr lang="en-US" b="1" dirty="0">
              <a:latin typeface="Copperplate Gothic Light" pitchFamily="34" charset="0"/>
            </a:endParaRPr>
          </a:p>
        </p:txBody>
      </p:sp>
      <p:graphicFrame>
        <p:nvGraphicFramePr>
          <p:cNvPr id="12292" name="Object 4"/>
          <p:cNvGraphicFramePr>
            <a:graphicFrameLocks noChangeAspect="1"/>
          </p:cNvGraphicFramePr>
          <p:nvPr/>
        </p:nvGraphicFramePr>
        <p:xfrm>
          <a:off x="3276600" y="5486400"/>
          <a:ext cx="2184400" cy="812800"/>
        </p:xfrm>
        <a:graphic>
          <a:graphicData uri="http://schemas.openxmlformats.org/presentationml/2006/ole">
            <p:oleObj spid="_x0000_s1026" name="Equation" r:id="rId5" imgW="545760" imgH="203040" progId="Equation.3">
              <p:embed/>
            </p:oleObj>
          </a:graphicData>
        </a:graphic>
      </p:graphicFrame>
    </p:spTree>
  </p:cSld>
  <p:clrMapOvr>
    <a:masterClrMapping/>
  </p:clrMapOvr>
  <p:transition advClick="0">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300"/>
                                  </p:iterate>
                                  <p:childTnLst>
                                    <p:set>
                                      <p:cBhvr>
                                        <p:cTn id="10" dur="1" fill="hold">
                                          <p:stCondLst>
                                            <p:cond delay="299"/>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300"/>
                                  </p:iterate>
                                  <p:childTnLst>
                                    <p:set>
                                      <p:cBhvr>
                                        <p:cTn id="14" dur="1" fill="hold">
                                          <p:stCondLst>
                                            <p:cond delay="299"/>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300"/>
                                  </p:iterate>
                                  <p:childTnLst>
                                    <p:set>
                                      <p:cBhvr>
                                        <p:cTn id="18" dur="1" fill="hold">
                                          <p:stCondLst>
                                            <p:cond delay="299"/>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p:spPr>
        <p:txBody>
          <a:bodyPr/>
          <a:lstStyle/>
          <a:p>
            <a:r>
              <a:rPr lang="en-US" altLang="en-US">
                <a:solidFill>
                  <a:srgbClr val="00FF00"/>
                </a:solidFill>
                <a:latin typeface="Copperplate Gothic Light" pitchFamily="34" charset="0"/>
              </a:rPr>
              <a:t>GUT Era</a:t>
            </a:r>
          </a:p>
        </p:txBody>
      </p:sp>
      <p:sp>
        <p:nvSpPr>
          <p:cNvPr id="14339" name="Rectangle 3"/>
          <p:cNvSpPr>
            <a:spLocks noGrp="1" noChangeArrowheads="1"/>
          </p:cNvSpPr>
          <p:nvPr>
            <p:ph type="body" idx="1"/>
          </p:nvPr>
        </p:nvSpPr>
        <p:spPr/>
        <p:txBody>
          <a:bodyPr/>
          <a:lstStyle/>
          <a:p>
            <a:pPr>
              <a:buFontTx/>
              <a:buBlip>
                <a:blip r:embed="rId3"/>
              </a:buBlip>
            </a:pPr>
            <a:r>
              <a:rPr lang="en-US" sz="2400" b="1" dirty="0">
                <a:latin typeface="Copperplate Gothic Light" pitchFamily="34" charset="0"/>
              </a:rPr>
              <a:t>After the plank time gravity became a separate force but remaining three were still united.</a:t>
            </a:r>
          </a:p>
          <a:p>
            <a:pPr>
              <a:buFontTx/>
              <a:buBlip>
                <a:blip r:embed="rId3"/>
              </a:buBlip>
            </a:pPr>
            <a:r>
              <a:rPr lang="en-US" sz="2400" b="1" dirty="0">
                <a:latin typeface="Copperplate Gothic Light" pitchFamily="34" charset="0"/>
              </a:rPr>
              <a:t>Think gravity was “frozen out”  of the unified forces</a:t>
            </a:r>
          </a:p>
          <a:p>
            <a:pPr>
              <a:buFontTx/>
              <a:buBlip>
                <a:blip r:embed="rId3"/>
              </a:buBlip>
            </a:pPr>
            <a:r>
              <a:rPr lang="en-US" sz="2400" b="1" dirty="0">
                <a:latin typeface="Copperplate Gothic Light" pitchFamily="34" charset="0"/>
              </a:rPr>
              <a:t>Remaining three united forces termed GUT (Grand Unified Theory)</a:t>
            </a:r>
          </a:p>
          <a:p>
            <a:pPr>
              <a:buFontTx/>
              <a:buBlip>
                <a:blip r:embed="rId3"/>
              </a:buBlip>
            </a:pPr>
            <a:r>
              <a:rPr lang="en-US" sz="2400" b="1" dirty="0">
                <a:latin typeface="Copperplate Gothic Light" pitchFamily="34" charset="0"/>
              </a:rPr>
              <a:t>Universe grew very quickly at this point (Inflation)</a:t>
            </a:r>
          </a:p>
          <a:p>
            <a:pPr>
              <a:buFontTx/>
              <a:buBlip>
                <a:blip r:embed="rId3"/>
              </a:buBlip>
            </a:pPr>
            <a:r>
              <a:rPr lang="en-US" sz="2400" b="1" dirty="0">
                <a:latin typeface="Copperplate Gothic Light" pitchFamily="34" charset="0"/>
              </a:rPr>
              <a:t>lasted until 10</a:t>
            </a:r>
            <a:r>
              <a:rPr lang="en-US" sz="2400" b="1" baseline="30000" dirty="0">
                <a:latin typeface="Copperplate Gothic Light" pitchFamily="34" charset="0"/>
              </a:rPr>
              <a:t>-36</a:t>
            </a:r>
            <a:r>
              <a:rPr lang="en-US" sz="2400" b="1" dirty="0">
                <a:latin typeface="Copperplate Gothic Light" pitchFamily="34" charset="0"/>
              </a:rPr>
              <a:t> s universe at 10</a:t>
            </a:r>
            <a:r>
              <a:rPr lang="en-US" sz="2400" b="1" baseline="30000" dirty="0">
                <a:latin typeface="Copperplate Gothic Light" pitchFamily="34" charset="0"/>
              </a:rPr>
              <a:t>29</a:t>
            </a:r>
            <a:r>
              <a:rPr lang="en-US" sz="2400" b="1" dirty="0">
                <a:latin typeface="Copperplate Gothic Light" pitchFamily="34" charset="0"/>
              </a:rPr>
              <a:t> K.</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300"/>
                                  </p:iterate>
                                  <p:childTnLst>
                                    <p:set>
                                      <p:cBhvr>
                                        <p:cTn id="10" dur="1" fill="hold">
                                          <p:stCondLst>
                                            <p:cond delay="299"/>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300"/>
                                  </p:iterate>
                                  <p:childTnLst>
                                    <p:set>
                                      <p:cBhvr>
                                        <p:cTn id="14" dur="1" fill="hold">
                                          <p:stCondLst>
                                            <p:cond delay="299"/>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300"/>
                                  </p:iterate>
                                  <p:childTnLst>
                                    <p:set>
                                      <p:cBhvr>
                                        <p:cTn id="18" dur="1" fill="hold">
                                          <p:stCondLst>
                                            <p:cond delay="299"/>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300"/>
                                  </p:iterate>
                                  <p:childTnLst>
                                    <p:set>
                                      <p:cBhvr>
                                        <p:cTn id="22" dur="1" fill="hold">
                                          <p:stCondLst>
                                            <p:cond delay="299"/>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a:ln/>
        </p:spPr>
        <p:txBody>
          <a:bodyPr/>
          <a:lstStyle/>
          <a:p>
            <a:r>
              <a:rPr lang="en-US" altLang="en-US"/>
              <a:t>Evidence for Big Bang</a:t>
            </a:r>
          </a:p>
        </p:txBody>
      </p:sp>
      <p:sp>
        <p:nvSpPr>
          <p:cNvPr id="22531" name="Rectangle 3"/>
          <p:cNvSpPr>
            <a:spLocks noGrp="1" noChangeArrowheads="1"/>
          </p:cNvSpPr>
          <p:nvPr>
            <p:ph type="body" idx="1"/>
          </p:nvPr>
        </p:nvSpPr>
        <p:spPr/>
        <p:txBody>
          <a:bodyPr/>
          <a:lstStyle/>
          <a:p>
            <a:pPr>
              <a:buFontTx/>
              <a:buBlip>
                <a:blip r:embed="rId3"/>
              </a:buBlip>
            </a:pPr>
            <a:r>
              <a:rPr lang="en-US" sz="2800" b="1" dirty="0">
                <a:latin typeface="Copperplate Gothic Light" pitchFamily="34" charset="0"/>
              </a:rPr>
              <a:t>Galactic </a:t>
            </a:r>
            <a:r>
              <a:rPr lang="en-US" sz="2800" b="1" dirty="0" err="1">
                <a:latin typeface="Copperplate Gothic Light" pitchFamily="34" charset="0"/>
              </a:rPr>
              <a:t>redshift</a:t>
            </a:r>
            <a:r>
              <a:rPr lang="en-US" sz="2800" b="1" dirty="0">
                <a:latin typeface="Copperplate Gothic Light" pitchFamily="34" charset="0"/>
              </a:rPr>
              <a:t> (universe is expanding)</a:t>
            </a:r>
          </a:p>
          <a:p>
            <a:pPr>
              <a:buFontTx/>
              <a:buBlip>
                <a:blip r:embed="rId3"/>
              </a:buBlip>
            </a:pPr>
            <a:r>
              <a:rPr lang="en-US" sz="2800" b="1" dirty="0">
                <a:latin typeface="Copperplate Gothic Light" pitchFamily="34" charset="0"/>
              </a:rPr>
              <a:t>Cosmic Background radiation</a:t>
            </a:r>
          </a:p>
          <a:p>
            <a:pPr>
              <a:buFontTx/>
              <a:buBlip>
                <a:blip r:embed="rId3"/>
              </a:buBlip>
            </a:pPr>
            <a:r>
              <a:rPr lang="en-US" sz="2800" b="1" dirty="0">
                <a:latin typeface="Copperplate Gothic Light" pitchFamily="34" charset="0"/>
              </a:rPr>
              <a:t>Observation of Helium which agree with the standard Big Bang model.</a:t>
            </a:r>
          </a:p>
          <a:p>
            <a:pPr>
              <a:buFontTx/>
              <a:buBlip>
                <a:blip r:embed="rId3"/>
              </a:buBlip>
            </a:pPr>
            <a:r>
              <a:rPr lang="en-US" sz="2800" b="1" dirty="0" err="1">
                <a:latin typeface="Copperplate Gothic Light" pitchFamily="34" charset="0"/>
              </a:rPr>
              <a:t>Obler’s</a:t>
            </a:r>
            <a:r>
              <a:rPr lang="en-US" sz="2800" b="1" dirty="0">
                <a:latin typeface="Copperplate Gothic Light" pitchFamily="34" charset="0"/>
              </a:rPr>
              <a:t> paradox (1800’s)- why is night sky dark?</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300"/>
                                  </p:iterate>
                                  <p:childTnLst>
                                    <p:set>
                                      <p:cBhvr>
                                        <p:cTn id="10" dur="1" fill="hold">
                                          <p:stCondLst>
                                            <p:cond delay="299"/>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300"/>
                                  </p:iterate>
                                  <p:childTnLst>
                                    <p:set>
                                      <p:cBhvr>
                                        <p:cTn id="14" dur="1" fill="hold">
                                          <p:stCondLst>
                                            <p:cond delay="299"/>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300"/>
                                  </p:iterate>
                                  <p:childTnLst>
                                    <p:set>
                                      <p:cBhvr>
                                        <p:cTn id="18" dur="1" fill="hold">
                                          <p:stCondLst>
                                            <p:cond delay="299"/>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a:ln/>
        </p:spPr>
        <p:txBody>
          <a:bodyPr/>
          <a:lstStyle/>
          <a:p>
            <a:r>
              <a:rPr lang="en-US" altLang="en-US"/>
              <a:t>Electroweak Era</a:t>
            </a:r>
          </a:p>
        </p:txBody>
      </p:sp>
      <p:sp>
        <p:nvSpPr>
          <p:cNvPr id="15363" name="Rectangle 3"/>
          <p:cNvSpPr>
            <a:spLocks noGrp="1" noChangeArrowheads="1"/>
          </p:cNvSpPr>
          <p:nvPr>
            <p:ph type="body" idx="1"/>
          </p:nvPr>
        </p:nvSpPr>
        <p:spPr/>
        <p:txBody>
          <a:bodyPr/>
          <a:lstStyle/>
          <a:p>
            <a:pPr>
              <a:lnSpc>
                <a:spcPct val="90000"/>
              </a:lnSpc>
              <a:buFontTx/>
              <a:buBlip>
                <a:blip r:embed="rId3"/>
              </a:buBlip>
            </a:pPr>
            <a:r>
              <a:rPr lang="en-US" sz="2700" b="1" dirty="0">
                <a:latin typeface="Copperplate Gothic Light" pitchFamily="34" charset="0"/>
              </a:rPr>
              <a:t>Then strong force separated from the GUT force.</a:t>
            </a:r>
          </a:p>
          <a:p>
            <a:pPr>
              <a:lnSpc>
                <a:spcPct val="90000"/>
              </a:lnSpc>
              <a:buFontTx/>
              <a:buBlip>
                <a:blip r:embed="rId3"/>
              </a:buBlip>
            </a:pPr>
            <a:r>
              <a:rPr lang="en-US" sz="2700" b="1" dirty="0">
                <a:latin typeface="Copperplate Gothic Light" pitchFamily="34" charset="0"/>
              </a:rPr>
              <a:t>Leaves three forces</a:t>
            </a:r>
          </a:p>
          <a:p>
            <a:pPr lvl="1">
              <a:lnSpc>
                <a:spcPct val="90000"/>
              </a:lnSpc>
              <a:buFontTx/>
              <a:buBlip>
                <a:blip r:embed="rId3"/>
              </a:buBlip>
            </a:pPr>
            <a:r>
              <a:rPr lang="en-US" sz="2700" b="1" dirty="0">
                <a:latin typeface="Copperplate Gothic Light" pitchFamily="34" charset="0"/>
              </a:rPr>
              <a:t>Gravity</a:t>
            </a:r>
          </a:p>
          <a:p>
            <a:pPr lvl="1">
              <a:lnSpc>
                <a:spcPct val="90000"/>
              </a:lnSpc>
              <a:buFontTx/>
              <a:buBlip>
                <a:blip r:embed="rId3"/>
              </a:buBlip>
            </a:pPr>
            <a:r>
              <a:rPr lang="en-US" sz="2700" b="1" dirty="0">
                <a:latin typeface="Copperplate Gothic Light" pitchFamily="34" charset="0"/>
              </a:rPr>
              <a:t>Strong</a:t>
            </a:r>
          </a:p>
          <a:p>
            <a:pPr lvl="1">
              <a:lnSpc>
                <a:spcPct val="90000"/>
              </a:lnSpc>
              <a:buFontTx/>
              <a:buBlip>
                <a:blip r:embed="rId3"/>
              </a:buBlip>
            </a:pPr>
            <a:r>
              <a:rPr lang="en-US" sz="2700" b="1" dirty="0">
                <a:latin typeface="Copperplate Gothic Light" pitchFamily="34" charset="0"/>
              </a:rPr>
              <a:t>Electroweak</a:t>
            </a:r>
          </a:p>
          <a:p>
            <a:pPr>
              <a:lnSpc>
                <a:spcPct val="90000"/>
              </a:lnSpc>
              <a:buFontTx/>
              <a:buBlip>
                <a:blip r:embed="rId3"/>
              </a:buBlip>
            </a:pPr>
            <a:r>
              <a:rPr lang="en-US" sz="2700" b="1" dirty="0">
                <a:latin typeface="Copperplate Gothic Light" pitchFamily="34" charset="0"/>
              </a:rPr>
              <a:t>Universe at 10</a:t>
            </a:r>
            <a:r>
              <a:rPr lang="en-US" sz="2700" b="1" baseline="30000" dirty="0">
                <a:latin typeface="Copperplate Gothic Light" pitchFamily="34" charset="0"/>
              </a:rPr>
              <a:t>-15</a:t>
            </a:r>
            <a:r>
              <a:rPr lang="en-US" sz="2700" b="1" dirty="0">
                <a:latin typeface="Copperplate Gothic Light" pitchFamily="34" charset="0"/>
              </a:rPr>
              <a:t> K lasted until 10</a:t>
            </a:r>
            <a:r>
              <a:rPr lang="en-US" sz="2700" b="1" baseline="30000" dirty="0">
                <a:latin typeface="Copperplate Gothic Light" pitchFamily="34" charset="0"/>
              </a:rPr>
              <a:t>-10</a:t>
            </a:r>
            <a:r>
              <a:rPr lang="en-US" sz="2700" b="1" dirty="0">
                <a:latin typeface="Copperplate Gothic Light" pitchFamily="34" charset="0"/>
              </a:rPr>
              <a:t> s</a:t>
            </a:r>
          </a:p>
          <a:p>
            <a:pPr>
              <a:lnSpc>
                <a:spcPct val="90000"/>
              </a:lnSpc>
              <a:buFontTx/>
              <a:buBlip>
                <a:blip r:embed="rId3"/>
              </a:buBlip>
            </a:pPr>
            <a:r>
              <a:rPr lang="en-US" sz="2700" b="1" dirty="0">
                <a:latin typeface="Copperplate Gothic Light" pitchFamily="34" charset="0"/>
              </a:rPr>
              <a:t>Theories are still not strong here</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300"/>
                                  </p:iterate>
                                  <p:childTnLst>
                                    <p:set>
                                      <p:cBhvr>
                                        <p:cTn id="10" dur="1" fill="hold">
                                          <p:stCondLst>
                                            <p:cond delay="299"/>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300"/>
                                  </p:iterate>
                                  <p:childTnLst>
                                    <p:set>
                                      <p:cBhvr>
                                        <p:cTn id="14" dur="1" fill="hold">
                                          <p:stCondLst>
                                            <p:cond delay="299"/>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300"/>
                                  </p:iterate>
                                  <p:childTnLst>
                                    <p:set>
                                      <p:cBhvr>
                                        <p:cTn id="18" dur="1" fill="hold">
                                          <p:stCondLst>
                                            <p:cond delay="299"/>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300"/>
                                  </p:iterate>
                                  <p:childTnLst>
                                    <p:set>
                                      <p:cBhvr>
                                        <p:cTn id="22" dur="1" fill="hold">
                                          <p:stCondLst>
                                            <p:cond delay="299"/>
                                          </p:stCondLst>
                                        </p:cTn>
                                        <p:tgtEl>
                                          <p:spTgt spid="15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wd">
                                    <p:tmAbs val="300"/>
                                  </p:iterate>
                                  <p:childTnLst>
                                    <p:set>
                                      <p:cBhvr>
                                        <p:cTn id="26" dur="1" fill="hold">
                                          <p:stCondLst>
                                            <p:cond delay="299"/>
                                          </p:stCondLst>
                                        </p:cTn>
                                        <p:tgtEl>
                                          <p:spTgt spid="153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wd">
                                    <p:tmAbs val="300"/>
                                  </p:iterate>
                                  <p:childTnLst>
                                    <p:set>
                                      <p:cBhvr>
                                        <p:cTn id="30" dur="1" fill="hold">
                                          <p:stCondLst>
                                            <p:cond delay="299"/>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p:spPr>
        <p:txBody>
          <a:bodyPr/>
          <a:lstStyle/>
          <a:p>
            <a:r>
              <a:rPr lang="en-US" altLang="en-US"/>
              <a:t>Particle Era</a:t>
            </a:r>
          </a:p>
        </p:txBody>
      </p:sp>
      <p:sp>
        <p:nvSpPr>
          <p:cNvPr id="16387" name="Rectangle 3"/>
          <p:cNvSpPr>
            <a:spLocks noGrp="1" noChangeArrowheads="1"/>
          </p:cNvSpPr>
          <p:nvPr>
            <p:ph type="body" idx="1"/>
          </p:nvPr>
        </p:nvSpPr>
        <p:spPr/>
        <p:txBody>
          <a:bodyPr/>
          <a:lstStyle/>
          <a:p>
            <a:pPr>
              <a:buFontTx/>
              <a:buBlip>
                <a:blip r:embed="rId3"/>
              </a:buBlip>
            </a:pPr>
            <a:r>
              <a:rPr lang="en-US" sz="2500" b="1">
                <a:latin typeface="Copperplate Gothic Light" pitchFamily="34" charset="0"/>
              </a:rPr>
              <a:t>Finally temperature of universe lowered such that particles could be formed</a:t>
            </a:r>
          </a:p>
          <a:p>
            <a:pPr>
              <a:buFontTx/>
              <a:buBlip>
                <a:blip r:embed="rId3"/>
              </a:buBlip>
            </a:pPr>
            <a:r>
              <a:rPr lang="en-US" sz="2500" b="1">
                <a:latin typeface="Copperplate Gothic Light" pitchFamily="34" charset="0"/>
              </a:rPr>
              <a:t>as shown earlier.</a:t>
            </a:r>
          </a:p>
          <a:p>
            <a:pPr>
              <a:buFontTx/>
              <a:buBlip>
                <a:blip r:embed="rId3"/>
              </a:buBlip>
            </a:pPr>
            <a:r>
              <a:rPr lang="en-US" sz="2500" b="1">
                <a:latin typeface="Copperplate Gothic Light" pitchFamily="34" charset="0"/>
              </a:rPr>
              <a:t>at first only quarks and leptons.  Termed quark-gluon plasma.</a:t>
            </a:r>
          </a:p>
          <a:p>
            <a:pPr>
              <a:buFontTx/>
              <a:buBlip>
                <a:blip r:embed="rId3"/>
              </a:buBlip>
            </a:pPr>
            <a:r>
              <a:rPr lang="en-US" sz="2500" b="1">
                <a:latin typeface="Copperplate Gothic Light" pitchFamily="34" charset="0"/>
              </a:rPr>
              <a:t>Then around 1 millisecond protons and neutrons could form</a:t>
            </a:r>
          </a:p>
          <a:p>
            <a:pPr>
              <a:buFontTx/>
              <a:buBlip>
                <a:blip r:embed="rId3"/>
              </a:buBlip>
            </a:pPr>
            <a:r>
              <a:rPr lang="en-US" sz="2500" b="1">
                <a:latin typeface="Copperplate Gothic Light" pitchFamily="34" charset="0"/>
              </a:rPr>
              <a:t>Temp drops below 10</a:t>
            </a:r>
            <a:r>
              <a:rPr lang="en-US" sz="2500" b="1" baseline="30000">
                <a:latin typeface="Copperplate Gothic Light" pitchFamily="34" charset="0"/>
              </a:rPr>
              <a:t>12</a:t>
            </a:r>
            <a:r>
              <a:rPr lang="en-US" sz="2500" b="1">
                <a:latin typeface="Copperplate Gothic Light" pitchFamily="34" charset="0"/>
              </a:rPr>
              <a:t> K.</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300"/>
                                  </p:iterate>
                                  <p:childTnLst>
                                    <p:set>
                                      <p:cBhvr>
                                        <p:cTn id="10" dur="1" fill="hold">
                                          <p:stCondLst>
                                            <p:cond delay="299"/>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300"/>
                                  </p:iterate>
                                  <p:childTnLst>
                                    <p:set>
                                      <p:cBhvr>
                                        <p:cTn id="14" dur="1" fill="hold">
                                          <p:stCondLst>
                                            <p:cond delay="299"/>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300"/>
                                  </p:iterate>
                                  <p:childTnLst>
                                    <p:set>
                                      <p:cBhvr>
                                        <p:cTn id="18" dur="1" fill="hold">
                                          <p:stCondLst>
                                            <p:cond delay="299"/>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300"/>
                                  </p:iterate>
                                  <p:childTnLst>
                                    <p:set>
                                      <p:cBhvr>
                                        <p:cTn id="22" dur="1" fill="hold">
                                          <p:stCondLst>
                                            <p:cond delay="299"/>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a:ln/>
        </p:spPr>
        <p:txBody>
          <a:bodyPr>
            <a:normAutofit fontScale="90000"/>
          </a:bodyPr>
          <a:lstStyle/>
          <a:p>
            <a:r>
              <a:rPr lang="en-US" altLang="en-US"/>
              <a:t>Nucleosynthesis and era of nuclei</a:t>
            </a:r>
          </a:p>
        </p:txBody>
      </p:sp>
      <p:sp>
        <p:nvSpPr>
          <p:cNvPr id="17411" name="Rectangle 3"/>
          <p:cNvSpPr>
            <a:spLocks noGrp="1" noChangeArrowheads="1"/>
          </p:cNvSpPr>
          <p:nvPr>
            <p:ph type="body" idx="1"/>
          </p:nvPr>
        </p:nvSpPr>
        <p:spPr/>
        <p:txBody>
          <a:bodyPr/>
          <a:lstStyle/>
          <a:p>
            <a:pPr>
              <a:lnSpc>
                <a:spcPct val="90000"/>
              </a:lnSpc>
              <a:buFontTx/>
              <a:buBlip>
                <a:blip r:embed="rId3"/>
              </a:buBlip>
            </a:pPr>
            <a:r>
              <a:rPr lang="en-US" sz="2800" b="1">
                <a:latin typeface="Copperplate Gothic Light" pitchFamily="34" charset="0"/>
              </a:rPr>
              <a:t>From 0.001 seconds until 3 minutes universe underwent fusion</a:t>
            </a:r>
          </a:p>
          <a:p>
            <a:pPr lvl="1">
              <a:lnSpc>
                <a:spcPct val="90000"/>
              </a:lnSpc>
              <a:buFontTx/>
              <a:buBlip>
                <a:blip r:embed="rId3"/>
              </a:buBlip>
            </a:pPr>
            <a:r>
              <a:rPr lang="en-US" sz="2400" b="1">
                <a:latin typeface="Copperplate Gothic Light" pitchFamily="34" charset="0"/>
              </a:rPr>
              <a:t>75% of baryonic matter became </a:t>
            </a:r>
            <a:r>
              <a:rPr lang="en-US" sz="2400" b="1" baseline="30000">
                <a:latin typeface="Copperplate Gothic Light" pitchFamily="34" charset="0"/>
              </a:rPr>
              <a:t>1</a:t>
            </a:r>
            <a:r>
              <a:rPr lang="en-US" sz="2400" b="1">
                <a:latin typeface="Copperplate Gothic Light" pitchFamily="34" charset="0"/>
              </a:rPr>
              <a:t>H </a:t>
            </a:r>
          </a:p>
          <a:p>
            <a:pPr lvl="1">
              <a:lnSpc>
                <a:spcPct val="90000"/>
              </a:lnSpc>
              <a:buFontTx/>
              <a:buBlip>
                <a:blip r:embed="rId3"/>
              </a:buBlip>
            </a:pPr>
            <a:r>
              <a:rPr lang="en-US" sz="2400" b="1">
                <a:latin typeface="Copperplate Gothic Light" pitchFamily="34" charset="0"/>
              </a:rPr>
              <a:t>25% became heavier H isotopes, He, and Li.</a:t>
            </a:r>
          </a:p>
          <a:p>
            <a:pPr>
              <a:lnSpc>
                <a:spcPct val="90000"/>
              </a:lnSpc>
              <a:buFontTx/>
              <a:buBlip>
                <a:blip r:embed="rId3"/>
              </a:buBlip>
            </a:pPr>
            <a:r>
              <a:rPr lang="en-US" sz="2800" b="1">
                <a:latin typeface="Copperplate Gothic Light" pitchFamily="34" charset="0"/>
              </a:rPr>
              <a:t>Era of Nuclei</a:t>
            </a:r>
          </a:p>
          <a:p>
            <a:pPr lvl="1">
              <a:lnSpc>
                <a:spcPct val="90000"/>
              </a:lnSpc>
              <a:buFontTx/>
              <a:buBlip>
                <a:blip r:embed="rId3"/>
              </a:buBlip>
            </a:pPr>
            <a:r>
              <a:rPr lang="en-US" sz="2400" b="1">
                <a:latin typeface="Copperplate Gothic Light" pitchFamily="34" charset="0"/>
              </a:rPr>
              <a:t>for next 500,000 years universe cooled until galaxies could form.</a:t>
            </a:r>
          </a:p>
          <a:p>
            <a:pPr lvl="1">
              <a:lnSpc>
                <a:spcPct val="90000"/>
              </a:lnSpc>
              <a:buFontTx/>
              <a:buBlip>
                <a:blip r:embed="rId3"/>
              </a:buBlip>
            </a:pPr>
            <a:r>
              <a:rPr lang="en-US" sz="2400" b="1">
                <a:latin typeface="Copperplate Gothic Light" pitchFamily="34" charset="0"/>
              </a:rPr>
              <a:t>Era is observed today in the form of Cosmic Background radiation</a:t>
            </a:r>
            <a:endParaRPr lang="en-US" b="1">
              <a:latin typeface="Copperplate Gothic Light"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300"/>
                                  </p:iterate>
                                  <p:childTnLst>
                                    <p:set>
                                      <p:cBhvr>
                                        <p:cTn id="10" dur="1" fill="hold">
                                          <p:stCondLst>
                                            <p:cond delay="299"/>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300"/>
                                  </p:iterate>
                                  <p:childTnLst>
                                    <p:set>
                                      <p:cBhvr>
                                        <p:cTn id="14" dur="1" fill="hold">
                                          <p:stCondLst>
                                            <p:cond delay="299"/>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300"/>
                                  </p:iterate>
                                  <p:childTnLst>
                                    <p:set>
                                      <p:cBhvr>
                                        <p:cTn id="18" dur="1" fill="hold">
                                          <p:stCondLst>
                                            <p:cond delay="299"/>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300"/>
                                  </p:iterate>
                                  <p:childTnLst>
                                    <p:set>
                                      <p:cBhvr>
                                        <p:cTn id="22" dur="1" fill="hold">
                                          <p:stCondLst>
                                            <p:cond delay="299"/>
                                          </p:stCondLst>
                                        </p:cTn>
                                        <p:tgtEl>
                                          <p:spTgt spid="17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wd">
                                    <p:tmAbs val="300"/>
                                  </p:iterate>
                                  <p:childTnLst>
                                    <p:set>
                                      <p:cBhvr>
                                        <p:cTn id="26" dur="1" fill="hold">
                                          <p:stCondLst>
                                            <p:cond delay="299"/>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noFill/>
          <a:ln/>
        </p:spPr>
        <p:txBody>
          <a:bodyPr/>
          <a:lstStyle/>
          <a:p>
            <a:r>
              <a:rPr lang="en-US">
                <a:solidFill>
                  <a:srgbClr val="00FF00"/>
                </a:solidFill>
                <a:latin typeface="Copperplate Gothic Light" pitchFamily="34" charset="0"/>
              </a:rPr>
              <a:t>Future of Universe</a:t>
            </a:r>
          </a:p>
        </p:txBody>
      </p:sp>
      <p:sp>
        <p:nvSpPr>
          <p:cNvPr id="2051" name="Rectangle 3"/>
          <p:cNvSpPr>
            <a:spLocks noGrp="1" noChangeArrowheads="1"/>
          </p:cNvSpPr>
          <p:nvPr>
            <p:ph type="body" idx="1"/>
          </p:nvPr>
        </p:nvSpPr>
        <p:spPr>
          <a:xfrm>
            <a:off x="609600" y="1600200"/>
            <a:ext cx="7772400" cy="4495800"/>
          </a:xfrm>
        </p:spPr>
        <p:txBody>
          <a:bodyPr/>
          <a:lstStyle/>
          <a:p>
            <a:pPr>
              <a:spcBef>
                <a:spcPts val="500"/>
              </a:spcBef>
              <a:spcAft>
                <a:spcPts val="500"/>
              </a:spcAft>
              <a:buFontTx/>
              <a:buBlip>
                <a:blip r:embed="rId4"/>
              </a:buBlip>
            </a:pPr>
            <a:r>
              <a:rPr lang="en-US" sz="2400" b="1" dirty="0">
                <a:latin typeface="Copperplate Gothic Light" pitchFamily="34" charset="0"/>
              </a:rPr>
              <a:t>The universe’s future depends upon how much matter is present</a:t>
            </a:r>
          </a:p>
          <a:p>
            <a:pPr>
              <a:spcBef>
                <a:spcPts val="500"/>
              </a:spcBef>
              <a:spcAft>
                <a:spcPts val="500"/>
              </a:spcAft>
              <a:buFontTx/>
              <a:buBlip>
                <a:blip r:embed="rId4"/>
              </a:buBlip>
            </a:pPr>
            <a:r>
              <a:rPr lang="en-US" sz="2400" b="1" dirty="0">
                <a:latin typeface="Copperplate Gothic Light" pitchFamily="34" charset="0"/>
              </a:rPr>
              <a:t>There is a critical density of the amount of matter in the universe which will determine if the universe is going to collapse on itself or will expand forever.</a:t>
            </a:r>
          </a:p>
          <a:p>
            <a:pPr>
              <a:spcBef>
                <a:spcPts val="500"/>
              </a:spcBef>
              <a:spcAft>
                <a:spcPts val="500"/>
              </a:spcAft>
              <a:buFontTx/>
              <a:buBlip>
                <a:blip r:embed="rId4"/>
              </a:buBlip>
            </a:pPr>
            <a:r>
              <a:rPr lang="en-US" sz="2400" b="1" dirty="0">
                <a:latin typeface="Copperplate Gothic Light" pitchFamily="34" charset="0"/>
              </a:rPr>
              <a:t>This is often expressed in terms of the Greek letter - omega</a:t>
            </a:r>
          </a:p>
          <a:p>
            <a:pPr>
              <a:spcBef>
                <a:spcPts val="500"/>
              </a:spcBef>
              <a:spcAft>
                <a:spcPts val="500"/>
              </a:spcAft>
            </a:pPr>
            <a:endParaRPr lang="en-US" sz="2400" b="1" dirty="0">
              <a:latin typeface="Copperplate Gothic Light" pitchFamily="34" charset="0"/>
            </a:endParaRPr>
          </a:p>
          <a:p>
            <a:endParaRPr lang="en-US" sz="2400" dirty="0"/>
          </a:p>
        </p:txBody>
      </p:sp>
      <p:graphicFrame>
        <p:nvGraphicFramePr>
          <p:cNvPr id="2052" name="Object 4"/>
          <p:cNvGraphicFramePr>
            <a:graphicFrameLocks noChangeAspect="1"/>
          </p:cNvGraphicFramePr>
          <p:nvPr/>
        </p:nvGraphicFramePr>
        <p:xfrm>
          <a:off x="3500430" y="5357826"/>
          <a:ext cx="1781175" cy="914400"/>
        </p:xfrm>
        <a:graphic>
          <a:graphicData uri="http://schemas.openxmlformats.org/presentationml/2006/ole">
            <p:oleObj spid="_x0000_s2050" name="Equation" r:id="rId5" imgW="838080" imgH="431640" progId="Equation.3">
              <p:embed/>
            </p:oleObj>
          </a:graphicData>
        </a:graphic>
      </p:graphicFrame>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p:spPr>
        <p:txBody>
          <a:bodyPr/>
          <a:lstStyle/>
          <a:p>
            <a:r>
              <a:rPr lang="en-US">
                <a:solidFill>
                  <a:srgbClr val="00FF00"/>
                </a:solidFill>
                <a:latin typeface="Copperplate Gothic Light" pitchFamily="34" charset="0"/>
              </a:rPr>
              <a:t>Future of Universe</a:t>
            </a:r>
          </a:p>
        </p:txBody>
      </p:sp>
      <p:sp>
        <p:nvSpPr>
          <p:cNvPr id="3075" name="Rectangle 3"/>
          <p:cNvSpPr>
            <a:spLocks noGrp="1" noChangeArrowheads="1"/>
          </p:cNvSpPr>
          <p:nvPr>
            <p:ph type="body" idx="1"/>
          </p:nvPr>
        </p:nvSpPr>
        <p:spPr>
          <a:xfrm>
            <a:off x="609600" y="1600200"/>
            <a:ext cx="7772400" cy="4495800"/>
          </a:xfrm>
        </p:spPr>
        <p:txBody>
          <a:bodyPr/>
          <a:lstStyle/>
          <a:p>
            <a:pPr algn="ctr">
              <a:lnSpc>
                <a:spcPct val="90000"/>
              </a:lnSpc>
              <a:spcBef>
                <a:spcPts val="500"/>
              </a:spcBef>
              <a:spcAft>
                <a:spcPts val="500"/>
              </a:spcAft>
              <a:buFontTx/>
              <a:buNone/>
            </a:pPr>
            <a:r>
              <a:rPr lang="en-US" b="1">
                <a:solidFill>
                  <a:schemeClr val="hlink"/>
                </a:solidFill>
                <a:latin typeface="Copperplate Gothic Light" pitchFamily="34" charset="0"/>
              </a:rPr>
              <a:t>The standard models give our universe three choices:</a:t>
            </a:r>
            <a:endParaRPr lang="en-US" sz="2800" b="1">
              <a:solidFill>
                <a:schemeClr val="hlink"/>
              </a:solidFill>
              <a:latin typeface="Copperplate Gothic Light" pitchFamily="34" charset="0"/>
            </a:endParaRPr>
          </a:p>
          <a:p>
            <a:pPr>
              <a:lnSpc>
                <a:spcPct val="90000"/>
              </a:lnSpc>
              <a:spcBef>
                <a:spcPts val="500"/>
              </a:spcBef>
              <a:spcAft>
                <a:spcPts val="500"/>
              </a:spcAft>
              <a:buFontTx/>
              <a:buBlip>
                <a:blip r:embed="rId3"/>
              </a:buBlip>
            </a:pPr>
            <a:r>
              <a:rPr lang="en-US" sz="2800" b="1">
                <a:latin typeface="Copperplate Gothic Light" pitchFamily="34" charset="0"/>
              </a:rPr>
              <a:t>Omega &gt; 1 : Universe will collapse on itself ( closed) </a:t>
            </a:r>
          </a:p>
          <a:p>
            <a:pPr lvl="1">
              <a:lnSpc>
                <a:spcPct val="90000"/>
              </a:lnSpc>
              <a:spcBef>
                <a:spcPts val="500"/>
              </a:spcBef>
              <a:spcAft>
                <a:spcPts val="500"/>
              </a:spcAft>
              <a:buFontTx/>
              <a:buBlip>
                <a:blip r:embed="rId3"/>
              </a:buBlip>
            </a:pPr>
            <a:r>
              <a:rPr lang="en-US" sz="2400" b="1">
                <a:latin typeface="Copperplate Gothic Light" pitchFamily="34" charset="0"/>
              </a:rPr>
              <a:t>will end in big crunch</a:t>
            </a:r>
          </a:p>
          <a:p>
            <a:pPr>
              <a:lnSpc>
                <a:spcPct val="90000"/>
              </a:lnSpc>
              <a:spcBef>
                <a:spcPts val="500"/>
              </a:spcBef>
              <a:spcAft>
                <a:spcPts val="500"/>
              </a:spcAft>
              <a:buFontTx/>
              <a:buBlip>
                <a:blip r:embed="rId3"/>
              </a:buBlip>
            </a:pPr>
            <a:r>
              <a:rPr lang="en-US" sz="2800" b="1">
                <a:latin typeface="Copperplate Gothic Light" pitchFamily="34" charset="0"/>
              </a:rPr>
              <a:t>Omega=1 : Universe will slowly stop expanding (flat) </a:t>
            </a:r>
          </a:p>
          <a:p>
            <a:pPr>
              <a:lnSpc>
                <a:spcPct val="90000"/>
              </a:lnSpc>
              <a:spcBef>
                <a:spcPts val="500"/>
              </a:spcBef>
              <a:spcAft>
                <a:spcPts val="500"/>
              </a:spcAft>
              <a:buFontTx/>
              <a:buBlip>
                <a:blip r:embed="rId3"/>
              </a:buBlip>
            </a:pPr>
            <a:r>
              <a:rPr lang="en-US" sz="2800" b="1">
                <a:latin typeface="Copperplate Gothic Light" pitchFamily="34" charset="0"/>
              </a:rPr>
              <a:t>Omega &lt;1 : Universe will continue to expand forever (open)</a:t>
            </a:r>
          </a:p>
          <a:p>
            <a:pPr>
              <a:lnSpc>
                <a:spcPct val="90000"/>
              </a:lnSpc>
              <a:spcBef>
                <a:spcPts val="500"/>
              </a:spcBef>
              <a:spcAft>
                <a:spcPts val="500"/>
              </a:spcAft>
            </a:pPr>
            <a:endParaRPr lang="en-US" sz="2800" b="1">
              <a:latin typeface="Copperplate Gothic Light" pitchFamily="34" charset="0"/>
            </a:endParaRPr>
          </a:p>
          <a:p>
            <a:pPr>
              <a:lnSpc>
                <a:spcPct val="90000"/>
              </a:lnSpc>
            </a:pPr>
            <a:endParaRPr lang="en-US" sz="2800"/>
          </a:p>
        </p:txBody>
      </p:sp>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04800"/>
            <a:ext cx="7772400" cy="1447800"/>
          </a:xfrm>
          <a:noFill/>
          <a:ln/>
        </p:spPr>
        <p:txBody>
          <a:bodyPr/>
          <a:lstStyle/>
          <a:p>
            <a:r>
              <a:rPr lang="en-US"/>
              <a:t>Future of Universe</a:t>
            </a:r>
          </a:p>
        </p:txBody>
      </p:sp>
      <p:sp>
        <p:nvSpPr>
          <p:cNvPr id="4099" name="Rectangle 3"/>
          <p:cNvSpPr>
            <a:spLocks noGrp="1" noChangeArrowheads="1"/>
          </p:cNvSpPr>
          <p:nvPr>
            <p:ph type="body" idx="1"/>
          </p:nvPr>
        </p:nvSpPr>
        <p:spPr>
          <a:xfrm>
            <a:off x="609600" y="1600200"/>
            <a:ext cx="7772400" cy="4495800"/>
          </a:xfrm>
        </p:spPr>
        <p:txBody>
          <a:bodyPr/>
          <a:lstStyle/>
          <a:p>
            <a:endParaRPr lang="tr-TR" sz="2400"/>
          </a:p>
        </p:txBody>
      </p:sp>
      <p:pic>
        <p:nvPicPr>
          <p:cNvPr id="4100" name="Picture 4"/>
          <p:cNvPicPr>
            <a:picLocks noChangeAspect="1" noChangeArrowheads="1"/>
          </p:cNvPicPr>
          <p:nvPr/>
        </p:nvPicPr>
        <p:blipFill>
          <a:blip r:embed="rId3"/>
          <a:srcRect/>
          <a:stretch>
            <a:fillRect/>
          </a:stretch>
        </p:blipFill>
        <p:spPr bwMode="auto">
          <a:xfrm>
            <a:off x="952500" y="814388"/>
            <a:ext cx="7810500" cy="5641975"/>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p:spPr>
        <p:txBody>
          <a:bodyPr/>
          <a:lstStyle/>
          <a:p>
            <a:r>
              <a:rPr lang="en-US">
                <a:solidFill>
                  <a:srgbClr val="00FF00"/>
                </a:solidFill>
                <a:latin typeface="Copperplate Gothic Light" pitchFamily="34" charset="0"/>
              </a:rPr>
              <a:t>Future of Universe</a:t>
            </a:r>
          </a:p>
        </p:txBody>
      </p:sp>
      <p:sp>
        <p:nvSpPr>
          <p:cNvPr id="6147" name="Rectangle 3"/>
          <p:cNvSpPr>
            <a:spLocks noGrp="1" noChangeArrowheads="1"/>
          </p:cNvSpPr>
          <p:nvPr>
            <p:ph type="body" idx="1"/>
          </p:nvPr>
        </p:nvSpPr>
        <p:spPr>
          <a:xfrm>
            <a:off x="533400" y="1600200"/>
            <a:ext cx="7772400" cy="4495800"/>
          </a:xfrm>
        </p:spPr>
        <p:txBody>
          <a:bodyPr/>
          <a:lstStyle/>
          <a:p>
            <a:pPr>
              <a:lnSpc>
                <a:spcPct val="80000"/>
              </a:lnSpc>
              <a:buFontTx/>
              <a:buBlip>
                <a:blip r:embed="rId3"/>
              </a:buBlip>
            </a:pPr>
            <a:r>
              <a:rPr lang="en-US" sz="2400" dirty="0">
                <a:latin typeface="Copperplate Gothic Light" pitchFamily="34" charset="0"/>
              </a:rPr>
              <a:t>But recent (within last 4 years) observations have shown that the universe is not obeying any of these models.</a:t>
            </a:r>
          </a:p>
          <a:p>
            <a:pPr>
              <a:lnSpc>
                <a:spcPct val="80000"/>
              </a:lnSpc>
              <a:buFontTx/>
              <a:buBlip>
                <a:blip r:embed="rId3"/>
              </a:buBlip>
            </a:pPr>
            <a:r>
              <a:rPr lang="en-US" sz="2400" dirty="0">
                <a:latin typeface="Copperplate Gothic Light" pitchFamily="34" charset="0"/>
              </a:rPr>
              <a:t>Observations of distant Type 1a SN have shown that universe is accelerating</a:t>
            </a:r>
          </a:p>
          <a:p>
            <a:pPr>
              <a:lnSpc>
                <a:spcPct val="80000"/>
              </a:lnSpc>
              <a:buFontTx/>
              <a:buBlip>
                <a:blip r:embed="rId3"/>
              </a:buBlip>
            </a:pPr>
            <a:r>
              <a:rPr lang="en-US" sz="2400" dirty="0">
                <a:latin typeface="Copperplate Gothic Light" pitchFamily="34" charset="0"/>
              </a:rPr>
              <a:t>Strangely enough this brings Einstein’s cosmological constant into play.</a:t>
            </a:r>
          </a:p>
          <a:p>
            <a:pPr>
              <a:lnSpc>
                <a:spcPct val="80000"/>
              </a:lnSpc>
              <a:buFontTx/>
              <a:buBlip>
                <a:blip r:embed="rId3"/>
              </a:buBlip>
            </a:pPr>
            <a:r>
              <a:rPr lang="en-US" sz="2400" dirty="0">
                <a:latin typeface="Copperplate Gothic Light" pitchFamily="34" charset="0"/>
              </a:rPr>
              <a:t>Perhaps one of most exciting fields in physics</a:t>
            </a:r>
          </a:p>
          <a:p>
            <a:pPr>
              <a:lnSpc>
                <a:spcPct val="80000"/>
              </a:lnSpc>
              <a:buFontTx/>
              <a:buBlip>
                <a:blip r:embed="rId3"/>
              </a:buBlip>
            </a:pPr>
            <a:r>
              <a:rPr lang="en-US" sz="2400" dirty="0">
                <a:latin typeface="Copperplate Gothic Light" pitchFamily="34" charset="0"/>
              </a:rPr>
              <a:t>Leading theories claim this is due to “dark energy”</a:t>
            </a:r>
          </a:p>
          <a:p>
            <a:pPr lvl="1">
              <a:lnSpc>
                <a:spcPct val="80000"/>
              </a:lnSpc>
              <a:buFontTx/>
              <a:buBlip>
                <a:blip r:embed="rId3"/>
              </a:buBlip>
            </a:pPr>
            <a:r>
              <a:rPr lang="en-US" sz="2000" dirty="0">
                <a:latin typeface="Copperplate Gothic Light" pitchFamily="34" charset="0"/>
              </a:rPr>
              <a:t> a force which we know less about than even dark matter.</a:t>
            </a:r>
          </a:p>
        </p:txBody>
      </p:sp>
    </p:spTree>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Chacal\web.jpg"/>
          <p:cNvPicPr>
            <a:picLocks noChangeAspect="1" noChangeArrowheads="1"/>
          </p:cNvPicPr>
          <p:nvPr/>
        </p:nvPicPr>
        <p:blipFill>
          <a:blip r:embed="rId3"/>
          <a:srcRect/>
          <a:stretch>
            <a:fillRect/>
          </a:stretch>
        </p:blipFill>
        <p:spPr bwMode="auto">
          <a:xfrm>
            <a:off x="2214546" y="0"/>
            <a:ext cx="5357850" cy="661463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hacal\061116132026.jpg"/>
          <p:cNvPicPr>
            <a:picLocks noChangeAspect="1" noChangeArrowheads="1"/>
          </p:cNvPicPr>
          <p:nvPr/>
        </p:nvPicPr>
        <p:blipFill>
          <a:blip r:embed="rId3"/>
          <a:srcRect/>
          <a:stretch>
            <a:fillRect/>
          </a:stretch>
        </p:blipFill>
        <p:spPr bwMode="auto">
          <a:xfrm>
            <a:off x="1357290" y="285728"/>
            <a:ext cx="6000792" cy="6280828"/>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Text Box 2"/>
          <p:cNvSpPr txBox="1">
            <a:spLocks noChangeArrowheads="1"/>
          </p:cNvSpPr>
          <p:nvPr/>
        </p:nvSpPr>
        <p:spPr bwMode="auto">
          <a:xfrm>
            <a:off x="1828800" y="685800"/>
            <a:ext cx="5462588" cy="701675"/>
          </a:xfrm>
          <a:prstGeom prst="rect">
            <a:avLst/>
          </a:prstGeom>
          <a:noFill/>
          <a:ln w="9525">
            <a:noFill/>
            <a:miter lim="800000"/>
            <a:headEnd/>
            <a:tailEnd/>
          </a:ln>
          <a:effectLst/>
        </p:spPr>
        <p:txBody>
          <a:bodyPr wrap="none">
            <a:spAutoFit/>
          </a:bodyPr>
          <a:lstStyle/>
          <a:p>
            <a:r>
              <a:rPr lang="en-US" sz="4000" b="1" i="1" dirty="0"/>
              <a:t>Galactic Rotation Curves</a:t>
            </a:r>
          </a:p>
        </p:txBody>
      </p:sp>
      <p:sp>
        <p:nvSpPr>
          <p:cNvPr id="429059" name="Text Box 3"/>
          <p:cNvSpPr txBox="1">
            <a:spLocks noChangeArrowheads="1"/>
          </p:cNvSpPr>
          <p:nvPr/>
        </p:nvSpPr>
        <p:spPr bwMode="auto">
          <a:xfrm>
            <a:off x="990600" y="2133600"/>
            <a:ext cx="6823075" cy="822325"/>
          </a:xfrm>
          <a:prstGeom prst="rect">
            <a:avLst/>
          </a:prstGeom>
          <a:noFill/>
          <a:ln w="9525">
            <a:noFill/>
            <a:miter lim="800000"/>
            <a:headEnd/>
            <a:tailEnd/>
          </a:ln>
          <a:effectLst/>
        </p:spPr>
        <p:txBody>
          <a:bodyPr wrap="none">
            <a:spAutoFit/>
          </a:bodyPr>
          <a:lstStyle/>
          <a:p>
            <a:r>
              <a:rPr lang="en-US" sz="2400" dirty="0"/>
              <a:t>For a star of mass  </a:t>
            </a:r>
            <a:r>
              <a:rPr lang="en-US" sz="2400" b="1" dirty="0"/>
              <a:t>m</a:t>
            </a:r>
            <a:r>
              <a:rPr lang="en-US" sz="2400" dirty="0"/>
              <a:t>  a distance  </a:t>
            </a:r>
            <a:r>
              <a:rPr lang="en-US" sz="2400" b="1" dirty="0"/>
              <a:t>r</a:t>
            </a:r>
            <a:r>
              <a:rPr lang="en-US" sz="2400" dirty="0"/>
              <a:t>  from the center of </a:t>
            </a:r>
          </a:p>
          <a:p>
            <a:r>
              <a:rPr lang="en-US" sz="2400" dirty="0"/>
              <a:t>a galaxy, where the total mass interior to  </a:t>
            </a:r>
            <a:r>
              <a:rPr lang="en-US" sz="2400" b="1" dirty="0"/>
              <a:t>r </a:t>
            </a:r>
            <a:r>
              <a:rPr lang="en-US" sz="2400" dirty="0"/>
              <a:t> is  </a:t>
            </a:r>
            <a:r>
              <a:rPr lang="en-US" sz="2400" b="1" dirty="0"/>
              <a:t>M(r)</a:t>
            </a:r>
            <a:r>
              <a:rPr lang="en-US" sz="2400" dirty="0"/>
              <a:t>: </a:t>
            </a:r>
          </a:p>
        </p:txBody>
      </p:sp>
      <p:sp>
        <p:nvSpPr>
          <p:cNvPr id="429060" name="Text Box 4"/>
          <p:cNvSpPr txBox="1">
            <a:spLocks noChangeArrowheads="1"/>
          </p:cNvSpPr>
          <p:nvPr/>
        </p:nvSpPr>
        <p:spPr bwMode="auto">
          <a:xfrm>
            <a:off x="2743200" y="3429000"/>
            <a:ext cx="2671763" cy="457200"/>
          </a:xfrm>
          <a:prstGeom prst="rect">
            <a:avLst/>
          </a:prstGeom>
          <a:noFill/>
          <a:ln w="9525">
            <a:noFill/>
            <a:miter lim="800000"/>
            <a:headEnd/>
            <a:tailEnd/>
          </a:ln>
          <a:effectLst/>
        </p:spPr>
        <p:txBody>
          <a:bodyPr wrap="none">
            <a:spAutoFit/>
          </a:bodyPr>
          <a:lstStyle/>
          <a:p>
            <a:r>
              <a:rPr lang="en-US" sz="2400" b="1" dirty="0"/>
              <a:t>mv</a:t>
            </a:r>
            <a:r>
              <a:rPr lang="en-US" sz="2400" b="1" baseline="30000" dirty="0"/>
              <a:t>2</a:t>
            </a:r>
            <a:r>
              <a:rPr lang="en-US" sz="2400" b="1" dirty="0"/>
              <a:t>/r</a:t>
            </a:r>
            <a:r>
              <a:rPr lang="en-US" sz="2400" dirty="0"/>
              <a:t> = </a:t>
            </a:r>
            <a:r>
              <a:rPr lang="en-US" sz="2400" b="1" dirty="0"/>
              <a:t>GM(r)m/r</a:t>
            </a:r>
            <a:r>
              <a:rPr lang="en-US" sz="2400" b="1" baseline="30000" dirty="0"/>
              <a:t>2</a:t>
            </a:r>
            <a:endParaRPr lang="en-US" sz="2400" dirty="0"/>
          </a:p>
        </p:txBody>
      </p:sp>
      <p:sp>
        <p:nvSpPr>
          <p:cNvPr id="429061" name="Text Box 5"/>
          <p:cNvSpPr txBox="1">
            <a:spLocks noChangeArrowheads="1"/>
          </p:cNvSpPr>
          <p:nvPr/>
        </p:nvSpPr>
        <p:spPr bwMode="auto">
          <a:xfrm>
            <a:off x="8077200" y="3429000"/>
            <a:ext cx="184150" cy="457200"/>
          </a:xfrm>
          <a:prstGeom prst="rect">
            <a:avLst/>
          </a:prstGeom>
          <a:noFill/>
          <a:ln w="9525">
            <a:noFill/>
            <a:miter lim="800000"/>
            <a:headEnd/>
            <a:tailEnd/>
          </a:ln>
          <a:effectLst/>
        </p:spPr>
        <p:txBody>
          <a:bodyPr wrap="none">
            <a:spAutoFit/>
          </a:bodyPr>
          <a:lstStyle/>
          <a:p>
            <a:endParaRPr lang="tr-TR" sz="2400"/>
          </a:p>
        </p:txBody>
      </p:sp>
      <p:sp>
        <p:nvSpPr>
          <p:cNvPr id="429062" name="Text Box 6"/>
          <p:cNvSpPr txBox="1">
            <a:spLocks noChangeArrowheads="1"/>
          </p:cNvSpPr>
          <p:nvPr/>
        </p:nvSpPr>
        <p:spPr bwMode="auto">
          <a:xfrm>
            <a:off x="1143000" y="4191000"/>
            <a:ext cx="3127375" cy="457200"/>
          </a:xfrm>
          <a:prstGeom prst="rect">
            <a:avLst/>
          </a:prstGeom>
          <a:noFill/>
          <a:ln w="9525">
            <a:noFill/>
            <a:miter lim="800000"/>
            <a:headEnd/>
            <a:tailEnd/>
          </a:ln>
          <a:effectLst/>
        </p:spPr>
        <p:txBody>
          <a:bodyPr wrap="none">
            <a:spAutoFit/>
          </a:bodyPr>
          <a:lstStyle/>
          <a:p>
            <a:r>
              <a:rPr lang="en-US" sz="2400" dirty="0"/>
              <a:t>so that we would expect</a:t>
            </a:r>
          </a:p>
        </p:txBody>
      </p:sp>
      <p:sp>
        <p:nvSpPr>
          <p:cNvPr id="429063" name="Text Box 7"/>
          <p:cNvSpPr txBox="1">
            <a:spLocks noChangeArrowheads="1"/>
          </p:cNvSpPr>
          <p:nvPr/>
        </p:nvSpPr>
        <p:spPr bwMode="auto">
          <a:xfrm>
            <a:off x="2057400" y="5181600"/>
            <a:ext cx="5688013" cy="457200"/>
          </a:xfrm>
          <a:prstGeom prst="rect">
            <a:avLst/>
          </a:prstGeom>
          <a:noFill/>
          <a:ln w="9525">
            <a:noFill/>
            <a:miter lim="800000"/>
            <a:headEnd/>
            <a:tailEnd/>
          </a:ln>
          <a:effectLst/>
        </p:spPr>
        <p:txBody>
          <a:bodyPr wrap="none">
            <a:spAutoFit/>
          </a:bodyPr>
          <a:lstStyle/>
          <a:p>
            <a:r>
              <a:rPr lang="en-US" sz="2400"/>
              <a:t>v= </a:t>
            </a:r>
            <a:r>
              <a:rPr lang="en-US" sz="2400">
                <a:cs typeface="Times New Roman" pitchFamily="18" charset="0"/>
              </a:rPr>
              <a:t>[GM(r)/r] </a:t>
            </a:r>
            <a:r>
              <a:rPr lang="en-US" sz="2400" baseline="30000">
                <a:cs typeface="Times New Roman" pitchFamily="18" charset="0"/>
              </a:rPr>
              <a:t>½</a:t>
            </a:r>
            <a:r>
              <a:rPr lang="en-US" sz="2400">
                <a:cs typeface="Times New Roman" pitchFamily="18" charset="0"/>
              </a:rPr>
              <a:t>    so that v should go like  r </a:t>
            </a:r>
            <a:r>
              <a:rPr lang="en-US" sz="2400" baseline="30000">
                <a:cs typeface="Times New Roman" pitchFamily="18" charset="0"/>
              </a:rPr>
              <a:t>-½</a:t>
            </a:r>
          </a:p>
        </p:txBody>
      </p:sp>
      <p:pic>
        <p:nvPicPr>
          <p:cNvPr id="8" name="Picture 4" descr="FRİTZ"/>
          <p:cNvPicPr>
            <a:picLocks noChangeAspect="1" noChangeArrowheads="1"/>
          </p:cNvPicPr>
          <p:nvPr/>
        </p:nvPicPr>
        <p:blipFill>
          <a:blip r:embed="rId3"/>
          <a:srcRect/>
          <a:stretch>
            <a:fillRect/>
          </a:stretch>
        </p:blipFill>
        <p:spPr bwMode="auto">
          <a:xfrm>
            <a:off x="6215074" y="3143248"/>
            <a:ext cx="1428760" cy="1812964"/>
          </a:xfrm>
          <a:prstGeom prst="rect">
            <a:avLst/>
          </a:prstGeom>
        </p:spPr>
        <p:style>
          <a:lnRef idx="1">
            <a:schemeClr val="dk1"/>
          </a:lnRef>
          <a:fillRef idx="3">
            <a:schemeClr val="dk1"/>
          </a:fillRef>
          <a:effectRef idx="2">
            <a:schemeClr val="dk1"/>
          </a:effectRef>
          <a:fontRef idx="minor">
            <a:schemeClr val="lt1"/>
          </a:fontRef>
        </p:style>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9059"/>
                                        </p:tgtEl>
                                        <p:attrNameLst>
                                          <p:attrName>style.visibility</p:attrName>
                                        </p:attrNameLst>
                                      </p:cBhvr>
                                      <p:to>
                                        <p:strVal val="visible"/>
                                      </p:to>
                                    </p:set>
                                    <p:animEffect transition="in" filter="wipe(left)">
                                      <p:cBhvr>
                                        <p:cTn id="7" dur="500"/>
                                        <p:tgtEl>
                                          <p:spTgt spid="4290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9060"/>
                                        </p:tgtEl>
                                        <p:attrNameLst>
                                          <p:attrName>style.visibility</p:attrName>
                                        </p:attrNameLst>
                                      </p:cBhvr>
                                      <p:to>
                                        <p:strVal val="visible"/>
                                      </p:to>
                                    </p:set>
                                    <p:animEffect transition="in" filter="wipe(left)">
                                      <p:cBhvr>
                                        <p:cTn id="12" dur="500"/>
                                        <p:tgtEl>
                                          <p:spTgt spid="4290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nodePh="1">
                                  <p:stCondLst>
                                    <p:cond delay="0"/>
                                  </p:stCondLst>
                                  <p:endCondLst>
                                    <p:cond evt="begin" delay="0">
                                      <p:tn val="15"/>
                                    </p:cond>
                                  </p:endCondLst>
                                  <p:childTnLst>
                                    <p:set>
                                      <p:cBhvr>
                                        <p:cTn id="16" dur="1" fill="hold">
                                          <p:stCondLst>
                                            <p:cond delay="0"/>
                                          </p:stCondLst>
                                        </p:cTn>
                                        <p:tgtEl>
                                          <p:spTgt spid="429061"/>
                                        </p:tgtEl>
                                        <p:attrNameLst>
                                          <p:attrName>style.visibility</p:attrName>
                                        </p:attrNameLst>
                                      </p:cBhvr>
                                      <p:to>
                                        <p:strVal val="visible"/>
                                      </p:to>
                                    </p:set>
                                    <p:animEffect transition="in" filter="wipe(left)">
                                      <p:cBhvr>
                                        <p:cTn id="17" dur="500"/>
                                        <p:tgtEl>
                                          <p:spTgt spid="42906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9062"/>
                                        </p:tgtEl>
                                        <p:attrNameLst>
                                          <p:attrName>style.visibility</p:attrName>
                                        </p:attrNameLst>
                                      </p:cBhvr>
                                      <p:to>
                                        <p:strVal val="visible"/>
                                      </p:to>
                                    </p:set>
                                    <p:animEffect transition="in" filter="wipe(left)">
                                      <p:cBhvr>
                                        <p:cTn id="22" dur="500"/>
                                        <p:tgtEl>
                                          <p:spTgt spid="42906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29063"/>
                                        </p:tgtEl>
                                        <p:attrNameLst>
                                          <p:attrName>style.visibility</p:attrName>
                                        </p:attrNameLst>
                                      </p:cBhvr>
                                      <p:to>
                                        <p:strVal val="visible"/>
                                      </p:to>
                                    </p:set>
                                    <p:animEffect transition="in" filter="wipe(left)">
                                      <p:cBhvr>
                                        <p:cTn id="27" dur="500"/>
                                        <p:tgtEl>
                                          <p:spTgt spid="429063"/>
                                        </p:tgtEl>
                                      </p:cBhvr>
                                    </p:animEffect>
                                  </p:childTnLst>
                                </p:cTn>
                              </p:par>
                            </p:childTnLst>
                          </p:cTn>
                        </p:par>
                        <p:par>
                          <p:cTn id="28" fill="hold">
                            <p:stCondLst>
                              <p:cond delay="500"/>
                            </p:stCondLst>
                            <p:childTnLst>
                              <p:par>
                                <p:cTn id="29" presetID="2" presetClass="entr" presetSubtype="4"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9" grpId="0" autoUpdateAnimBg="0"/>
      <p:bldP spid="429060" grpId="0" autoUpdateAnimBg="0"/>
      <p:bldP spid="429061" grpId="0" autoUpdateAnimBg="0"/>
      <p:bldP spid="429062" grpId="0" autoUpdateAnimBg="0"/>
      <p:bldP spid="42906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a:xfrm>
            <a:off x="0" y="0"/>
            <a:ext cx="9144000" cy="685800"/>
          </a:xfrm>
        </p:spPr>
        <p:txBody>
          <a:bodyPr/>
          <a:lstStyle/>
          <a:p>
            <a:r>
              <a:rPr lang="en-US" sz="3600" dirty="0" err="1"/>
              <a:t>Olber’s</a:t>
            </a:r>
            <a:r>
              <a:rPr lang="en-US" sz="3600" dirty="0"/>
              <a:t> Paradox</a:t>
            </a:r>
          </a:p>
        </p:txBody>
      </p:sp>
      <p:sp>
        <p:nvSpPr>
          <p:cNvPr id="470019" name="Rectangle 3"/>
          <p:cNvSpPr>
            <a:spLocks noGrp="1" noChangeArrowheads="1"/>
          </p:cNvSpPr>
          <p:nvPr>
            <p:ph type="body" idx="1"/>
          </p:nvPr>
        </p:nvSpPr>
        <p:spPr>
          <a:xfrm>
            <a:off x="0" y="685800"/>
            <a:ext cx="9144000" cy="6172200"/>
          </a:xfrm>
        </p:spPr>
        <p:txBody>
          <a:bodyPr/>
          <a:lstStyle/>
          <a:p>
            <a:r>
              <a:rPr lang="en-US" sz="2800" dirty="0"/>
              <a:t>The Universe is Homogeneous and Isotropic</a:t>
            </a:r>
          </a:p>
          <a:p>
            <a:r>
              <a:rPr lang="en-US" sz="2800" dirty="0"/>
              <a:t>Stars and Galaxies are distributed uniformly throughout</a:t>
            </a:r>
          </a:p>
          <a:p>
            <a:endParaRPr lang="en-US" sz="2800" dirty="0"/>
          </a:p>
          <a:p>
            <a:r>
              <a:rPr lang="en-US" sz="2800" dirty="0"/>
              <a:t>If the universe is infinite in extent, every line of sight from the earth must eventually end at a star or galaxy.  The sky should be bright, day or night.</a:t>
            </a:r>
          </a:p>
          <a:p>
            <a:endParaRPr lang="en-US" sz="2800" dirty="0"/>
          </a:p>
          <a:p>
            <a:r>
              <a:rPr lang="en-US" sz="2800" dirty="0"/>
              <a:t>BUT IT IS NOT!</a:t>
            </a:r>
          </a:p>
          <a:p>
            <a:endParaRPr lang="en-US" sz="2800" dirty="0"/>
          </a:p>
          <a:p>
            <a:r>
              <a:rPr lang="en-US" sz="2800" dirty="0"/>
              <a:t>Why?</a:t>
            </a:r>
          </a:p>
          <a:p>
            <a:endParaRPr lang="en-US" sz="2800" dirty="0"/>
          </a:p>
        </p:txBody>
      </p:sp>
      <p:sp>
        <p:nvSpPr>
          <p:cNvPr id="4" name="TextBox 3"/>
          <p:cNvSpPr txBox="1"/>
          <p:nvPr/>
        </p:nvSpPr>
        <p:spPr>
          <a:xfrm>
            <a:off x="0" y="785794"/>
            <a:ext cx="8858280" cy="4401205"/>
          </a:xfrm>
          <a:prstGeom prst="rect">
            <a:avLst/>
          </a:prstGeom>
          <a:solidFill>
            <a:srgbClr val="FFFF00"/>
          </a:solidFill>
          <a:ln>
            <a:solidFill>
              <a:schemeClr val="accent4">
                <a:lumMod val="75000"/>
              </a:schemeClr>
            </a:solidFill>
          </a:ln>
        </p:spPr>
        <p:txBody>
          <a:bodyPr wrap="square" rtlCol="0">
            <a:spAutoFit/>
          </a:bodyPr>
          <a:lstStyle/>
          <a:p>
            <a:r>
              <a:rPr lang="tr-TR" sz="2800" dirty="0" smtClean="0">
                <a:solidFill>
                  <a:schemeClr val="bg1"/>
                </a:solidFill>
              </a:rPr>
              <a:t>• Heinrich Olbers, Swiss</a:t>
            </a:r>
          </a:p>
          <a:p>
            <a:r>
              <a:rPr lang="tr-TR" sz="2800" dirty="0" smtClean="0">
                <a:solidFill>
                  <a:schemeClr val="bg1"/>
                </a:solidFill>
              </a:rPr>
              <a:t>astronomer, in 1826 asked</a:t>
            </a:r>
          </a:p>
          <a:p>
            <a:r>
              <a:rPr lang="en-US" sz="2800" dirty="0" smtClean="0">
                <a:solidFill>
                  <a:schemeClr val="bg1"/>
                </a:solidFill>
              </a:rPr>
              <a:t>– Why is it dark at night?</a:t>
            </a:r>
          </a:p>
          <a:p>
            <a:r>
              <a:rPr lang="en-US" sz="2800" dirty="0" smtClean="0">
                <a:solidFill>
                  <a:schemeClr val="bg1"/>
                </a:solidFill>
              </a:rPr>
              <a:t>• Look out in any direction</a:t>
            </a:r>
          </a:p>
          <a:p>
            <a:r>
              <a:rPr lang="en-US" sz="2800" dirty="0" smtClean="0">
                <a:solidFill>
                  <a:schemeClr val="bg1"/>
                </a:solidFill>
              </a:rPr>
              <a:t>whatsoever in the sky. If the</a:t>
            </a:r>
          </a:p>
          <a:p>
            <a:r>
              <a:rPr lang="tr-TR" sz="2800" dirty="0" smtClean="0">
                <a:solidFill>
                  <a:schemeClr val="bg1"/>
                </a:solidFill>
              </a:rPr>
              <a:t>universe goes on forever,</a:t>
            </a:r>
          </a:p>
          <a:p>
            <a:r>
              <a:rPr lang="en-US" sz="2800" dirty="0" smtClean="0">
                <a:solidFill>
                  <a:schemeClr val="bg1"/>
                </a:solidFill>
              </a:rPr>
              <a:t>your line of sight will hit a star</a:t>
            </a:r>
          </a:p>
          <a:p>
            <a:r>
              <a:rPr lang="tr-TR" sz="2800" dirty="0" smtClean="0">
                <a:solidFill>
                  <a:schemeClr val="bg1"/>
                </a:solidFill>
              </a:rPr>
              <a:t>sooner or later.</a:t>
            </a:r>
          </a:p>
          <a:p>
            <a:r>
              <a:rPr lang="en-US" sz="2800" dirty="0" smtClean="0">
                <a:solidFill>
                  <a:schemeClr val="bg1"/>
                </a:solidFill>
              </a:rPr>
              <a:t>– </a:t>
            </a:r>
            <a:r>
              <a:rPr lang="en-US" sz="2800" b="1" dirty="0" smtClean="0">
                <a:solidFill>
                  <a:schemeClr val="bg1"/>
                </a:solidFill>
              </a:rPr>
              <a:t>Nights</a:t>
            </a:r>
            <a:r>
              <a:rPr lang="en-US" sz="2800" dirty="0" smtClean="0">
                <a:solidFill>
                  <a:schemeClr val="bg1"/>
                </a:solidFill>
              </a:rPr>
              <a:t> should be as bright as</a:t>
            </a:r>
            <a:r>
              <a:rPr lang="tr-TR" sz="2800" dirty="0" smtClean="0">
                <a:solidFill>
                  <a:schemeClr val="bg1"/>
                </a:solidFill>
              </a:rPr>
              <a:t> day</a:t>
            </a:r>
          </a:p>
          <a:p>
            <a:endParaRPr lang="en-US" sz="2800" dirty="0" smtClean="0">
              <a:solidFill>
                <a:schemeClr val="bg1"/>
              </a:solidFill>
            </a:endParaRPr>
          </a:p>
        </p:txBody>
      </p:sp>
      <p:pic>
        <p:nvPicPr>
          <p:cNvPr id="78849" name="Picture 1" descr="C:\Users\Chacal\Pictures\220px-Eye-stars.svg.png"/>
          <p:cNvPicPr>
            <a:picLocks noChangeAspect="1" noChangeArrowheads="1"/>
          </p:cNvPicPr>
          <p:nvPr/>
        </p:nvPicPr>
        <p:blipFill>
          <a:blip r:embed="rId3"/>
          <a:srcRect/>
          <a:stretch>
            <a:fillRect/>
          </a:stretch>
        </p:blipFill>
        <p:spPr bwMode="auto">
          <a:xfrm>
            <a:off x="6143636" y="1785926"/>
            <a:ext cx="2095500" cy="1990725"/>
          </a:xfrm>
          <a:prstGeom prst="rect">
            <a:avLst/>
          </a:prstGeom>
          <a:solidFill>
            <a:schemeClr val="tx1"/>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1000"/>
                                        <p:tgtEl>
                                          <p:spTgt spid="4"/>
                                        </p:tgtEl>
                                        <p:attrNameLst>
                                          <p:attrName>ppt_x</p:attrName>
                                        </p:attrNameLst>
                                      </p:cBhvr>
                                      <p:tavLst>
                                        <p:tav tm="0">
                                          <p:val>
                                            <p:strVal val="ppt_x"/>
                                          </p:val>
                                        </p:tav>
                                        <p:tav tm="100000">
                                          <p:val>
                                            <p:strVal val="ppt_x"/>
                                          </p:val>
                                        </p:tav>
                                      </p:tavLst>
                                    </p:anim>
                                    <p:anim calcmode="lin" valueType="num">
                                      <p:cBhvr additive="base">
                                        <p:cTn id="13" dur="1000"/>
                                        <p:tgtEl>
                                          <p:spTgt spid="4"/>
                                        </p:tgtEl>
                                        <p:attrNameLst>
                                          <p:attrName>ppt_y</p:attrName>
                                        </p:attrNameLst>
                                      </p:cBhvr>
                                      <p:tavLst>
                                        <p:tav tm="0">
                                          <p:val>
                                            <p:strVal val="ppt_y"/>
                                          </p:val>
                                        </p:tav>
                                        <p:tav tm="100000">
                                          <p:val>
                                            <p:strVal val="1+ppt_h/2"/>
                                          </p:val>
                                        </p:tav>
                                      </p:tavLst>
                                    </p:anim>
                                    <p:set>
                                      <p:cBhvr>
                                        <p:cTn id="14" dur="1" fill="hold">
                                          <p:stCondLst>
                                            <p:cond delay="9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1000"/>
                                        <p:tgtEl>
                                          <p:spTgt spid="78849"/>
                                        </p:tgtEl>
                                        <p:attrNameLst>
                                          <p:attrName>ppt_x</p:attrName>
                                        </p:attrNameLst>
                                      </p:cBhvr>
                                      <p:tavLst>
                                        <p:tav tm="0">
                                          <p:val>
                                            <p:strVal val="ppt_x"/>
                                          </p:val>
                                        </p:tav>
                                        <p:tav tm="100000">
                                          <p:val>
                                            <p:strVal val="ppt_x"/>
                                          </p:val>
                                        </p:tav>
                                      </p:tavLst>
                                    </p:anim>
                                    <p:anim calcmode="lin" valueType="num">
                                      <p:cBhvr additive="base">
                                        <p:cTn id="19" dur="1000"/>
                                        <p:tgtEl>
                                          <p:spTgt spid="78849"/>
                                        </p:tgtEl>
                                        <p:attrNameLst>
                                          <p:attrName>ppt_y</p:attrName>
                                        </p:attrNameLst>
                                      </p:cBhvr>
                                      <p:tavLst>
                                        <p:tav tm="0">
                                          <p:val>
                                            <p:strVal val="ppt_y"/>
                                          </p:val>
                                        </p:tav>
                                        <p:tav tm="100000">
                                          <p:val>
                                            <p:strVal val="1+ppt_h/2"/>
                                          </p:val>
                                        </p:tav>
                                      </p:tavLst>
                                    </p:anim>
                                    <p:set>
                                      <p:cBhvr>
                                        <p:cTn id="20" dur="1" fill="hold">
                                          <p:stCondLst>
                                            <p:cond delay="999"/>
                                          </p:stCondLst>
                                        </p:cTn>
                                        <p:tgtEl>
                                          <p:spTgt spid="7884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470019">
                                            <p:txEl>
                                              <p:pRg st="5" end="5"/>
                                            </p:txEl>
                                          </p:spTgt>
                                        </p:tgtEl>
                                        <p:attrNameLst>
                                          <p:attrName>style.visibility</p:attrName>
                                        </p:attrNameLst>
                                      </p:cBhvr>
                                      <p:to>
                                        <p:strVal val="visible"/>
                                      </p:to>
                                    </p:set>
                                    <p:anim calcmode="lin" valueType="num">
                                      <p:cBhvr additive="base">
                                        <p:cTn id="25" dur="1000" fill="hold"/>
                                        <p:tgtEl>
                                          <p:spTgt spid="470019">
                                            <p:txEl>
                                              <p:pRg st="5" end="5"/>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70019">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470019">
                                            <p:txEl>
                                              <p:pRg st="7" end="7"/>
                                            </p:txEl>
                                          </p:spTgt>
                                        </p:tgtEl>
                                        <p:attrNameLst>
                                          <p:attrName>style.visibility</p:attrName>
                                        </p:attrNameLst>
                                      </p:cBhvr>
                                      <p:to>
                                        <p:strVal val="visible"/>
                                      </p:to>
                                    </p:set>
                                    <p:anim calcmode="lin" valueType="num">
                                      <p:cBhvr additive="base">
                                        <p:cTn id="31" dur="1000" fill="hold"/>
                                        <p:tgtEl>
                                          <p:spTgt spid="470019">
                                            <p:txEl>
                                              <p:pRg st="7" end="7"/>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470019">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470019">
                                            <p:txEl>
                                              <p:pRg st="3" end="3"/>
                                            </p:txEl>
                                          </p:spTgt>
                                        </p:tgtEl>
                                        <p:attrNameLst>
                                          <p:attrName>style.visibility</p:attrName>
                                        </p:attrNameLst>
                                      </p:cBhvr>
                                      <p:to>
                                        <p:strVal val="visible"/>
                                      </p:to>
                                    </p:set>
                                    <p:anim calcmode="lin" valueType="num">
                                      <p:cBhvr additive="base">
                                        <p:cTn id="37" dur="1000" fill="hold"/>
                                        <p:tgtEl>
                                          <p:spTgt spid="470019">
                                            <p:txEl>
                                              <p:pRg st="3" end="3"/>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47001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470019">
                                            <p:txEl>
                                              <p:pRg st="0" end="0"/>
                                            </p:txEl>
                                          </p:spTgt>
                                        </p:tgtEl>
                                        <p:attrNameLst>
                                          <p:attrName>style.visibility</p:attrName>
                                        </p:attrNameLst>
                                      </p:cBhvr>
                                      <p:to>
                                        <p:strVal val="visible"/>
                                      </p:to>
                                    </p:set>
                                    <p:anim calcmode="lin" valueType="num">
                                      <p:cBhvr additive="base">
                                        <p:cTn id="43" dur="1000" fill="hold"/>
                                        <p:tgtEl>
                                          <p:spTgt spid="470019">
                                            <p:txEl>
                                              <p:pRg st="0" end="0"/>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47001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470019">
                                            <p:txEl>
                                              <p:pRg st="1" end="1"/>
                                            </p:txEl>
                                          </p:spTgt>
                                        </p:tgtEl>
                                        <p:attrNameLst>
                                          <p:attrName>style.visibility</p:attrName>
                                        </p:attrNameLst>
                                      </p:cBhvr>
                                      <p:to>
                                        <p:strVal val="visible"/>
                                      </p:to>
                                    </p:set>
                                    <p:anim calcmode="lin" valueType="num">
                                      <p:cBhvr additive="base">
                                        <p:cTn id="49" dur="1000" fill="hold"/>
                                        <p:tgtEl>
                                          <p:spTgt spid="470019">
                                            <p:txEl>
                                              <p:pRg st="1" end="1"/>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470019">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2916" name="Picture 4" descr="rotation"/>
          <p:cNvPicPr>
            <a:picLocks noChangeAspect="1" noChangeArrowheads="1"/>
          </p:cNvPicPr>
          <p:nvPr/>
        </p:nvPicPr>
        <p:blipFill>
          <a:blip r:embed="rId3"/>
          <a:srcRect/>
          <a:stretch>
            <a:fillRect/>
          </a:stretch>
        </p:blipFill>
        <p:spPr bwMode="auto">
          <a:xfrm>
            <a:off x="0" y="0"/>
            <a:ext cx="9144000" cy="6859588"/>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940" name="Picture 4" descr="rotcurve"/>
          <p:cNvPicPr>
            <a:picLocks noChangeAspect="1" noChangeArrowheads="1"/>
          </p:cNvPicPr>
          <p:nvPr/>
        </p:nvPicPr>
        <p:blipFill>
          <a:blip r:embed="rId3"/>
          <a:srcRect/>
          <a:stretch>
            <a:fillRect/>
          </a:stretch>
        </p:blipFill>
        <p:spPr bwMode="auto">
          <a:xfrm>
            <a:off x="533400" y="-3175"/>
            <a:ext cx="8077200" cy="686435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84" name="Picture 4" descr="darkmatteringalaxy"/>
          <p:cNvPicPr>
            <a:picLocks noChangeAspect="1" noChangeArrowheads="1"/>
          </p:cNvPicPr>
          <p:nvPr/>
        </p:nvPicPr>
        <p:blipFill>
          <a:blip r:embed="rId3"/>
          <a:srcRect/>
          <a:stretch>
            <a:fillRect/>
          </a:stretch>
        </p:blipFill>
        <p:spPr bwMode="auto">
          <a:xfrm>
            <a:off x="685800" y="-228600"/>
            <a:ext cx="7772400" cy="76835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p:txBody>
          <a:bodyPr/>
          <a:lstStyle/>
          <a:p>
            <a:endParaRPr lang="tr-TR"/>
          </a:p>
        </p:txBody>
      </p:sp>
      <p:pic>
        <p:nvPicPr>
          <p:cNvPr id="39939" name="Picture 3" descr="A2218"/>
          <p:cNvPicPr>
            <a:picLocks noChangeAspect="1" noChangeArrowheads="1"/>
          </p:cNvPicPr>
          <p:nvPr/>
        </p:nvPicPr>
        <p:blipFill>
          <a:blip r:embed="rId3"/>
          <a:srcRect/>
          <a:stretch>
            <a:fillRect/>
          </a:stretch>
        </p:blipFill>
        <p:spPr bwMode="auto">
          <a:xfrm>
            <a:off x="304800" y="1219200"/>
            <a:ext cx="8534400" cy="5067300"/>
          </a:xfrm>
          <a:prstGeom prst="rect">
            <a:avLst/>
          </a:prstGeom>
          <a:noFill/>
        </p:spPr>
      </p:pic>
      <p:sp>
        <p:nvSpPr>
          <p:cNvPr id="39940" name="Text Box 4"/>
          <p:cNvSpPr txBox="1">
            <a:spLocks noChangeArrowheads="1"/>
          </p:cNvSpPr>
          <p:nvPr/>
        </p:nvSpPr>
        <p:spPr bwMode="auto">
          <a:xfrm>
            <a:off x="533400" y="381000"/>
            <a:ext cx="2286000" cy="519113"/>
          </a:xfrm>
          <a:prstGeom prst="rect">
            <a:avLst/>
          </a:prstGeom>
          <a:noFill/>
          <a:ln w="9525">
            <a:noFill/>
            <a:miter lim="800000"/>
            <a:headEnd/>
            <a:tailEnd/>
          </a:ln>
          <a:effectLst/>
        </p:spPr>
        <p:txBody>
          <a:bodyPr>
            <a:spAutoFit/>
          </a:bodyPr>
          <a:lstStyle/>
          <a:p>
            <a:r>
              <a:rPr lang="en-US" sz="2800" dirty="0">
                <a:solidFill>
                  <a:srgbClr val="FF3300"/>
                </a:solidFill>
              </a:rPr>
              <a:t>Evidence </a:t>
            </a:r>
          </a:p>
        </p:txBody>
      </p:sp>
      <p:sp>
        <p:nvSpPr>
          <p:cNvPr id="39941" name="Rectangle 5"/>
          <p:cNvSpPr>
            <a:spLocks noChangeArrowheads="1"/>
          </p:cNvSpPr>
          <p:nvPr/>
        </p:nvSpPr>
        <p:spPr bwMode="auto">
          <a:xfrm>
            <a:off x="2971800" y="533400"/>
            <a:ext cx="5257800" cy="579438"/>
          </a:xfrm>
          <a:prstGeom prst="rect">
            <a:avLst/>
          </a:prstGeom>
          <a:noFill/>
          <a:ln w="9525">
            <a:noFill/>
            <a:miter lim="800000"/>
            <a:headEnd/>
            <a:tailEnd/>
          </a:ln>
          <a:effectLst/>
        </p:spPr>
        <p:txBody>
          <a:bodyPr>
            <a:spAutoFit/>
          </a:bodyPr>
          <a:lstStyle/>
          <a:p>
            <a:r>
              <a:rPr lang="en-US" sz="3200"/>
              <a:t>Gravitational lensing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39940">
                                            <p:txEl>
                                              <p:pRg st="0" end="0"/>
                                            </p:txEl>
                                          </p:spTgt>
                                        </p:tgtEl>
                                      </p:cBhvr>
                                    </p:animEffect>
                                    <p:animScale>
                                      <p:cBhvr>
                                        <p:cTn id="7" dur="1000" autoRev="1" fill="hold"/>
                                        <p:tgtEl>
                                          <p:spTgt spid="3994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Proof of Dark Matter </a:t>
            </a:r>
            <a:endParaRPr lang="tr-TR" dirty="0"/>
          </a:p>
        </p:txBody>
      </p:sp>
      <p:sp>
        <p:nvSpPr>
          <p:cNvPr id="3" name="Content Placeholder 2"/>
          <p:cNvSpPr>
            <a:spLocks noGrp="1"/>
          </p:cNvSpPr>
          <p:nvPr>
            <p:ph idx="1"/>
          </p:nvPr>
        </p:nvSpPr>
        <p:spPr/>
        <p:txBody>
          <a:bodyPr/>
          <a:lstStyle/>
          <a:p>
            <a:endParaRPr lang="tr-TR"/>
          </a:p>
        </p:txBody>
      </p:sp>
      <p:pic>
        <p:nvPicPr>
          <p:cNvPr id="166914" name="Picture 2" descr="C:\Users\Chacal\060821_darkmatter.jpg"/>
          <p:cNvPicPr>
            <a:picLocks noChangeAspect="1" noChangeArrowheads="1"/>
          </p:cNvPicPr>
          <p:nvPr/>
        </p:nvPicPr>
        <p:blipFill>
          <a:blip r:embed="rId3"/>
          <a:srcRect/>
          <a:stretch>
            <a:fillRect/>
          </a:stretch>
        </p:blipFill>
        <p:spPr bwMode="auto">
          <a:xfrm>
            <a:off x="1142976" y="1285860"/>
            <a:ext cx="6858000" cy="4953000"/>
          </a:xfrm>
          <a:prstGeom prst="rect">
            <a:avLst/>
          </a:prstGeom>
          <a:noFill/>
        </p:spPr>
      </p:pic>
      <p:sp>
        <p:nvSpPr>
          <p:cNvPr id="5" name="Rectangle 4"/>
          <p:cNvSpPr/>
          <p:nvPr/>
        </p:nvSpPr>
        <p:spPr>
          <a:xfrm>
            <a:off x="0" y="1428736"/>
            <a:ext cx="2500298" cy="1571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Two large clusters of galaxies (blue )</a:t>
            </a:r>
            <a:endParaRPr lang="tr-TR" dirty="0"/>
          </a:p>
        </p:txBody>
      </p:sp>
      <p:cxnSp>
        <p:nvCxnSpPr>
          <p:cNvPr id="7" name="Straight Arrow Connector 6"/>
          <p:cNvCxnSpPr/>
          <p:nvPr/>
        </p:nvCxnSpPr>
        <p:spPr>
          <a:xfrm rot="16200000" flipH="1">
            <a:off x="1857356" y="2786058"/>
            <a:ext cx="1143008" cy="1000132"/>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5" idx="3"/>
          </p:cNvCxnSpPr>
          <p:nvPr/>
        </p:nvCxnSpPr>
        <p:spPr>
          <a:xfrm rot="5400000" flipH="1" flipV="1">
            <a:off x="2213752" y="2501100"/>
            <a:ext cx="57309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04800" y="-304800"/>
            <a:ext cx="8229600" cy="1143000"/>
          </a:xfrm>
        </p:spPr>
        <p:txBody>
          <a:bodyPr/>
          <a:lstStyle/>
          <a:p>
            <a:r>
              <a:rPr lang="en-US">
                <a:solidFill>
                  <a:srgbClr val="FF3399"/>
                </a:solidFill>
              </a:rPr>
              <a:t>So what is it?</a:t>
            </a:r>
          </a:p>
        </p:txBody>
      </p:sp>
      <p:sp>
        <p:nvSpPr>
          <p:cNvPr id="77828" name="Rectangle 4"/>
          <p:cNvSpPr>
            <a:spLocks noGrp="1" noChangeArrowheads="1"/>
          </p:cNvSpPr>
          <p:nvPr>
            <p:ph type="body" idx="1"/>
          </p:nvPr>
        </p:nvSpPr>
        <p:spPr>
          <a:xfrm>
            <a:off x="838200" y="2895600"/>
            <a:ext cx="7772400" cy="3459163"/>
          </a:xfrm>
          <a:noFill/>
          <a:ln>
            <a:solidFill>
              <a:schemeClr val="tx1"/>
            </a:solidFill>
          </a:ln>
        </p:spPr>
        <p:txBody>
          <a:bodyPr/>
          <a:lstStyle/>
          <a:p>
            <a:pPr>
              <a:lnSpc>
                <a:spcPct val="80000"/>
              </a:lnSpc>
            </a:pPr>
            <a:r>
              <a:rPr lang="en-US" sz="2400" dirty="0"/>
              <a:t>Does not shine in the visible domain: </a:t>
            </a:r>
            <a:r>
              <a:rPr lang="en-US" sz="2400" dirty="0">
                <a:solidFill>
                  <a:srgbClr val="FF3300"/>
                </a:solidFill>
              </a:rPr>
              <a:t>Neutral</a:t>
            </a:r>
          </a:p>
          <a:p>
            <a:pPr>
              <a:lnSpc>
                <a:spcPct val="80000"/>
              </a:lnSpc>
            </a:pPr>
            <a:endParaRPr lang="en-US" sz="2400" dirty="0">
              <a:solidFill>
                <a:srgbClr val="FF3300"/>
              </a:solidFill>
            </a:endParaRPr>
          </a:p>
          <a:p>
            <a:pPr>
              <a:lnSpc>
                <a:spcPct val="80000"/>
              </a:lnSpc>
            </a:pPr>
            <a:r>
              <a:rPr lang="en-US" sz="2400" dirty="0"/>
              <a:t>Observed nowadays: </a:t>
            </a:r>
            <a:r>
              <a:rPr lang="en-US" sz="2400" dirty="0">
                <a:solidFill>
                  <a:srgbClr val="FF3300"/>
                </a:solidFill>
              </a:rPr>
              <a:t>Stable or quasi stable</a:t>
            </a:r>
          </a:p>
          <a:p>
            <a:pPr>
              <a:lnSpc>
                <a:spcPct val="80000"/>
              </a:lnSpc>
            </a:pPr>
            <a:endParaRPr lang="en-US" sz="2400" dirty="0"/>
          </a:p>
          <a:p>
            <a:pPr>
              <a:lnSpc>
                <a:spcPct val="80000"/>
              </a:lnSpc>
            </a:pPr>
            <a:r>
              <a:rPr lang="en-US" sz="2400" dirty="0"/>
              <a:t>Silk damping:  </a:t>
            </a:r>
            <a:r>
              <a:rPr lang="en-US" sz="2400" dirty="0">
                <a:solidFill>
                  <a:srgbClr val="FF3300"/>
                </a:solidFill>
              </a:rPr>
              <a:t>Weakly interacting. </a:t>
            </a:r>
          </a:p>
          <a:p>
            <a:pPr>
              <a:lnSpc>
                <a:spcPct val="80000"/>
              </a:lnSpc>
              <a:buFontTx/>
              <a:buNone/>
            </a:pPr>
            <a:r>
              <a:rPr lang="en-US" sz="2400" dirty="0">
                <a:solidFill>
                  <a:srgbClr val="669900"/>
                </a:solidFill>
              </a:rPr>
              <a:t>    </a:t>
            </a:r>
          </a:p>
          <a:p>
            <a:pPr>
              <a:lnSpc>
                <a:spcPct val="80000"/>
              </a:lnSpc>
              <a:buFontTx/>
              <a:buNone/>
            </a:pPr>
            <a:r>
              <a:rPr lang="en-US" sz="2400" dirty="0"/>
              <a:t>    Weak means  weaker than electromagnetic/strong interactions BUT could be stronger than the Standard weak interactions</a:t>
            </a:r>
          </a:p>
          <a:p>
            <a:pPr lvl="2">
              <a:lnSpc>
                <a:spcPct val="80000"/>
              </a:lnSpc>
            </a:pPr>
            <a:endParaRPr lang="en-US" sz="1800" dirty="0">
              <a:solidFill>
                <a:srgbClr val="669900"/>
              </a:solidFill>
            </a:endParaRPr>
          </a:p>
        </p:txBody>
      </p:sp>
      <p:sp>
        <p:nvSpPr>
          <p:cNvPr id="77829" name="Text Box 5"/>
          <p:cNvSpPr txBox="1">
            <a:spLocks noChangeArrowheads="1"/>
          </p:cNvSpPr>
          <p:nvPr/>
        </p:nvSpPr>
        <p:spPr bwMode="auto">
          <a:xfrm>
            <a:off x="1752600" y="838200"/>
            <a:ext cx="5441950" cy="915988"/>
          </a:xfrm>
          <a:prstGeom prst="rect">
            <a:avLst/>
          </a:prstGeom>
          <a:solidFill>
            <a:srgbClr val="99CC00">
              <a:alpha val="48000"/>
            </a:srgbClr>
          </a:solidFill>
          <a:ln w="9525">
            <a:noFill/>
            <a:miter lim="800000"/>
            <a:headEnd/>
            <a:tailEnd/>
          </a:ln>
          <a:effectLst/>
        </p:spPr>
        <p:txBody>
          <a:bodyPr>
            <a:spAutoFit/>
          </a:bodyPr>
          <a:lstStyle/>
          <a:p>
            <a:pPr algn="ctr"/>
            <a:r>
              <a:rPr lang="en-US"/>
              <a:t>Strong bias towards a particle physics solution!</a:t>
            </a:r>
          </a:p>
          <a:p>
            <a:pPr algn="ctr"/>
            <a:r>
              <a:rPr lang="en-US"/>
              <a:t>BUT still room for modifying gravity especially </a:t>
            </a:r>
          </a:p>
          <a:p>
            <a:pPr algn="ctr"/>
            <a:r>
              <a:rPr lang="en-US"/>
              <a:t>given the cosmological constant </a:t>
            </a:r>
          </a:p>
        </p:txBody>
      </p:sp>
      <p:sp>
        <p:nvSpPr>
          <p:cNvPr id="77830" name="Text Box 6"/>
          <p:cNvSpPr txBox="1">
            <a:spLocks noChangeArrowheads="1"/>
          </p:cNvSpPr>
          <p:nvPr/>
        </p:nvSpPr>
        <p:spPr bwMode="auto">
          <a:xfrm>
            <a:off x="2743200" y="2286000"/>
            <a:ext cx="3194050" cy="366713"/>
          </a:xfrm>
          <a:prstGeom prst="rect">
            <a:avLst/>
          </a:prstGeom>
          <a:noFill/>
          <a:ln w="9525">
            <a:noFill/>
            <a:miter lim="800000"/>
            <a:headEnd/>
            <a:tailEnd/>
          </a:ln>
          <a:effectLst/>
        </p:spPr>
        <p:txBody>
          <a:bodyPr wrap="none">
            <a:spAutoFit/>
          </a:bodyPr>
          <a:lstStyle/>
          <a:p>
            <a:r>
              <a:rPr lang="en-US" dirty="0">
                <a:solidFill>
                  <a:srgbClr val="3399FF"/>
                </a:solidFill>
              </a:rPr>
              <a:t>Particle Physics point of view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7783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a:solidFill>
                  <a:srgbClr val="FF3399"/>
                </a:solidFill>
              </a:rPr>
              <a:t>What kind of particles can it be?</a:t>
            </a:r>
          </a:p>
        </p:txBody>
      </p:sp>
      <p:sp>
        <p:nvSpPr>
          <p:cNvPr id="17411" name="Rectangle 3"/>
          <p:cNvSpPr>
            <a:spLocks noGrp="1" noChangeArrowheads="1"/>
          </p:cNvSpPr>
          <p:nvPr>
            <p:ph type="body" idx="1"/>
          </p:nvPr>
        </p:nvSpPr>
        <p:spPr>
          <a:xfrm>
            <a:off x="457200" y="1905000"/>
            <a:ext cx="8229600" cy="4525963"/>
          </a:xfrm>
        </p:spPr>
        <p:txBody>
          <a:bodyPr/>
          <a:lstStyle/>
          <a:p>
            <a:r>
              <a:rPr lang="en-US" dirty="0"/>
              <a:t>Invisible baryons???</a:t>
            </a:r>
          </a:p>
          <a:p>
            <a:endParaRPr lang="en-US" dirty="0"/>
          </a:p>
          <a:p>
            <a:r>
              <a:rPr lang="en-US" dirty="0"/>
              <a:t>SM particles (</a:t>
            </a:r>
            <a:r>
              <a:rPr lang="en-US" dirty="0" err="1"/>
              <a:t>higgs</a:t>
            </a:r>
            <a:r>
              <a:rPr lang="en-US" dirty="0"/>
              <a:t>, neutrino)???</a:t>
            </a:r>
          </a:p>
          <a:p>
            <a:endParaRPr lang="en-US" dirty="0"/>
          </a:p>
          <a:p>
            <a:r>
              <a:rPr lang="en-US" dirty="0"/>
              <a:t>New particles (Thermal / non-thermal)???</a:t>
            </a:r>
          </a:p>
          <a:p>
            <a:endParaRPr lang="en-US" dirty="0"/>
          </a:p>
          <a:p>
            <a:r>
              <a:rPr lang="en-US" dirty="0"/>
              <a:t>(Others: long range scalars - fluid,..)</a:t>
            </a:r>
          </a:p>
          <a:p>
            <a:pPr>
              <a:buNone/>
            </a:pP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dirty="0">
                <a:solidFill>
                  <a:srgbClr val="FF3399"/>
                </a:solidFill>
              </a:rPr>
              <a:t>Invisible baryons?</a:t>
            </a:r>
          </a:p>
        </p:txBody>
      </p:sp>
      <p:sp>
        <p:nvSpPr>
          <p:cNvPr id="79875" name="Rectangle 3"/>
          <p:cNvSpPr>
            <a:spLocks noGrp="1" noChangeArrowheads="1"/>
          </p:cNvSpPr>
          <p:nvPr>
            <p:ph type="body" idx="1"/>
          </p:nvPr>
        </p:nvSpPr>
        <p:spPr>
          <a:xfrm>
            <a:off x="457200" y="1676400"/>
            <a:ext cx="8153400" cy="4830763"/>
          </a:xfrm>
          <a:noFill/>
          <a:ln>
            <a:solidFill>
              <a:schemeClr val="tx1"/>
            </a:solidFill>
          </a:ln>
        </p:spPr>
        <p:txBody>
          <a:bodyPr/>
          <a:lstStyle/>
          <a:p>
            <a:r>
              <a:rPr lang="en-US" dirty="0"/>
              <a:t> would suffer from the Silk damping effect and lead to the ``wrong’’ linear P(k). </a:t>
            </a:r>
          </a:p>
          <a:p>
            <a:pPr lvl="1">
              <a:buFontTx/>
              <a:buNone/>
            </a:pPr>
            <a:r>
              <a:rPr lang="en-US" dirty="0">
                <a:solidFill>
                  <a:srgbClr val="CC6600"/>
                </a:solidFill>
              </a:rPr>
              <a:t>     Unless perhaps one modifies gravity!</a:t>
            </a:r>
          </a:p>
          <a:p>
            <a:endParaRPr lang="en-US" sz="2800" dirty="0">
              <a:solidFill>
                <a:srgbClr val="CC6600"/>
              </a:solidFill>
            </a:endParaRPr>
          </a:p>
          <a:p>
            <a:r>
              <a:rPr lang="en-US" dirty="0"/>
              <a:t> but the amount of baryons is limited by </a:t>
            </a:r>
            <a:r>
              <a:rPr lang="en-US" dirty="0" err="1"/>
              <a:t>nucleosynthesis</a:t>
            </a:r>
            <a:r>
              <a:rPr lang="en-US" dirty="0"/>
              <a:t>. </a:t>
            </a:r>
          </a:p>
          <a:p>
            <a:endParaRPr lang="en-US" dirty="0"/>
          </a:p>
          <a:p>
            <a:r>
              <a:rPr lang="en-US" dirty="0"/>
              <a:t>Besides looked for by</a:t>
            </a:r>
            <a:r>
              <a:rPr lang="en-US" dirty="0">
                <a:solidFill>
                  <a:srgbClr val="33CCFF"/>
                </a:solidFill>
              </a:rPr>
              <a:t> MACHO&amp;EROS</a:t>
            </a:r>
            <a:r>
              <a:rPr lang="en-US" dirty="0"/>
              <a:t> in our galaxy: too small component!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dirty="0">
                <a:solidFill>
                  <a:srgbClr val="FF3399"/>
                </a:solidFill>
              </a:rPr>
              <a:t>Standard Model particles?</a:t>
            </a:r>
          </a:p>
        </p:txBody>
      </p:sp>
      <p:sp>
        <p:nvSpPr>
          <p:cNvPr id="81923" name="Rectangle 3"/>
          <p:cNvSpPr>
            <a:spLocks noGrp="1" noChangeArrowheads="1"/>
          </p:cNvSpPr>
          <p:nvPr>
            <p:ph type="body" idx="1"/>
          </p:nvPr>
        </p:nvSpPr>
        <p:spPr>
          <a:xfrm>
            <a:off x="457200" y="1600200"/>
            <a:ext cx="8686800" cy="4495800"/>
          </a:xfrm>
        </p:spPr>
        <p:txBody>
          <a:bodyPr/>
          <a:lstStyle/>
          <a:p>
            <a:r>
              <a:rPr lang="en-US" dirty="0">
                <a:solidFill>
                  <a:srgbClr val="33CCFF"/>
                </a:solidFill>
              </a:rPr>
              <a:t>Higgs?</a:t>
            </a:r>
          </a:p>
          <a:p>
            <a:pPr lvl="1"/>
            <a:r>
              <a:rPr lang="en-US" dirty="0"/>
              <a:t>Non stable! (if it exists..)</a:t>
            </a:r>
          </a:p>
          <a:p>
            <a:pPr lvl="1"/>
            <a:endParaRPr lang="en-US" dirty="0"/>
          </a:p>
          <a:p>
            <a:r>
              <a:rPr lang="en-US" dirty="0">
                <a:solidFill>
                  <a:srgbClr val="33CCFF"/>
                </a:solidFill>
              </a:rPr>
              <a:t>Neutrinos?</a:t>
            </a:r>
          </a:p>
          <a:p>
            <a:pPr lvl="1"/>
            <a:r>
              <a:rPr lang="en-US" dirty="0"/>
              <a:t>Could be but they free-stream. </a:t>
            </a:r>
          </a:p>
          <a:p>
            <a:pPr lvl="1"/>
            <a:r>
              <a:rPr lang="en-US" dirty="0"/>
              <a:t>Their mass needs to be &gt; 20 </a:t>
            </a:r>
            <a:r>
              <a:rPr lang="en-US" dirty="0" err="1"/>
              <a:t>eV</a:t>
            </a:r>
            <a:r>
              <a:rPr lang="en-US" dirty="0"/>
              <a:t> but the current bound is only 2 </a:t>
            </a:r>
            <a:r>
              <a:rPr lang="en-US" dirty="0" err="1"/>
              <a:t>eV</a:t>
            </a:r>
            <a:r>
              <a:rPr lang="en-US" dirty="0"/>
              <a:t> * 3.</a:t>
            </a:r>
          </a:p>
          <a:p>
            <a:pPr lvl="1"/>
            <a:r>
              <a:rPr lang="en-US" dirty="0"/>
              <a:t> sterile neutrino maybe??? </a:t>
            </a:r>
            <a:r>
              <a:rPr lang="en-US" dirty="0">
                <a:solidFill>
                  <a:schemeClr val="folHlink"/>
                </a:solidFill>
              </a:rPr>
              <a:t>(small </a:t>
            </a:r>
            <a:r>
              <a:rPr lang="en-US" dirty="0" err="1">
                <a:solidFill>
                  <a:schemeClr val="folHlink"/>
                </a:solidFill>
              </a:rPr>
              <a:t>keV</a:t>
            </a:r>
            <a:r>
              <a:rPr lang="en-US" dirty="0">
                <a:solidFill>
                  <a:schemeClr val="folHlink"/>
                </a:solidFill>
              </a:rPr>
              <a:t> window?)</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solidFill>
                  <a:srgbClr val="FF3399"/>
                </a:solidFill>
              </a:rPr>
              <a:t>New particles</a:t>
            </a:r>
          </a:p>
        </p:txBody>
      </p:sp>
      <p:sp>
        <p:nvSpPr>
          <p:cNvPr id="23555" name="Rectangle 3"/>
          <p:cNvSpPr>
            <a:spLocks noGrp="1" noChangeArrowheads="1"/>
          </p:cNvSpPr>
          <p:nvPr>
            <p:ph type="body" idx="1"/>
          </p:nvPr>
        </p:nvSpPr>
        <p:spPr/>
        <p:txBody>
          <a:bodyPr/>
          <a:lstStyle/>
          <a:p>
            <a:pPr>
              <a:lnSpc>
                <a:spcPct val="80000"/>
              </a:lnSpc>
            </a:pPr>
            <a:r>
              <a:rPr lang="en-US" sz="2800">
                <a:solidFill>
                  <a:srgbClr val="33CCFF"/>
                </a:solidFill>
              </a:rPr>
              <a:t>Thermal</a:t>
            </a:r>
          </a:p>
          <a:p>
            <a:pPr lvl="1">
              <a:lnSpc>
                <a:spcPct val="80000"/>
              </a:lnSpc>
            </a:pPr>
            <a:r>
              <a:rPr lang="en-US" sz="2400"/>
              <a:t>Neutralinos, sneutrinos (ruled out)</a:t>
            </a:r>
          </a:p>
          <a:p>
            <a:pPr lvl="1">
              <a:lnSpc>
                <a:spcPct val="80000"/>
              </a:lnSpc>
            </a:pPr>
            <a:r>
              <a:rPr lang="en-US" sz="2400"/>
              <a:t>Kaluza-klein</a:t>
            </a:r>
          </a:p>
          <a:p>
            <a:pPr lvl="1">
              <a:lnSpc>
                <a:spcPct val="80000"/>
              </a:lnSpc>
            </a:pPr>
            <a:r>
              <a:rPr lang="en-US" sz="2400"/>
              <a:t>Light dark matter</a:t>
            </a:r>
          </a:p>
          <a:p>
            <a:pPr lvl="1">
              <a:lnSpc>
                <a:spcPct val="80000"/>
              </a:lnSpc>
            </a:pPr>
            <a:r>
              <a:rPr lang="en-US" sz="2400"/>
              <a:t>….</a:t>
            </a:r>
          </a:p>
          <a:p>
            <a:pPr>
              <a:lnSpc>
                <a:spcPct val="80000"/>
              </a:lnSpc>
            </a:pPr>
            <a:endParaRPr lang="en-US" sz="2800"/>
          </a:p>
          <a:p>
            <a:pPr>
              <a:lnSpc>
                <a:spcPct val="80000"/>
              </a:lnSpc>
            </a:pPr>
            <a:endParaRPr lang="en-US" sz="2800"/>
          </a:p>
          <a:p>
            <a:pPr>
              <a:lnSpc>
                <a:spcPct val="80000"/>
              </a:lnSpc>
            </a:pPr>
            <a:r>
              <a:rPr lang="en-US" sz="2800">
                <a:solidFill>
                  <a:srgbClr val="33CCFF"/>
                </a:solidFill>
              </a:rPr>
              <a:t>Non-thermal</a:t>
            </a:r>
          </a:p>
          <a:p>
            <a:pPr lvl="1">
              <a:lnSpc>
                <a:spcPct val="80000"/>
              </a:lnSpc>
            </a:pPr>
            <a:r>
              <a:rPr lang="en-US" sz="2400"/>
              <a:t>Axions</a:t>
            </a:r>
          </a:p>
          <a:p>
            <a:pPr lvl="1">
              <a:lnSpc>
                <a:spcPct val="80000"/>
              </a:lnSpc>
            </a:pPr>
            <a:r>
              <a:rPr lang="en-US" sz="2400"/>
              <a:t>Gravitinos</a:t>
            </a:r>
          </a:p>
          <a:p>
            <a:pPr lvl="1">
              <a:lnSpc>
                <a:spcPct val="80000"/>
              </a:lnSpc>
            </a:pPr>
            <a:r>
              <a:rPr lang="en-US" sz="2400"/>
              <a:t>Wimpzillas,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0" y="0"/>
            <a:ext cx="9144000" cy="685800"/>
          </a:xfrm>
        </p:spPr>
        <p:txBody>
          <a:bodyPr/>
          <a:lstStyle/>
          <a:p>
            <a:r>
              <a:rPr lang="en-US" sz="3600"/>
              <a:t>Olber’s Paradox Resolutions</a:t>
            </a:r>
          </a:p>
        </p:txBody>
      </p:sp>
      <p:sp>
        <p:nvSpPr>
          <p:cNvPr id="471043" name="Rectangle 3"/>
          <p:cNvSpPr>
            <a:spLocks noGrp="1" noChangeArrowheads="1"/>
          </p:cNvSpPr>
          <p:nvPr>
            <p:ph type="body" idx="1"/>
          </p:nvPr>
        </p:nvSpPr>
        <p:spPr>
          <a:xfrm>
            <a:off x="0" y="685800"/>
            <a:ext cx="9144000" cy="6172200"/>
          </a:xfrm>
        </p:spPr>
        <p:txBody>
          <a:bodyPr>
            <a:normAutofit fontScale="92500"/>
          </a:bodyPr>
          <a:lstStyle/>
          <a:p>
            <a:pPr>
              <a:buFontTx/>
              <a:buNone/>
            </a:pPr>
            <a:r>
              <a:rPr lang="en-US" sz="2800" dirty="0"/>
              <a:t>As you look farther (and fainter) you are looking back in time.</a:t>
            </a:r>
          </a:p>
          <a:p>
            <a:pPr>
              <a:buFontTx/>
              <a:buNone/>
            </a:pPr>
            <a:r>
              <a:rPr lang="en-US" sz="2800" dirty="0"/>
              <a:t>0. It is not infinite in extent.  (violates Homo-</a:t>
            </a:r>
            <a:r>
              <a:rPr lang="en-US" sz="2800" dirty="0" err="1"/>
              <a:t>Iso</a:t>
            </a:r>
            <a:r>
              <a:rPr lang="en-US" sz="2800" dirty="0"/>
              <a:t> principle)</a:t>
            </a:r>
          </a:p>
          <a:p>
            <a:pPr>
              <a:buFontTx/>
              <a:buNone/>
            </a:pPr>
            <a:r>
              <a:rPr lang="en-US" sz="2800" dirty="0"/>
              <a:t>1. The universe is “young” or a finite age.</a:t>
            </a:r>
          </a:p>
          <a:p>
            <a:pPr>
              <a:buFontTx/>
              <a:buNone/>
            </a:pPr>
            <a:r>
              <a:rPr lang="en-US" sz="2800" dirty="0"/>
              <a:t>    Therefore, there are lines of sight that don’t end in stars or galaxies.  If you far enough back in time, there were no stars or galaxies.</a:t>
            </a:r>
          </a:p>
          <a:p>
            <a:pPr>
              <a:buFontTx/>
              <a:buNone/>
            </a:pPr>
            <a:endParaRPr lang="en-US" sz="2800" dirty="0"/>
          </a:p>
          <a:p>
            <a:pPr>
              <a:buFontTx/>
              <a:buNone/>
            </a:pPr>
            <a:r>
              <a:rPr lang="en-US" sz="2800" dirty="0"/>
              <a:t>2. The universe is expanding.</a:t>
            </a:r>
          </a:p>
          <a:p>
            <a:pPr>
              <a:buFontTx/>
              <a:buNone/>
            </a:pPr>
            <a:r>
              <a:rPr lang="en-US" sz="2800" dirty="0"/>
              <a:t>    Therefore, photons experience </a:t>
            </a:r>
            <a:r>
              <a:rPr lang="en-US" sz="2800" dirty="0" err="1"/>
              <a:t>redshift</a:t>
            </a:r>
            <a:r>
              <a:rPr lang="en-US" sz="2800" dirty="0"/>
              <a:t> and the energy from  all the receding sources is reduced.   E = </a:t>
            </a:r>
            <a:r>
              <a:rPr lang="en-US" sz="2800" dirty="0" err="1"/>
              <a:t>h</a:t>
            </a:r>
            <a:r>
              <a:rPr lang="en-US" sz="2800" dirty="0" err="1">
                <a:latin typeface="Symbol" pitchFamily="18" charset="2"/>
              </a:rPr>
              <a:t>n</a:t>
            </a:r>
            <a:endParaRPr lang="en-US" sz="2800" dirty="0"/>
          </a:p>
          <a:p>
            <a:pPr>
              <a:buFontTx/>
              <a:buNone/>
            </a:pPr>
            <a:endParaRPr lang="en-US" sz="2800" dirty="0"/>
          </a:p>
          <a:p>
            <a:pPr>
              <a:buFontTx/>
              <a:buNone/>
            </a:pPr>
            <a:r>
              <a:rPr lang="en-US" sz="2800" dirty="0"/>
              <a:t>3. BOTH 1. and 2. are true.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hacal\061005_Dark-Matter.jpg"/>
          <p:cNvPicPr>
            <a:picLocks noChangeAspect="1" noChangeArrowheads="1"/>
          </p:cNvPicPr>
          <p:nvPr/>
        </p:nvPicPr>
        <p:blipFill>
          <a:blip r:embed="rId3"/>
          <a:srcRect/>
          <a:stretch>
            <a:fillRect/>
          </a:stretch>
        </p:blipFill>
        <p:spPr bwMode="auto">
          <a:xfrm>
            <a:off x="2285984" y="0"/>
            <a:ext cx="5214974" cy="6662816"/>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Picture 2" descr="history"/>
          <p:cNvPicPr>
            <a:picLocks noChangeAspect="1" noChangeArrowheads="1"/>
          </p:cNvPicPr>
          <p:nvPr/>
        </p:nvPicPr>
        <p:blipFill>
          <a:blip r:embed="rId3"/>
          <a:srcRect/>
          <a:stretch>
            <a:fillRect/>
          </a:stretch>
        </p:blipFill>
        <p:spPr bwMode="auto">
          <a:xfrm>
            <a:off x="228600" y="44450"/>
            <a:ext cx="8686800" cy="6770688"/>
          </a:xfrm>
          <a:prstGeom prst="rect">
            <a:avLst/>
          </a:prstGeom>
          <a:noFill/>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026"/>
          <p:cNvSpPr txBox="1">
            <a:spLocks noChangeArrowheads="1"/>
          </p:cNvSpPr>
          <p:nvPr/>
        </p:nvSpPr>
        <p:spPr bwMode="auto">
          <a:xfrm>
            <a:off x="830263" y="-42863"/>
            <a:ext cx="7221537" cy="641351"/>
          </a:xfrm>
          <a:prstGeom prst="rect">
            <a:avLst/>
          </a:prstGeom>
          <a:noFill/>
          <a:ln w="9525">
            <a:noFill/>
            <a:miter lim="800000"/>
            <a:headEnd/>
            <a:tailEnd/>
          </a:ln>
          <a:effectLst/>
        </p:spPr>
        <p:txBody>
          <a:bodyPr wrap="none">
            <a:spAutoFit/>
          </a:bodyPr>
          <a:lstStyle/>
          <a:p>
            <a:pPr eaLnBrk="0" hangingPunct="0"/>
            <a:r>
              <a:rPr lang="en-US" sz="3600">
                <a:solidFill>
                  <a:schemeClr val="accent1"/>
                </a:solidFill>
              </a:rPr>
              <a:t>Salient Features of the Universe</a:t>
            </a:r>
            <a:endParaRPr lang="en-US" sz="3600">
              <a:solidFill>
                <a:schemeClr val="accent1"/>
              </a:solidFill>
              <a:latin typeface="Times" charset="0"/>
            </a:endParaRPr>
          </a:p>
        </p:txBody>
      </p:sp>
      <p:sp>
        <p:nvSpPr>
          <p:cNvPr id="47107" name="Text Box 1027"/>
          <p:cNvSpPr txBox="1">
            <a:spLocks noChangeArrowheads="1"/>
          </p:cNvSpPr>
          <p:nvPr/>
        </p:nvSpPr>
        <p:spPr bwMode="auto">
          <a:xfrm>
            <a:off x="47625" y="609600"/>
            <a:ext cx="6154249" cy="369332"/>
          </a:xfrm>
          <a:prstGeom prst="rect">
            <a:avLst/>
          </a:prstGeom>
          <a:noFill/>
          <a:ln w="9525">
            <a:noFill/>
            <a:miter lim="800000"/>
            <a:headEnd/>
            <a:tailEnd/>
          </a:ln>
          <a:effectLst/>
        </p:spPr>
        <p:txBody>
          <a:bodyPr wrap="none">
            <a:spAutoFit/>
          </a:bodyPr>
          <a:lstStyle/>
          <a:p>
            <a:pPr eaLnBrk="0" hangingPunct="0"/>
            <a:r>
              <a:rPr lang="en-US" dirty="0">
                <a:latin typeface="Times" charset="0"/>
              </a:rPr>
              <a:t>•  </a:t>
            </a:r>
            <a:r>
              <a:rPr lang="en-US" dirty="0"/>
              <a:t>Homogeneity and isotropy for   6000 </a:t>
            </a:r>
            <a:r>
              <a:rPr lang="en-US" dirty="0" err="1"/>
              <a:t>Mpc</a:t>
            </a:r>
            <a:r>
              <a:rPr lang="en-US" dirty="0"/>
              <a:t> &gt; x &gt; 100 </a:t>
            </a:r>
            <a:r>
              <a:rPr lang="en-US" dirty="0" err="1"/>
              <a:t>Mpc</a:t>
            </a:r>
            <a:endParaRPr lang="en-US" sz="2000" dirty="0"/>
          </a:p>
        </p:txBody>
      </p:sp>
      <p:sp>
        <p:nvSpPr>
          <p:cNvPr id="47108" name="Text Box 1028"/>
          <p:cNvSpPr txBox="1">
            <a:spLocks noChangeArrowheads="1"/>
          </p:cNvSpPr>
          <p:nvPr/>
        </p:nvSpPr>
        <p:spPr bwMode="auto">
          <a:xfrm>
            <a:off x="42863" y="1219200"/>
            <a:ext cx="3555782" cy="369332"/>
          </a:xfrm>
          <a:prstGeom prst="rect">
            <a:avLst/>
          </a:prstGeom>
          <a:noFill/>
          <a:ln w="9525">
            <a:noFill/>
            <a:miter lim="800000"/>
            <a:headEnd/>
            <a:tailEnd/>
          </a:ln>
          <a:effectLst/>
        </p:spPr>
        <p:txBody>
          <a:bodyPr wrap="none">
            <a:spAutoFit/>
          </a:bodyPr>
          <a:lstStyle/>
          <a:p>
            <a:pPr eaLnBrk="0" hangingPunct="0"/>
            <a:r>
              <a:rPr lang="en-US" dirty="0">
                <a:latin typeface="Times" charset="0"/>
              </a:rPr>
              <a:t>•  </a:t>
            </a:r>
            <a:r>
              <a:rPr lang="en-US" dirty="0"/>
              <a:t>Universe expanding uniformly</a:t>
            </a:r>
            <a:endParaRPr lang="en-US" sz="2000" dirty="0"/>
          </a:p>
        </p:txBody>
      </p:sp>
      <p:sp>
        <p:nvSpPr>
          <p:cNvPr id="47109" name="Text Box 1029"/>
          <p:cNvSpPr txBox="1">
            <a:spLocks noChangeArrowheads="1"/>
          </p:cNvSpPr>
          <p:nvPr/>
        </p:nvSpPr>
        <p:spPr bwMode="auto">
          <a:xfrm>
            <a:off x="42863" y="2895600"/>
            <a:ext cx="6466835" cy="369332"/>
          </a:xfrm>
          <a:prstGeom prst="rect">
            <a:avLst/>
          </a:prstGeom>
          <a:noFill/>
          <a:ln w="9525">
            <a:noFill/>
            <a:miter lim="800000"/>
            <a:headEnd/>
            <a:tailEnd/>
          </a:ln>
          <a:effectLst/>
        </p:spPr>
        <p:txBody>
          <a:bodyPr wrap="none">
            <a:spAutoFit/>
          </a:bodyPr>
          <a:lstStyle/>
          <a:p>
            <a:pPr eaLnBrk="0" hangingPunct="0"/>
            <a:r>
              <a:rPr lang="en-US" dirty="0">
                <a:latin typeface="Times" charset="0"/>
              </a:rPr>
              <a:t>•  </a:t>
            </a:r>
            <a:r>
              <a:rPr lang="en-US" dirty="0"/>
              <a:t>ordinary matter is more abundant than ordinary antimatter</a:t>
            </a:r>
            <a:endParaRPr lang="en-US" sz="2000" dirty="0"/>
          </a:p>
        </p:txBody>
      </p:sp>
      <p:sp>
        <p:nvSpPr>
          <p:cNvPr id="47110" name="Text Box 1030"/>
          <p:cNvSpPr txBox="1">
            <a:spLocks noChangeArrowheads="1"/>
          </p:cNvSpPr>
          <p:nvPr/>
        </p:nvSpPr>
        <p:spPr bwMode="auto">
          <a:xfrm>
            <a:off x="42863" y="2286000"/>
            <a:ext cx="6160661" cy="369332"/>
          </a:xfrm>
          <a:prstGeom prst="rect">
            <a:avLst/>
          </a:prstGeom>
          <a:noFill/>
          <a:ln w="9525">
            <a:noFill/>
            <a:miter lim="800000"/>
            <a:headEnd/>
            <a:tailEnd/>
          </a:ln>
          <a:effectLst/>
        </p:spPr>
        <p:txBody>
          <a:bodyPr wrap="none">
            <a:spAutoFit/>
          </a:bodyPr>
          <a:lstStyle/>
          <a:p>
            <a:pPr eaLnBrk="0" hangingPunct="0"/>
            <a:r>
              <a:rPr lang="en-US" dirty="0">
                <a:latin typeface="Times" charset="0"/>
              </a:rPr>
              <a:t>•  </a:t>
            </a:r>
            <a:r>
              <a:rPr lang="en-US" dirty="0"/>
              <a:t>chemical composition is roughly 75% H, 25% He, + trace</a:t>
            </a:r>
            <a:endParaRPr lang="en-US" sz="2000" dirty="0"/>
          </a:p>
        </p:txBody>
      </p:sp>
      <p:sp>
        <p:nvSpPr>
          <p:cNvPr id="47111" name="Text Box 1031"/>
          <p:cNvSpPr txBox="1">
            <a:spLocks noChangeArrowheads="1"/>
          </p:cNvSpPr>
          <p:nvPr/>
        </p:nvSpPr>
        <p:spPr bwMode="auto">
          <a:xfrm>
            <a:off x="42863" y="1752600"/>
            <a:ext cx="4887877" cy="369332"/>
          </a:xfrm>
          <a:prstGeom prst="rect">
            <a:avLst/>
          </a:prstGeom>
          <a:noFill/>
          <a:ln w="9525">
            <a:noFill/>
            <a:miter lim="800000"/>
            <a:headEnd/>
            <a:tailEnd/>
          </a:ln>
          <a:effectLst/>
        </p:spPr>
        <p:txBody>
          <a:bodyPr wrap="none">
            <a:spAutoFit/>
          </a:bodyPr>
          <a:lstStyle/>
          <a:p>
            <a:pPr eaLnBrk="0" hangingPunct="0"/>
            <a:r>
              <a:rPr lang="en-US" dirty="0">
                <a:latin typeface="Times" charset="0"/>
              </a:rPr>
              <a:t>•  </a:t>
            </a:r>
            <a:r>
              <a:rPr lang="en-US" dirty="0"/>
              <a:t>thermal background of radiation with T~3K</a:t>
            </a:r>
            <a:endParaRPr lang="en-US" sz="2000" dirty="0"/>
          </a:p>
        </p:txBody>
      </p:sp>
      <p:sp>
        <p:nvSpPr>
          <p:cNvPr id="47112" name="Text Box 1032"/>
          <p:cNvSpPr txBox="1">
            <a:spLocks noChangeArrowheads="1"/>
          </p:cNvSpPr>
          <p:nvPr/>
        </p:nvSpPr>
        <p:spPr bwMode="auto">
          <a:xfrm>
            <a:off x="42863" y="3505200"/>
            <a:ext cx="5480988" cy="369332"/>
          </a:xfrm>
          <a:prstGeom prst="rect">
            <a:avLst/>
          </a:prstGeom>
          <a:noFill/>
          <a:ln w="9525">
            <a:noFill/>
            <a:miter lim="800000"/>
            <a:headEnd/>
            <a:tailEnd/>
          </a:ln>
          <a:effectLst/>
        </p:spPr>
        <p:txBody>
          <a:bodyPr wrap="none">
            <a:spAutoFit/>
          </a:bodyPr>
          <a:lstStyle/>
          <a:p>
            <a:pPr eaLnBrk="0" hangingPunct="0"/>
            <a:r>
              <a:rPr lang="en-US" dirty="0">
                <a:latin typeface="Times" charset="0"/>
              </a:rPr>
              <a:t>•  </a:t>
            </a:r>
            <a:r>
              <a:rPr lang="en-US" dirty="0"/>
              <a:t>nearly scale invariant, adiabatic CMB fluctuations</a:t>
            </a:r>
            <a:endParaRPr lang="en-US" sz="2000" dirty="0"/>
          </a:p>
        </p:txBody>
      </p:sp>
      <p:sp>
        <p:nvSpPr>
          <p:cNvPr id="47113" name="Text Box 1033"/>
          <p:cNvSpPr txBox="1">
            <a:spLocks noChangeArrowheads="1"/>
          </p:cNvSpPr>
          <p:nvPr/>
        </p:nvSpPr>
        <p:spPr bwMode="auto">
          <a:xfrm>
            <a:off x="49213" y="4724400"/>
            <a:ext cx="6335389" cy="369332"/>
          </a:xfrm>
          <a:prstGeom prst="rect">
            <a:avLst/>
          </a:prstGeom>
          <a:noFill/>
          <a:ln w="9525">
            <a:noFill/>
            <a:miter lim="800000"/>
            <a:headEnd/>
            <a:tailEnd/>
          </a:ln>
          <a:effectLst/>
        </p:spPr>
        <p:txBody>
          <a:bodyPr wrap="none">
            <a:spAutoFit/>
          </a:bodyPr>
          <a:lstStyle/>
          <a:p>
            <a:pPr eaLnBrk="0" hangingPunct="0"/>
            <a:r>
              <a:rPr lang="en-US" dirty="0">
                <a:latin typeface="Times" charset="0"/>
              </a:rPr>
              <a:t>•  </a:t>
            </a:r>
            <a:r>
              <a:rPr lang="en-US" dirty="0"/>
              <a:t>hierarchy of lumpy structure from 1 </a:t>
            </a:r>
            <a:r>
              <a:rPr lang="en-US" dirty="0" err="1"/>
              <a:t>kpc</a:t>
            </a:r>
            <a:r>
              <a:rPr lang="en-US" dirty="0"/>
              <a:t> to 100 </a:t>
            </a:r>
            <a:r>
              <a:rPr lang="en-US" dirty="0" err="1"/>
              <a:t>Mpc</a:t>
            </a:r>
            <a:r>
              <a:rPr lang="en-US" dirty="0"/>
              <a:t> scales</a:t>
            </a:r>
            <a:endParaRPr lang="en-US" sz="2000" dirty="0"/>
          </a:p>
        </p:txBody>
      </p:sp>
      <p:sp>
        <p:nvSpPr>
          <p:cNvPr id="47114" name="Text Box 1034"/>
          <p:cNvSpPr txBox="1">
            <a:spLocks noChangeArrowheads="1"/>
          </p:cNvSpPr>
          <p:nvPr/>
        </p:nvSpPr>
        <p:spPr bwMode="auto">
          <a:xfrm>
            <a:off x="0" y="5867400"/>
            <a:ext cx="6111875" cy="457200"/>
          </a:xfrm>
          <a:prstGeom prst="rect">
            <a:avLst/>
          </a:prstGeom>
          <a:noFill/>
          <a:ln w="9525">
            <a:noFill/>
            <a:miter lim="800000"/>
            <a:headEnd/>
            <a:tailEnd/>
          </a:ln>
          <a:effectLst/>
        </p:spPr>
        <p:txBody>
          <a:bodyPr wrap="none">
            <a:spAutoFit/>
          </a:bodyPr>
          <a:lstStyle/>
          <a:p>
            <a:pPr eaLnBrk="0" hangingPunct="0"/>
            <a:r>
              <a:rPr lang="en-US">
                <a:solidFill>
                  <a:schemeClr val="bg1"/>
                </a:solidFill>
                <a:latin typeface="Times" charset="0"/>
              </a:rPr>
              <a:t>•  </a:t>
            </a:r>
            <a:r>
              <a:rPr lang="en-US">
                <a:solidFill>
                  <a:schemeClr val="bg1"/>
                </a:solidFill>
              </a:rPr>
              <a:t>matter is a minority (1/4x) of all energy</a:t>
            </a:r>
            <a:endParaRPr lang="en-US" sz="2000">
              <a:solidFill>
                <a:schemeClr val="bg1"/>
              </a:solidFill>
            </a:endParaRPr>
          </a:p>
        </p:txBody>
      </p:sp>
      <p:sp>
        <p:nvSpPr>
          <p:cNvPr id="47115" name="Text Box 1035"/>
          <p:cNvSpPr txBox="1">
            <a:spLocks noChangeArrowheads="1"/>
          </p:cNvSpPr>
          <p:nvPr/>
        </p:nvSpPr>
        <p:spPr bwMode="auto">
          <a:xfrm>
            <a:off x="25400" y="5257800"/>
            <a:ext cx="5365571" cy="369332"/>
          </a:xfrm>
          <a:prstGeom prst="rect">
            <a:avLst/>
          </a:prstGeom>
          <a:noFill/>
          <a:ln w="9525">
            <a:noFill/>
            <a:miter lim="800000"/>
            <a:headEnd/>
            <a:tailEnd/>
          </a:ln>
          <a:effectLst/>
        </p:spPr>
        <p:txBody>
          <a:bodyPr wrap="none">
            <a:spAutoFit/>
          </a:bodyPr>
          <a:lstStyle/>
          <a:p>
            <a:pPr eaLnBrk="0" hangingPunct="0"/>
            <a:r>
              <a:rPr lang="en-US" dirty="0">
                <a:latin typeface="Times" charset="0"/>
              </a:rPr>
              <a:t>•  </a:t>
            </a:r>
            <a:r>
              <a:rPr lang="en-US" dirty="0"/>
              <a:t>ordinary matter is a minority (1/6x) of all matter</a:t>
            </a:r>
            <a:endParaRPr lang="en-US" sz="2000" dirty="0"/>
          </a:p>
        </p:txBody>
      </p:sp>
      <p:sp>
        <p:nvSpPr>
          <p:cNvPr id="47116" name="Text Box 1036"/>
          <p:cNvSpPr txBox="1">
            <a:spLocks noChangeArrowheads="1"/>
          </p:cNvSpPr>
          <p:nvPr/>
        </p:nvSpPr>
        <p:spPr bwMode="auto">
          <a:xfrm>
            <a:off x="25400" y="4114800"/>
            <a:ext cx="2821606" cy="369332"/>
          </a:xfrm>
          <a:prstGeom prst="rect">
            <a:avLst/>
          </a:prstGeom>
          <a:noFill/>
          <a:ln w="9525">
            <a:noFill/>
            <a:miter lim="800000"/>
            <a:headEnd/>
            <a:tailEnd/>
          </a:ln>
          <a:effectLst/>
        </p:spPr>
        <p:txBody>
          <a:bodyPr wrap="none">
            <a:spAutoFit/>
          </a:bodyPr>
          <a:lstStyle/>
          <a:p>
            <a:pPr eaLnBrk="0" hangingPunct="0"/>
            <a:r>
              <a:rPr lang="en-US" dirty="0">
                <a:latin typeface="Times" charset="0"/>
              </a:rPr>
              <a:t>•  </a:t>
            </a:r>
            <a:r>
              <a:rPr lang="en-US" dirty="0"/>
              <a:t>universe is spatially flat</a:t>
            </a:r>
            <a:endParaRPr lang="en-US" sz="2000" dirty="0"/>
          </a:p>
        </p:txBody>
      </p:sp>
      <p:sp>
        <p:nvSpPr>
          <p:cNvPr id="47117" name="Text Box 1037"/>
          <p:cNvSpPr txBox="1">
            <a:spLocks noChangeArrowheads="1"/>
          </p:cNvSpPr>
          <p:nvPr/>
        </p:nvSpPr>
        <p:spPr bwMode="auto">
          <a:xfrm>
            <a:off x="0" y="6400800"/>
            <a:ext cx="4678363" cy="457200"/>
          </a:xfrm>
          <a:prstGeom prst="rect">
            <a:avLst/>
          </a:prstGeom>
          <a:noFill/>
          <a:ln w="9525">
            <a:noFill/>
            <a:miter lim="800000"/>
            <a:headEnd/>
            <a:tailEnd/>
          </a:ln>
          <a:effectLst/>
        </p:spPr>
        <p:txBody>
          <a:bodyPr wrap="none">
            <a:spAutoFit/>
          </a:bodyPr>
          <a:lstStyle/>
          <a:p>
            <a:pPr eaLnBrk="0" hangingPunct="0"/>
            <a:r>
              <a:rPr lang="en-US">
                <a:solidFill>
                  <a:schemeClr val="bg1"/>
                </a:solidFill>
                <a:latin typeface="Times" charset="0"/>
              </a:rPr>
              <a:t>•  </a:t>
            </a:r>
            <a:r>
              <a:rPr lang="en-US">
                <a:solidFill>
                  <a:schemeClr val="bg1"/>
                </a:solidFill>
              </a:rPr>
              <a:t>expansion rate is accelerating</a:t>
            </a:r>
            <a:endParaRPr lang="en-US" sz="2000">
              <a:solidFill>
                <a:schemeClr val="bg1"/>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026"/>
          <p:cNvSpPr txBox="1">
            <a:spLocks noChangeArrowheads="1"/>
          </p:cNvSpPr>
          <p:nvPr/>
        </p:nvSpPr>
        <p:spPr bwMode="auto">
          <a:xfrm>
            <a:off x="1363663" y="2386013"/>
            <a:ext cx="6415087" cy="701675"/>
          </a:xfrm>
          <a:prstGeom prst="rect">
            <a:avLst/>
          </a:prstGeom>
          <a:noFill/>
          <a:ln w="9525">
            <a:noFill/>
            <a:miter lim="800000"/>
            <a:headEnd/>
            <a:tailEnd/>
          </a:ln>
          <a:effectLst/>
        </p:spPr>
        <p:txBody>
          <a:bodyPr wrap="none">
            <a:spAutoFit/>
          </a:bodyPr>
          <a:lstStyle/>
          <a:p>
            <a:pPr algn="ctr"/>
            <a:r>
              <a:rPr lang="en-US" sz="4000" b="1">
                <a:solidFill>
                  <a:srgbClr val="FFFF99"/>
                </a:solidFill>
              </a:rPr>
              <a:t>Best evidence: we exist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1874838" y="106363"/>
            <a:ext cx="5461000" cy="579437"/>
          </a:xfrm>
          <a:prstGeom prst="rect">
            <a:avLst/>
          </a:prstGeom>
          <a:noFill/>
          <a:ln w="9525">
            <a:noFill/>
            <a:miter lim="800000"/>
            <a:headEnd/>
            <a:tailEnd/>
          </a:ln>
          <a:effectLst/>
        </p:spPr>
        <p:txBody>
          <a:bodyPr wrap="none">
            <a:spAutoFit/>
          </a:bodyPr>
          <a:lstStyle/>
          <a:p>
            <a:pPr eaLnBrk="0" hangingPunct="0"/>
            <a:r>
              <a:rPr lang="en-US" sz="3200">
                <a:solidFill>
                  <a:schemeClr val="accent1"/>
                </a:solidFill>
              </a:rPr>
              <a:t>Looking for some problems?</a:t>
            </a:r>
          </a:p>
        </p:txBody>
      </p:sp>
      <p:sp>
        <p:nvSpPr>
          <p:cNvPr id="68611" name="Text Box 3"/>
          <p:cNvSpPr txBox="1">
            <a:spLocks noChangeArrowheads="1"/>
          </p:cNvSpPr>
          <p:nvPr/>
        </p:nvSpPr>
        <p:spPr bwMode="auto">
          <a:xfrm>
            <a:off x="228600" y="874713"/>
            <a:ext cx="6373861" cy="4472956"/>
          </a:xfrm>
          <a:prstGeom prst="rect">
            <a:avLst/>
          </a:prstGeom>
          <a:noFill/>
          <a:ln w="9525">
            <a:noFill/>
            <a:miter lim="800000"/>
            <a:headEnd/>
            <a:tailEnd/>
          </a:ln>
          <a:effectLst/>
        </p:spPr>
        <p:txBody>
          <a:bodyPr wrap="none">
            <a:spAutoFit/>
          </a:bodyPr>
          <a:lstStyle/>
          <a:p>
            <a:pPr eaLnBrk="0" hangingPunct="0">
              <a:lnSpc>
                <a:spcPct val="145000"/>
              </a:lnSpc>
              <a:buFontTx/>
              <a:buChar char="•"/>
            </a:pPr>
            <a:r>
              <a:rPr lang="en-US" dirty="0"/>
              <a:t>  What is the nature of dark matter?</a:t>
            </a:r>
          </a:p>
          <a:p>
            <a:pPr eaLnBrk="0" hangingPunct="0">
              <a:lnSpc>
                <a:spcPct val="145000"/>
              </a:lnSpc>
              <a:buFontTx/>
              <a:buChar char="•"/>
            </a:pPr>
            <a:r>
              <a:rPr lang="en-US" dirty="0"/>
              <a:t>  What is the nature of dark energy?</a:t>
            </a:r>
          </a:p>
          <a:p>
            <a:pPr eaLnBrk="0" hangingPunct="0">
              <a:lnSpc>
                <a:spcPct val="145000"/>
              </a:lnSpc>
              <a:buFontTx/>
              <a:buChar char="•"/>
            </a:pPr>
            <a:r>
              <a:rPr lang="en-US" dirty="0"/>
              <a:t>  What is origin of </a:t>
            </a:r>
            <a:r>
              <a:rPr lang="en-US" dirty="0" err="1"/>
              <a:t>supermassive</a:t>
            </a:r>
            <a:r>
              <a:rPr lang="en-US" dirty="0"/>
              <a:t> black holes?</a:t>
            </a:r>
          </a:p>
          <a:p>
            <a:pPr eaLnBrk="0" hangingPunct="0">
              <a:lnSpc>
                <a:spcPct val="145000"/>
              </a:lnSpc>
              <a:buFontTx/>
              <a:buChar char="•"/>
            </a:pPr>
            <a:r>
              <a:rPr lang="en-US" dirty="0"/>
              <a:t>  What role does dark energy and cosmic acceleration play?</a:t>
            </a:r>
          </a:p>
          <a:p>
            <a:pPr eaLnBrk="0" hangingPunct="0">
              <a:lnSpc>
                <a:spcPct val="145000"/>
              </a:lnSpc>
              <a:buFontTx/>
              <a:buChar char="•"/>
            </a:pPr>
            <a:r>
              <a:rPr lang="en-US" dirty="0"/>
              <a:t>  Why is the cosmological constant so small?</a:t>
            </a:r>
          </a:p>
          <a:p>
            <a:pPr eaLnBrk="0" hangingPunct="0">
              <a:lnSpc>
                <a:spcPct val="145000"/>
              </a:lnSpc>
              <a:buFontTx/>
              <a:buChar char="•"/>
            </a:pPr>
            <a:r>
              <a:rPr lang="en-US" dirty="0"/>
              <a:t>  What is the origin of  matter-antimatter asymmetry?</a:t>
            </a:r>
          </a:p>
          <a:p>
            <a:pPr eaLnBrk="0" hangingPunct="0">
              <a:lnSpc>
                <a:spcPct val="145000"/>
              </a:lnSpc>
              <a:buFontTx/>
              <a:buChar char="•"/>
            </a:pPr>
            <a:r>
              <a:rPr lang="en-US" dirty="0"/>
              <a:t>  Is the inflationary theory correct? (or the cyclic?)</a:t>
            </a:r>
          </a:p>
          <a:p>
            <a:pPr eaLnBrk="0" hangingPunct="0">
              <a:lnSpc>
                <a:spcPct val="145000"/>
              </a:lnSpc>
              <a:buFontTx/>
              <a:buChar char="•"/>
            </a:pPr>
            <a:r>
              <a:rPr lang="en-US" dirty="0"/>
              <a:t>  What is the </a:t>
            </a:r>
            <a:r>
              <a:rPr lang="en-US" dirty="0" err="1"/>
              <a:t>inflaton</a:t>
            </a:r>
            <a:r>
              <a:rPr lang="en-US" dirty="0"/>
              <a:t> or cyclic field responsible?</a:t>
            </a:r>
          </a:p>
          <a:p>
            <a:pPr eaLnBrk="0" hangingPunct="0">
              <a:lnSpc>
                <a:spcPct val="145000"/>
              </a:lnSpc>
              <a:buFontTx/>
              <a:buChar char="•"/>
            </a:pPr>
            <a:r>
              <a:rPr lang="en-US" dirty="0"/>
              <a:t>  How far does space extend?</a:t>
            </a:r>
          </a:p>
          <a:p>
            <a:pPr eaLnBrk="0" hangingPunct="0">
              <a:lnSpc>
                <a:spcPct val="145000"/>
              </a:lnSpc>
              <a:buFontTx/>
              <a:buChar char="•"/>
            </a:pPr>
            <a:r>
              <a:rPr lang="en-US" dirty="0"/>
              <a:t>  Is the Big Bang a beginning of space and time?</a:t>
            </a:r>
          </a:p>
          <a:p>
            <a:pPr eaLnBrk="0" hangingPunct="0">
              <a:lnSpc>
                <a:spcPct val="145000"/>
              </a:lnSpc>
              <a:buFontTx/>
              <a:buChar char="•"/>
            </a:pPr>
            <a:r>
              <a:rPr lang="en-US" dirty="0"/>
              <a:t>  Why are there three large spatial dimensions?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6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86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86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86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86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86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86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6861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686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2532" name="Picture 4" descr="CMB_Timeline75c"/>
          <p:cNvPicPr>
            <a:picLocks noChangeAspect="1" noChangeArrowheads="1"/>
          </p:cNvPicPr>
          <p:nvPr/>
        </p:nvPicPr>
        <p:blipFill>
          <a:blip r:embed="rId3"/>
          <a:srcRect/>
          <a:stretch>
            <a:fillRect/>
          </a:stretch>
        </p:blipFill>
        <p:spPr bwMode="auto">
          <a:xfrm>
            <a:off x="69850" y="107950"/>
            <a:ext cx="9004300" cy="6642100"/>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Chacal\sec03_p02.jpg"/>
          <p:cNvPicPr>
            <a:picLocks noChangeAspect="1" noChangeArrowheads="1"/>
          </p:cNvPicPr>
          <p:nvPr/>
        </p:nvPicPr>
        <p:blipFill>
          <a:blip r:embed="rId3"/>
          <a:srcRect/>
          <a:stretch>
            <a:fillRect/>
          </a:stretch>
        </p:blipFill>
        <p:spPr bwMode="auto">
          <a:xfrm>
            <a:off x="2214546" y="0"/>
            <a:ext cx="4429156" cy="6617883"/>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iechart.jpg                                                   001263BE&#10;Super Nova                     BB703780:"/>
          <p:cNvPicPr>
            <a:picLocks noChangeAspect="1" noChangeArrowheads="1"/>
          </p:cNvPicPr>
          <p:nvPr/>
        </p:nvPicPr>
        <p:blipFill>
          <a:blip r:embed="rId3"/>
          <a:srcRect/>
          <a:stretch>
            <a:fillRect/>
          </a:stretch>
        </p:blipFill>
        <p:spPr bwMode="auto">
          <a:xfrm>
            <a:off x="1066800" y="914400"/>
            <a:ext cx="7010400" cy="5362575"/>
          </a:xfrm>
          <a:prstGeom prst="rect">
            <a:avLst/>
          </a:prstGeom>
          <a:noFill/>
          <a:ln w="19050">
            <a:solidFill>
              <a:srgbClr val="CE1500"/>
            </a:solidFill>
            <a:miter lim="800000"/>
            <a:headEnd/>
            <a:tailEnd/>
          </a:ln>
        </p:spPr>
      </p:pic>
      <p:sp>
        <p:nvSpPr>
          <p:cNvPr id="33795" name="Text Box 3"/>
          <p:cNvSpPr txBox="1">
            <a:spLocks noChangeArrowheads="1"/>
          </p:cNvSpPr>
          <p:nvPr/>
        </p:nvSpPr>
        <p:spPr bwMode="auto">
          <a:xfrm>
            <a:off x="2667000" y="1884363"/>
            <a:ext cx="1878013" cy="822325"/>
          </a:xfrm>
          <a:prstGeom prst="rect">
            <a:avLst/>
          </a:prstGeom>
          <a:noFill/>
          <a:ln w="9525">
            <a:noFill/>
            <a:miter lim="800000"/>
            <a:headEnd/>
            <a:tailEnd/>
          </a:ln>
          <a:effectLst/>
        </p:spPr>
        <p:txBody>
          <a:bodyPr wrap="none">
            <a:spAutoFit/>
          </a:bodyPr>
          <a:lstStyle/>
          <a:p>
            <a:r>
              <a:rPr lang="en-US">
                <a:latin typeface="Arial" pitchFamily="34" charset="0"/>
              </a:rPr>
              <a:t>Dark Energy</a:t>
            </a:r>
          </a:p>
          <a:p>
            <a:r>
              <a:rPr lang="en-US">
                <a:latin typeface="Arial" pitchFamily="34" charset="0"/>
              </a:rPr>
              <a:t>73%</a:t>
            </a:r>
            <a:endParaRPr lang="en-US"/>
          </a:p>
        </p:txBody>
      </p:sp>
      <p:sp>
        <p:nvSpPr>
          <p:cNvPr id="33796" name="Rectangle 4"/>
          <p:cNvSpPr>
            <a:spLocks noChangeArrowheads="1"/>
          </p:cNvSpPr>
          <p:nvPr/>
        </p:nvSpPr>
        <p:spPr bwMode="auto">
          <a:xfrm>
            <a:off x="2667000" y="3429000"/>
            <a:ext cx="1776413" cy="822325"/>
          </a:xfrm>
          <a:prstGeom prst="rect">
            <a:avLst/>
          </a:prstGeom>
          <a:noFill/>
          <a:ln w="9525">
            <a:noFill/>
            <a:miter lim="800000"/>
            <a:headEnd/>
            <a:tailEnd/>
          </a:ln>
          <a:effectLst/>
        </p:spPr>
        <p:txBody>
          <a:bodyPr wrap="none">
            <a:spAutoFit/>
          </a:bodyPr>
          <a:lstStyle/>
          <a:p>
            <a:r>
              <a:rPr lang="en-US">
                <a:solidFill>
                  <a:schemeClr val="bg1"/>
                </a:solidFill>
                <a:latin typeface="Arial" pitchFamily="34" charset="0"/>
              </a:rPr>
              <a:t>Dark Matter</a:t>
            </a:r>
          </a:p>
          <a:p>
            <a:r>
              <a:rPr lang="en-US">
                <a:solidFill>
                  <a:schemeClr val="bg1"/>
                </a:solidFill>
                <a:latin typeface="Arial" pitchFamily="34" charset="0"/>
              </a:rPr>
              <a:t>23%</a:t>
            </a:r>
            <a:endParaRPr lang="en-US">
              <a:latin typeface="Arial" pitchFamily="34" charset="0"/>
            </a:endParaRPr>
          </a:p>
        </p:txBody>
      </p:sp>
      <p:sp>
        <p:nvSpPr>
          <p:cNvPr id="33797" name="Rectangle 5"/>
          <p:cNvSpPr>
            <a:spLocks noChangeArrowheads="1"/>
          </p:cNvSpPr>
          <p:nvPr/>
        </p:nvSpPr>
        <p:spPr bwMode="auto">
          <a:xfrm>
            <a:off x="5638800" y="838200"/>
            <a:ext cx="2317750" cy="822325"/>
          </a:xfrm>
          <a:prstGeom prst="rect">
            <a:avLst/>
          </a:prstGeom>
          <a:noFill/>
          <a:ln w="9525">
            <a:noFill/>
            <a:miter lim="800000"/>
            <a:headEnd/>
            <a:tailEnd/>
          </a:ln>
          <a:effectLst/>
        </p:spPr>
        <p:txBody>
          <a:bodyPr wrap="none">
            <a:spAutoFit/>
          </a:bodyPr>
          <a:lstStyle/>
          <a:p>
            <a:pPr algn="ctr"/>
            <a:r>
              <a:rPr lang="en-US">
                <a:solidFill>
                  <a:srgbClr val="FFFB0C"/>
                </a:solidFill>
                <a:latin typeface="Arial" pitchFamily="34" charset="0"/>
              </a:rPr>
              <a:t>“Normal Matter”</a:t>
            </a:r>
          </a:p>
          <a:p>
            <a:pPr algn="ctr"/>
            <a:r>
              <a:rPr lang="en-US">
                <a:solidFill>
                  <a:srgbClr val="FFFB0C"/>
                </a:solidFill>
                <a:latin typeface="Arial" pitchFamily="34" charset="0"/>
              </a:rPr>
              <a:t>4%</a:t>
            </a:r>
            <a:endParaRPr lang="en-US">
              <a:latin typeface="Arial"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1730" name="Picture 2" descr="simulatiion"/>
          <p:cNvPicPr>
            <a:picLocks noChangeAspect="1" noChangeArrowheads="1"/>
          </p:cNvPicPr>
          <p:nvPr/>
        </p:nvPicPr>
        <p:blipFill>
          <a:blip r:embed="rId3"/>
          <a:srcRect t="25742"/>
          <a:stretch>
            <a:fillRect/>
          </a:stretch>
        </p:blipFill>
        <p:spPr bwMode="auto">
          <a:xfrm>
            <a:off x="-152400" y="30163"/>
            <a:ext cx="9296400" cy="6827837"/>
          </a:xfrm>
          <a:prstGeom prst="rect">
            <a:avLst/>
          </a:prstGeom>
          <a:noFill/>
        </p:spPr>
      </p:pic>
    </p:spTree>
  </p:cSld>
  <p:clrMapOvr>
    <a:masterClrMapping/>
  </p:clrMapOvr>
  <p:transition>
    <p:wipe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506" name="Picture 2" descr="URSAS1"/>
          <p:cNvPicPr>
            <a:picLocks noChangeAspect="1" noChangeArrowheads="1"/>
          </p:cNvPicPr>
          <p:nvPr/>
        </p:nvPicPr>
        <p:blipFill>
          <a:blip r:embed="rId3"/>
          <a:srcRect l="4167" t="414" r="7056" b="5074"/>
          <a:stretch>
            <a:fillRect/>
          </a:stretch>
        </p:blipFill>
        <p:spPr bwMode="auto">
          <a:xfrm>
            <a:off x="0" y="0"/>
            <a:ext cx="9144000" cy="6861175"/>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58763" y="1277938"/>
            <a:ext cx="8485187" cy="1127125"/>
          </a:xfrm>
          <a:prstGeom prst="rect">
            <a:avLst/>
          </a:prstGeom>
          <a:noFill/>
          <a:ln w="9525">
            <a:noFill/>
            <a:miter lim="800000"/>
            <a:headEnd/>
            <a:tailEnd/>
          </a:ln>
          <a:effectLst/>
        </p:spPr>
        <p:txBody>
          <a:bodyPr>
            <a:spAutoFit/>
          </a:bodyPr>
          <a:lstStyle/>
          <a:p>
            <a:pPr eaLnBrk="1" hangingPunct="1"/>
            <a:r>
              <a:rPr lang="en-US" sz="2000" b="1" dirty="0">
                <a:latin typeface="Helvetica Neue" charset="0"/>
              </a:rPr>
              <a:t>Prediction</a:t>
            </a:r>
            <a:r>
              <a:rPr lang="en-US" sz="2000" dirty="0">
                <a:latin typeface="Helvetica Neue" charset="0"/>
              </a:rPr>
              <a:t>:  	The universe is expanding</a:t>
            </a:r>
          </a:p>
          <a:p>
            <a:pPr eaLnBrk="1" hangingPunct="1"/>
            <a:endParaRPr lang="en-US" dirty="0">
              <a:latin typeface="Times New Roman" pitchFamily="18" charset="0"/>
            </a:endParaRPr>
          </a:p>
          <a:p>
            <a:pPr eaLnBrk="1" hangingPunct="1"/>
            <a:endParaRPr lang="en-US" dirty="0">
              <a:latin typeface="Times New Roman" pitchFamily="18" charset="0"/>
            </a:endParaRPr>
          </a:p>
        </p:txBody>
      </p:sp>
      <p:sp>
        <p:nvSpPr>
          <p:cNvPr id="15363" name="Rectangle 3"/>
          <p:cNvSpPr>
            <a:spLocks noChangeArrowheads="1"/>
          </p:cNvSpPr>
          <p:nvPr/>
        </p:nvSpPr>
        <p:spPr bwMode="auto">
          <a:xfrm>
            <a:off x="252413" y="1781175"/>
            <a:ext cx="7683500" cy="762000"/>
          </a:xfrm>
          <a:prstGeom prst="rect">
            <a:avLst/>
          </a:prstGeom>
          <a:noFill/>
          <a:ln w="9525">
            <a:noFill/>
            <a:miter lim="800000"/>
            <a:headEnd/>
            <a:tailEnd/>
          </a:ln>
          <a:effectLst/>
        </p:spPr>
        <p:txBody>
          <a:bodyPr wrap="none">
            <a:spAutoFit/>
          </a:bodyPr>
          <a:lstStyle/>
          <a:p>
            <a:pPr eaLnBrk="1" hangingPunct="1"/>
            <a:r>
              <a:rPr lang="en-US" sz="2000" b="1" dirty="0">
                <a:latin typeface="Helvetica Neue" charset="0"/>
              </a:rPr>
              <a:t>Observation</a:t>
            </a:r>
            <a:r>
              <a:rPr lang="en-US" sz="2000" dirty="0">
                <a:latin typeface="Helvetica Neue" charset="0"/>
              </a:rPr>
              <a:t>:     Galaxies are moving apart from each other (1929)</a:t>
            </a:r>
          </a:p>
          <a:p>
            <a:pPr eaLnBrk="1" hangingPunct="1"/>
            <a:r>
              <a:rPr lang="en-US" dirty="0">
                <a:latin typeface="Helvetica Neue" charset="0"/>
              </a:rPr>
              <a:t>		</a:t>
            </a:r>
          </a:p>
        </p:txBody>
      </p:sp>
      <p:sp>
        <p:nvSpPr>
          <p:cNvPr id="15364" name="Text Box 4"/>
          <p:cNvSpPr txBox="1">
            <a:spLocks noChangeArrowheads="1"/>
          </p:cNvSpPr>
          <p:nvPr/>
        </p:nvSpPr>
        <p:spPr bwMode="auto">
          <a:xfrm>
            <a:off x="0" y="714356"/>
            <a:ext cx="8458200" cy="396875"/>
          </a:xfrm>
          <a:prstGeom prst="rect">
            <a:avLst/>
          </a:prstGeom>
          <a:noFill/>
          <a:ln w="9525">
            <a:noFill/>
            <a:miter lim="800000"/>
            <a:headEnd/>
            <a:tailEnd/>
          </a:ln>
          <a:effectLst/>
        </p:spPr>
        <p:txBody>
          <a:bodyPr>
            <a:spAutoFit/>
          </a:bodyPr>
          <a:lstStyle/>
          <a:p>
            <a:pPr>
              <a:spcBef>
                <a:spcPct val="50000"/>
              </a:spcBef>
            </a:pPr>
            <a:r>
              <a:rPr lang="en-US" sz="2000" dirty="0">
                <a:solidFill>
                  <a:srgbClr val="CE1500"/>
                </a:solidFill>
                <a:latin typeface="HelveticaNeue BoldCond" charset="0"/>
              </a:rPr>
              <a:t>Testing the Big Bang model</a:t>
            </a:r>
            <a:endParaRPr lang="en-US" sz="2000" dirty="0">
              <a:solidFill>
                <a:srgbClr val="333333"/>
              </a:solidFill>
              <a:latin typeface="HelveticaNeue Condensed" charset="0"/>
            </a:endParaRPr>
          </a:p>
        </p:txBody>
      </p:sp>
      <p:pic>
        <p:nvPicPr>
          <p:cNvPr id="15365" name="Picture 5" descr="galaxies.jpg                                                   001263BE&#10;Super Nova                     BB703780:"/>
          <p:cNvPicPr>
            <a:picLocks noChangeAspect="1" noChangeArrowheads="1"/>
          </p:cNvPicPr>
          <p:nvPr/>
        </p:nvPicPr>
        <p:blipFill>
          <a:blip r:embed="rId3"/>
          <a:srcRect/>
          <a:stretch>
            <a:fillRect/>
          </a:stretch>
        </p:blipFill>
        <p:spPr bwMode="auto">
          <a:xfrm>
            <a:off x="2438400" y="2286000"/>
            <a:ext cx="4114800" cy="3778250"/>
          </a:xfrm>
          <a:prstGeom prst="rect">
            <a:avLst/>
          </a:prstGeom>
          <a:noFill/>
          <a:ln w="25400">
            <a:solidFill>
              <a:srgbClr val="CE1500"/>
            </a:solidFill>
            <a:miter lim="800000"/>
            <a:headEnd/>
            <a:tailEnd/>
          </a:ln>
        </p:spPr>
      </p:pic>
      <p:sp>
        <p:nvSpPr>
          <p:cNvPr id="6" name="Line Callout 3 5"/>
          <p:cNvSpPr/>
          <p:nvPr/>
        </p:nvSpPr>
        <p:spPr>
          <a:xfrm>
            <a:off x="6786578" y="3143248"/>
            <a:ext cx="2357422" cy="2357454"/>
          </a:xfrm>
          <a:prstGeom prst="borderCallout3">
            <a:avLst>
              <a:gd name="adj1" fmla="val 18750"/>
              <a:gd name="adj2" fmla="val -8333"/>
              <a:gd name="adj3" fmla="val 85982"/>
              <a:gd name="adj4" fmla="val 1434"/>
              <a:gd name="adj5" fmla="val 100000"/>
              <a:gd name="adj6" fmla="val -3738"/>
              <a:gd name="adj7" fmla="val 112963"/>
              <a:gd name="adj8" fmla="val -83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3333FF"/>
                </a:solidFill>
              </a:rPr>
              <a:t>The universe does not expand into space – space itself expands</a:t>
            </a:r>
          </a:p>
          <a:p>
            <a:endParaRPr lang="en-US" sz="1400" dirty="0" smtClean="0">
              <a:solidFill>
                <a:srgbClr val="3333FF"/>
              </a:solidFill>
            </a:endParaRPr>
          </a:p>
        </p:txBody>
      </p:sp>
      <p:sp>
        <p:nvSpPr>
          <p:cNvPr id="7" name="Line Callout 2 6"/>
          <p:cNvSpPr/>
          <p:nvPr/>
        </p:nvSpPr>
        <p:spPr>
          <a:xfrm>
            <a:off x="214282" y="3429000"/>
            <a:ext cx="2214578" cy="1928826"/>
          </a:xfrm>
          <a:prstGeom prst="borderCallout2">
            <a:avLst>
              <a:gd name="adj1" fmla="val 18750"/>
              <a:gd name="adj2" fmla="val -8333"/>
              <a:gd name="adj3" fmla="val 126206"/>
              <a:gd name="adj4" fmla="val -9097"/>
              <a:gd name="adj5" fmla="val 129093"/>
              <a:gd name="adj6" fmla="val 9578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accent5"/>
                </a:solidFill>
              </a:rPr>
              <a:t>Extrapolating back, space was small – the Big Bang</a:t>
            </a:r>
            <a:endParaRPr lang="en-US"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1+#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P spid="6" grpId="0" animBg="1"/>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0"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tr-TR"/>
          </a:p>
        </p:txBody>
      </p:sp>
      <p:sp>
        <p:nvSpPr>
          <p:cNvPr id="203782" name="Rectangle 6"/>
          <p:cNvSpPr>
            <a:spLocks noChangeArrowheads="1"/>
          </p:cNvSpPr>
          <p:nvPr/>
        </p:nvSpPr>
        <p:spPr bwMode="auto">
          <a:xfrm>
            <a:off x="0" y="0"/>
            <a:ext cx="9144000" cy="6858000"/>
          </a:xfrm>
          <a:prstGeom prst="rect">
            <a:avLst/>
          </a:prstGeom>
          <a:solidFill>
            <a:srgbClr val="000000"/>
          </a:solidFill>
          <a:ln w="9525">
            <a:solidFill>
              <a:srgbClr val="000000"/>
            </a:solidFill>
            <a:miter lim="800000"/>
            <a:headEnd/>
            <a:tailEnd/>
          </a:ln>
        </p:spPr>
        <p:txBody>
          <a:bodyPr/>
          <a:lstStyle/>
          <a:p>
            <a:endParaRPr lang="tr-TR">
              <a:effectLst>
                <a:outerShdw blurRad="38100" dist="38100" dir="2700000" algn="tl">
                  <a:srgbClr val="000000"/>
                </a:outerShdw>
              </a:effectLst>
            </a:endParaRPr>
          </a:p>
        </p:txBody>
      </p:sp>
      <p:sp>
        <p:nvSpPr>
          <p:cNvPr id="5" name="TextBox 4"/>
          <p:cNvSpPr txBox="1"/>
          <p:nvPr/>
        </p:nvSpPr>
        <p:spPr>
          <a:xfrm>
            <a:off x="1928794" y="2285992"/>
            <a:ext cx="5286412" cy="2215991"/>
          </a:xfrm>
          <a:prstGeom prst="rect">
            <a:avLst/>
          </a:prstGeom>
          <a:solidFill>
            <a:srgbClr val="FF0000"/>
          </a:solidFill>
          <a:ln w="82550" cmpd="tri">
            <a:noFill/>
            <a:prstDash val="sysDot"/>
          </a:ln>
        </p:spPr>
        <p:txBody>
          <a:bodyPr wrap="square" rtlCol="0">
            <a:spAutoFit/>
          </a:bodyPr>
          <a:lstStyle/>
          <a:p>
            <a:r>
              <a:rPr lang="tr-TR" sz="13800" dirty="0" smtClean="0">
                <a:latin typeface="Tall Paul" pitchFamily="2" charset="0"/>
              </a:rPr>
              <a:t>THANK YOU</a:t>
            </a:r>
            <a:endParaRPr lang="tr-TR" sz="13800" dirty="0">
              <a:latin typeface="Tall Paul" pitchFamily="2" charset="0"/>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7796" name="Picture 4" descr="expansion"/>
          <p:cNvPicPr>
            <a:picLocks noChangeAspect="1" noChangeArrowheads="1"/>
          </p:cNvPicPr>
          <p:nvPr/>
        </p:nvPicPr>
        <p:blipFill>
          <a:blip r:embed="rId3"/>
          <a:srcRect/>
          <a:stretch>
            <a:fillRect/>
          </a:stretch>
        </p:blipFill>
        <p:spPr bwMode="auto">
          <a:xfrm>
            <a:off x="1143000" y="0"/>
            <a:ext cx="6858000" cy="6858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942</TotalTime>
  <Words>5270</Words>
  <Application>Microsoft Office PowerPoint</Application>
  <PresentationFormat>On-screen Show (4:3)</PresentationFormat>
  <Paragraphs>556</Paragraphs>
  <Slides>80</Slides>
  <Notes>80</Notes>
  <HiddenSlides>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2" baseType="lpstr">
      <vt:lpstr>Apex</vt:lpstr>
      <vt:lpstr>Equation</vt:lpstr>
      <vt:lpstr>DARK SIDE OF THE COSMOS</vt:lpstr>
      <vt:lpstr>Slide 2</vt:lpstr>
      <vt:lpstr>Slide 3</vt:lpstr>
      <vt:lpstr>Slide 4</vt:lpstr>
      <vt:lpstr>Evidence for Big Bang</vt:lpstr>
      <vt:lpstr>Olber’s Paradox</vt:lpstr>
      <vt:lpstr>Olber’s Paradox Resolutions</vt:lpstr>
      <vt:lpstr>Slide 8</vt:lpstr>
      <vt:lpstr>Slide 9</vt:lpstr>
      <vt:lpstr>Slide 10</vt:lpstr>
      <vt:lpstr>Slide 11</vt:lpstr>
      <vt:lpstr>Slide 12</vt:lpstr>
      <vt:lpstr>Hubble Law</vt:lpstr>
      <vt:lpstr>An Expanding Universe</vt:lpstr>
      <vt:lpstr>Hubble Flow</vt:lpstr>
      <vt:lpstr>Slide 16</vt:lpstr>
      <vt:lpstr>Hubble Constant</vt:lpstr>
      <vt:lpstr>How Old is the Universe?</vt:lpstr>
      <vt:lpstr>How Old is the Universe?</vt:lpstr>
      <vt:lpstr>The Age of the Universe</vt:lpstr>
      <vt:lpstr>Slide 21</vt:lpstr>
      <vt:lpstr>H = H(t)</vt:lpstr>
      <vt:lpstr>Slide 23</vt:lpstr>
      <vt:lpstr>Slide 24</vt:lpstr>
      <vt:lpstr>Slide 25</vt:lpstr>
      <vt:lpstr>Slide 26</vt:lpstr>
      <vt:lpstr>Slide 27</vt:lpstr>
      <vt:lpstr>Slide 28</vt:lpstr>
      <vt:lpstr>Slide 29</vt:lpstr>
      <vt:lpstr>Slide 30</vt:lpstr>
      <vt:lpstr>Slide 31</vt:lpstr>
      <vt:lpstr>Slide 32</vt:lpstr>
      <vt:lpstr>Cosmological Principle</vt:lpstr>
      <vt:lpstr>Slide 34</vt:lpstr>
      <vt:lpstr>Slide 35</vt:lpstr>
      <vt:lpstr>Gamow’s Test for a Big Bang  versus a Steady State Universe</vt:lpstr>
      <vt:lpstr>Slide 37</vt:lpstr>
      <vt:lpstr>Plank Time</vt:lpstr>
      <vt:lpstr>Four Forces in Nature</vt:lpstr>
      <vt:lpstr>Slide 40</vt:lpstr>
      <vt:lpstr>Slide 41</vt:lpstr>
      <vt:lpstr>Inflation</vt:lpstr>
      <vt:lpstr>Slide 43</vt:lpstr>
      <vt:lpstr>Slide 44</vt:lpstr>
      <vt:lpstr>Slide 45</vt:lpstr>
      <vt:lpstr>Slide 46</vt:lpstr>
      <vt:lpstr>Future fate of the dark energy</vt:lpstr>
      <vt:lpstr>First Few Minutes</vt:lpstr>
      <vt:lpstr>GUT Era</vt:lpstr>
      <vt:lpstr>Electroweak Era</vt:lpstr>
      <vt:lpstr>Particle Era</vt:lpstr>
      <vt:lpstr>Nucleosynthesis and era of nuclei</vt:lpstr>
      <vt:lpstr>Future of Universe</vt:lpstr>
      <vt:lpstr>Future of Universe</vt:lpstr>
      <vt:lpstr>Future of Universe</vt:lpstr>
      <vt:lpstr>Future of Universe</vt:lpstr>
      <vt:lpstr>Slide 57</vt:lpstr>
      <vt:lpstr>Slide 58</vt:lpstr>
      <vt:lpstr>Slide 59</vt:lpstr>
      <vt:lpstr>Slide 60</vt:lpstr>
      <vt:lpstr>Slide 61</vt:lpstr>
      <vt:lpstr>Slide 62</vt:lpstr>
      <vt:lpstr>Slide 63</vt:lpstr>
      <vt:lpstr>Direct Proof of Dark Matter </vt:lpstr>
      <vt:lpstr>So what is it?</vt:lpstr>
      <vt:lpstr>What kind of particles can it be?</vt:lpstr>
      <vt:lpstr>Invisible baryons?</vt:lpstr>
      <vt:lpstr>Standard Model particles?</vt:lpstr>
      <vt:lpstr>New particles</vt:lpstr>
      <vt:lpstr>Slide 70</vt:lpstr>
      <vt:lpstr>Slide 71</vt:lpstr>
      <vt:lpstr>Slide 72</vt:lpstr>
      <vt:lpstr>Slide 73</vt:lpstr>
      <vt:lpstr>Slide 74</vt:lpstr>
      <vt:lpstr>Slide 75</vt:lpstr>
      <vt:lpstr>Slide 76</vt:lpstr>
      <vt:lpstr>Slide 77</vt:lpstr>
      <vt:lpstr>Slide 78</vt:lpstr>
      <vt:lpstr>Slide 79</vt:lpstr>
      <vt:lpstr>Slide 80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Chacal</dc:creator>
  <cp:lastModifiedBy>Chacal</cp:lastModifiedBy>
  <cp:revision>92</cp:revision>
  <dcterms:created xsi:type="dcterms:W3CDTF">2008-12-13T11:12:11Z</dcterms:created>
  <dcterms:modified xsi:type="dcterms:W3CDTF">2008-12-18T01:13:14Z</dcterms:modified>
</cp:coreProperties>
</file>