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6" r:id="rId3"/>
    <p:sldId id="263" r:id="rId4"/>
    <p:sldId id="264" r:id="rId5"/>
    <p:sldId id="268" r:id="rId6"/>
    <p:sldId id="266" r:id="rId7"/>
    <p:sldId id="265" r:id="rId8"/>
    <p:sldId id="260" r:id="rId9"/>
    <p:sldId id="267" r:id="rId10"/>
    <p:sldId id="259" r:id="rId11"/>
    <p:sldId id="258" r:id="rId12"/>
    <p:sldId id="261" r:id="rId13"/>
    <p:sldId id="270" r:id="rId14"/>
    <p:sldId id="269" r:id="rId15"/>
    <p:sldId id="275" r:id="rId16"/>
    <p:sldId id="273" r:id="rId17"/>
    <p:sldId id="274" r:id="rId18"/>
    <p:sldId id="271" r:id="rId19"/>
    <p:sldId id="27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onca Al" initials="YA" lastIdx="4" clrIdx="0">
    <p:extLst>
      <p:ext uri="{19B8F6BF-5375-455C-9EA6-DF929625EA0E}">
        <p15:presenceInfo xmlns:p15="http://schemas.microsoft.com/office/powerpoint/2012/main" userId="Yonca A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" y="4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5T20:38:01.584" idx="1">
    <p:pos x="7631" y="17"/>
    <p:text/>
    <p:extLst>
      <p:ext uri="{C676402C-5697-4E1C-873F-D02D1690AC5C}">
        <p15:threadingInfo xmlns:p15="http://schemas.microsoft.com/office/powerpoint/2012/main" timeZoneBias="-180"/>
      </p:ext>
    </p:extLst>
  </p:cm>
  <p:cm authorId="1" dt="2020-08-15T20:38:27.703" idx="2">
    <p:pos x="7727" y="113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ADBF9F-1E28-4225-A843-670E9C7CC3B4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9A7D0D3-CC8D-48FC-90E7-C34EF5BA77B6}">
      <dgm:prSet/>
      <dgm:spPr/>
      <dgm:t>
        <a:bodyPr/>
        <a:lstStyle/>
        <a:p>
          <a:r>
            <a:rPr lang="tr-TR" dirty="0"/>
            <a:t>Müşteri, meslekdaşlar (imzacılık…), paydaşlar, meslek örgütü önerileri, </a:t>
          </a:r>
          <a:r>
            <a:rPr lang="tr-TR" b="1" dirty="0">
              <a:solidFill>
                <a:srgbClr val="FFFF00"/>
              </a:solidFill>
            </a:rPr>
            <a:t>ticari boyut</a:t>
          </a:r>
          <a:endParaRPr lang="en-US" b="1" dirty="0">
            <a:solidFill>
              <a:srgbClr val="FFFF00"/>
            </a:solidFill>
          </a:endParaRPr>
        </a:p>
      </dgm:t>
    </dgm:pt>
    <dgm:pt modelId="{260995D4-27A6-4833-AAAF-9523099256EC}" type="parTrans" cxnId="{F37F60AC-5F46-4D28-84A9-382C7A388052}">
      <dgm:prSet/>
      <dgm:spPr/>
      <dgm:t>
        <a:bodyPr/>
        <a:lstStyle/>
        <a:p>
          <a:endParaRPr lang="en-US"/>
        </a:p>
      </dgm:t>
    </dgm:pt>
    <dgm:pt modelId="{50E66CDD-AF14-4490-833C-2F65B08A898A}" type="sibTrans" cxnId="{F37F60AC-5F46-4D28-84A9-382C7A388052}">
      <dgm:prSet/>
      <dgm:spPr/>
      <dgm:t>
        <a:bodyPr/>
        <a:lstStyle/>
        <a:p>
          <a:endParaRPr lang="en-US"/>
        </a:p>
      </dgm:t>
    </dgm:pt>
    <dgm:pt modelId="{1DFB8426-74A7-49C2-B2E4-4D20967A3406}">
      <dgm:prSet/>
      <dgm:spPr/>
      <dgm:t>
        <a:bodyPr/>
        <a:lstStyle/>
        <a:p>
          <a:r>
            <a:rPr lang="tr-TR" dirty="0"/>
            <a:t>Toplum, </a:t>
          </a:r>
          <a:r>
            <a:rPr lang="tr-TR" b="1" dirty="0">
              <a:solidFill>
                <a:srgbClr val="FFFF00"/>
              </a:solidFill>
            </a:rPr>
            <a:t>dahil edicilik, </a:t>
          </a:r>
          <a:r>
            <a:rPr lang="tr-TR" b="0" dirty="0">
              <a:solidFill>
                <a:schemeClr val="bg1"/>
              </a:solidFill>
            </a:rPr>
            <a:t>mesleki sorumluluk,</a:t>
          </a:r>
          <a:r>
            <a:rPr lang="en-US" b="0" dirty="0">
              <a:solidFill>
                <a:schemeClr val="bg1"/>
              </a:solidFill>
            </a:rPr>
            <a:t> zaman</a:t>
          </a:r>
          <a:r>
            <a:rPr lang="tr-TR" b="0" dirty="0">
              <a:solidFill>
                <a:schemeClr val="bg1"/>
              </a:solidFill>
            </a:rPr>
            <a:t>ı</a:t>
          </a:r>
          <a:r>
            <a:rPr lang="en-US" b="0" dirty="0" err="1">
              <a:solidFill>
                <a:schemeClr val="bg1"/>
              </a:solidFill>
            </a:rPr>
            <a:t>ndalik</a:t>
          </a:r>
          <a:r>
            <a:rPr lang="tr-TR" b="0" dirty="0">
              <a:solidFill>
                <a:schemeClr val="bg1"/>
              </a:solidFill>
            </a:rPr>
            <a:t> </a:t>
          </a:r>
          <a:endParaRPr lang="en-US" b="1" dirty="0">
            <a:solidFill>
              <a:schemeClr val="bg1"/>
            </a:solidFill>
          </a:endParaRPr>
        </a:p>
      </dgm:t>
    </dgm:pt>
    <dgm:pt modelId="{3C51E009-6077-433B-B44D-BFB8E75B6A1D}" type="parTrans" cxnId="{DE664871-9E66-43F0-9AA6-EE291C57BD41}">
      <dgm:prSet/>
      <dgm:spPr/>
      <dgm:t>
        <a:bodyPr/>
        <a:lstStyle/>
        <a:p>
          <a:endParaRPr lang="en-US"/>
        </a:p>
      </dgm:t>
    </dgm:pt>
    <dgm:pt modelId="{83D50638-597C-4155-85DD-FAFC7608D8E0}" type="sibTrans" cxnId="{DE664871-9E66-43F0-9AA6-EE291C57BD41}">
      <dgm:prSet/>
      <dgm:spPr/>
      <dgm:t>
        <a:bodyPr/>
        <a:lstStyle/>
        <a:p>
          <a:endParaRPr lang="en-US"/>
        </a:p>
      </dgm:t>
    </dgm:pt>
    <dgm:pt modelId="{9F6573F2-3037-41C6-A2A1-A321BD6A58C5}">
      <dgm:prSet/>
      <dgm:spPr/>
      <dgm:t>
        <a:bodyPr/>
        <a:lstStyle/>
        <a:p>
          <a:r>
            <a:rPr lang="tr-TR" dirty="0"/>
            <a:t>Yaşam koşulları- işe yararlık, </a:t>
          </a:r>
          <a:r>
            <a:rPr lang="tr-TR" b="1" dirty="0">
              <a:solidFill>
                <a:srgbClr val="FFFF00"/>
              </a:solidFill>
            </a:rPr>
            <a:t>barınak hakkı</a:t>
          </a:r>
          <a:r>
            <a:rPr lang="tr-TR" dirty="0"/>
            <a:t>, «open building», katılımcılık</a:t>
          </a:r>
          <a:endParaRPr lang="en-US" dirty="0"/>
        </a:p>
      </dgm:t>
    </dgm:pt>
    <dgm:pt modelId="{57C0C994-DDD3-438B-931E-EC10382CA563}" type="parTrans" cxnId="{BA4401FB-5215-40AF-B949-574484B02C09}">
      <dgm:prSet/>
      <dgm:spPr/>
      <dgm:t>
        <a:bodyPr/>
        <a:lstStyle/>
        <a:p>
          <a:endParaRPr lang="en-US"/>
        </a:p>
      </dgm:t>
    </dgm:pt>
    <dgm:pt modelId="{991D4E2B-29B6-4D99-9E1B-07D939B6D8D8}" type="sibTrans" cxnId="{BA4401FB-5215-40AF-B949-574484B02C09}">
      <dgm:prSet/>
      <dgm:spPr/>
      <dgm:t>
        <a:bodyPr/>
        <a:lstStyle/>
        <a:p>
          <a:endParaRPr lang="en-US"/>
        </a:p>
      </dgm:t>
    </dgm:pt>
    <dgm:pt modelId="{C78B9F8B-2957-428F-9CE5-FD57489E79F9}">
      <dgm:prSet/>
      <dgm:spPr/>
      <dgm:t>
        <a:bodyPr/>
        <a:lstStyle/>
        <a:p>
          <a:r>
            <a:rPr lang="tr-TR" dirty="0"/>
            <a:t>Kültür farklılıkları, evrensellik</a:t>
          </a:r>
          <a:endParaRPr lang="en-US" dirty="0"/>
        </a:p>
      </dgm:t>
    </dgm:pt>
    <dgm:pt modelId="{CD81E0BB-0062-4AEB-B3D3-D9B1B509EC0A}" type="parTrans" cxnId="{8D1F72D9-6A25-4128-9BD3-EA88651A6F54}">
      <dgm:prSet/>
      <dgm:spPr/>
      <dgm:t>
        <a:bodyPr/>
        <a:lstStyle/>
        <a:p>
          <a:endParaRPr lang="en-US"/>
        </a:p>
      </dgm:t>
    </dgm:pt>
    <dgm:pt modelId="{DEED8AF4-DF35-4746-87E9-0DD54D7FA361}" type="sibTrans" cxnId="{8D1F72D9-6A25-4128-9BD3-EA88651A6F54}">
      <dgm:prSet/>
      <dgm:spPr/>
      <dgm:t>
        <a:bodyPr/>
        <a:lstStyle/>
        <a:p>
          <a:endParaRPr lang="en-US"/>
        </a:p>
      </dgm:t>
    </dgm:pt>
    <dgm:pt modelId="{2E1543AC-3E56-421A-89D7-22F4869BF04B}">
      <dgm:prSet/>
      <dgm:spPr/>
      <dgm:t>
        <a:bodyPr/>
        <a:lstStyle/>
        <a:p>
          <a:r>
            <a:rPr lang="tr-TR"/>
            <a:t>Doğal çevre</a:t>
          </a:r>
          <a:endParaRPr lang="en-US"/>
        </a:p>
      </dgm:t>
    </dgm:pt>
    <dgm:pt modelId="{8D6B38D9-042A-470A-94DA-CD328E08130E}" type="parTrans" cxnId="{D95336A7-C7D1-4122-A2E2-923B2FED7840}">
      <dgm:prSet/>
      <dgm:spPr/>
      <dgm:t>
        <a:bodyPr/>
        <a:lstStyle/>
        <a:p>
          <a:endParaRPr lang="en-US"/>
        </a:p>
      </dgm:t>
    </dgm:pt>
    <dgm:pt modelId="{2D4DB8C5-B61F-4F5C-B6F2-A90448A48C7E}" type="sibTrans" cxnId="{D95336A7-C7D1-4122-A2E2-923B2FED7840}">
      <dgm:prSet/>
      <dgm:spPr/>
      <dgm:t>
        <a:bodyPr/>
        <a:lstStyle/>
        <a:p>
          <a:endParaRPr lang="en-US"/>
        </a:p>
      </dgm:t>
    </dgm:pt>
    <dgm:pt modelId="{21667E1B-EC18-47F8-A069-ED6BB08937EE}">
      <dgm:prSet/>
      <dgm:spPr/>
      <dgm:t>
        <a:bodyPr/>
        <a:lstStyle/>
        <a:p>
          <a:r>
            <a:rPr lang="tr-TR" dirty="0"/>
            <a:t>Tarihi çevre, hafıza, yapılı çevre</a:t>
          </a:r>
          <a:endParaRPr lang="en-US" dirty="0"/>
        </a:p>
      </dgm:t>
    </dgm:pt>
    <dgm:pt modelId="{7BB6FADA-72D7-4ADE-B35E-150DD96CB588}" type="parTrans" cxnId="{66FDB884-DE62-451F-9D12-E505B25C200F}">
      <dgm:prSet/>
      <dgm:spPr/>
      <dgm:t>
        <a:bodyPr/>
        <a:lstStyle/>
        <a:p>
          <a:endParaRPr lang="en-US"/>
        </a:p>
      </dgm:t>
    </dgm:pt>
    <dgm:pt modelId="{2C8407BF-B418-46E5-AC4A-A04D3DD6CF47}" type="sibTrans" cxnId="{66FDB884-DE62-451F-9D12-E505B25C200F}">
      <dgm:prSet/>
      <dgm:spPr/>
      <dgm:t>
        <a:bodyPr/>
        <a:lstStyle/>
        <a:p>
          <a:endParaRPr lang="en-US"/>
        </a:p>
      </dgm:t>
    </dgm:pt>
    <dgm:pt modelId="{F32CF653-F16C-480C-A08D-1FA7F74DC55A}">
      <dgm:prSet/>
      <dgm:spPr/>
      <dgm:t>
        <a:bodyPr/>
        <a:lstStyle/>
        <a:p>
          <a:r>
            <a:rPr lang="tr-TR"/>
            <a:t>Sürdürülebilirlik</a:t>
          </a:r>
          <a:endParaRPr lang="en-US"/>
        </a:p>
      </dgm:t>
    </dgm:pt>
    <dgm:pt modelId="{C4A38A63-26AD-4E98-8821-19C88FABDB06}" type="parTrans" cxnId="{597C1ABE-5285-4243-920E-486E07BFE1E0}">
      <dgm:prSet/>
      <dgm:spPr/>
      <dgm:t>
        <a:bodyPr/>
        <a:lstStyle/>
        <a:p>
          <a:endParaRPr lang="en-US"/>
        </a:p>
      </dgm:t>
    </dgm:pt>
    <dgm:pt modelId="{FA00806C-23FE-45FE-A91B-0EF07ED5F31D}" type="sibTrans" cxnId="{597C1ABE-5285-4243-920E-486E07BFE1E0}">
      <dgm:prSet/>
      <dgm:spPr/>
      <dgm:t>
        <a:bodyPr/>
        <a:lstStyle/>
        <a:p>
          <a:endParaRPr lang="en-US"/>
        </a:p>
      </dgm:t>
    </dgm:pt>
    <dgm:pt modelId="{FA087203-BB61-445B-B4AB-224FA06B2A4B}">
      <dgm:prSet/>
      <dgm:spPr/>
      <dgm:t>
        <a:bodyPr/>
        <a:lstStyle/>
        <a:p>
          <a:r>
            <a:rPr lang="tr-TR" b="1" dirty="0">
              <a:solidFill>
                <a:srgbClr val="FFFF00"/>
              </a:solidFill>
            </a:rPr>
            <a:t>İşbirliği</a:t>
          </a:r>
          <a:r>
            <a:rPr lang="tr-TR" dirty="0"/>
            <a:t>, iletişim, çizim kuralları, veri paylaşımı, kontrol</a:t>
          </a:r>
          <a:endParaRPr lang="en-US" dirty="0"/>
        </a:p>
      </dgm:t>
    </dgm:pt>
    <dgm:pt modelId="{FE687449-4C41-47F2-8566-F5C55E5D1EBE}" type="parTrans" cxnId="{7B80109A-A7CB-4A97-B7B3-CBBC5CF467A8}">
      <dgm:prSet/>
      <dgm:spPr/>
      <dgm:t>
        <a:bodyPr/>
        <a:lstStyle/>
        <a:p>
          <a:endParaRPr lang="en-US"/>
        </a:p>
      </dgm:t>
    </dgm:pt>
    <dgm:pt modelId="{C5B0D806-5B28-4E68-9D64-131F28EB9315}" type="sibTrans" cxnId="{7B80109A-A7CB-4A97-B7B3-CBBC5CF467A8}">
      <dgm:prSet/>
      <dgm:spPr/>
      <dgm:t>
        <a:bodyPr/>
        <a:lstStyle/>
        <a:p>
          <a:endParaRPr lang="en-US"/>
        </a:p>
      </dgm:t>
    </dgm:pt>
    <dgm:pt modelId="{F36DD630-267A-4881-87AF-591D56BF06D0}">
      <dgm:prSet/>
      <dgm:spPr/>
      <dgm:t>
        <a:bodyPr/>
        <a:lstStyle/>
        <a:p>
          <a:r>
            <a:rPr lang="tr-TR"/>
            <a:t>Globalleşme</a:t>
          </a:r>
          <a:endParaRPr lang="en-US"/>
        </a:p>
      </dgm:t>
    </dgm:pt>
    <dgm:pt modelId="{629CD142-E06B-4AD5-894D-093FC17AE657}" type="parTrans" cxnId="{CCD22E22-C3EC-4A3A-9835-0625B92449F4}">
      <dgm:prSet/>
      <dgm:spPr/>
      <dgm:t>
        <a:bodyPr/>
        <a:lstStyle/>
        <a:p>
          <a:endParaRPr lang="en-US"/>
        </a:p>
      </dgm:t>
    </dgm:pt>
    <dgm:pt modelId="{14CB6BFA-D9BA-4D32-82EC-67768D7C8786}" type="sibTrans" cxnId="{CCD22E22-C3EC-4A3A-9835-0625B92449F4}">
      <dgm:prSet/>
      <dgm:spPr/>
      <dgm:t>
        <a:bodyPr/>
        <a:lstStyle/>
        <a:p>
          <a:endParaRPr lang="en-US"/>
        </a:p>
      </dgm:t>
    </dgm:pt>
    <dgm:pt modelId="{CFC34D4A-4BA6-4B28-8049-5490D4AF08ED}">
      <dgm:prSet/>
      <dgm:spPr/>
      <dgm:t>
        <a:bodyPr/>
        <a:lstStyle/>
        <a:p>
          <a:r>
            <a:rPr lang="tr-TR" dirty="0"/>
            <a:t>Güvenlik, </a:t>
          </a:r>
          <a:r>
            <a:rPr lang="tr-TR" b="1" dirty="0">
              <a:solidFill>
                <a:srgbClr val="FFFF00"/>
              </a:solidFill>
            </a:rPr>
            <a:t>iş güvenliği</a:t>
          </a:r>
          <a:r>
            <a:rPr lang="tr-TR" dirty="0"/>
            <a:t>, Malzeme ve sistem seçimi, afetler, yönetmelikler, standartlar, </a:t>
          </a:r>
          <a:r>
            <a:rPr lang="tr-TR" b="1" dirty="0">
              <a:solidFill>
                <a:srgbClr val="FFFF00"/>
              </a:solidFill>
            </a:rPr>
            <a:t>inovasyon</a:t>
          </a:r>
          <a:endParaRPr lang="en-US" b="1" dirty="0">
            <a:solidFill>
              <a:srgbClr val="FFFF00"/>
            </a:solidFill>
          </a:endParaRPr>
        </a:p>
      </dgm:t>
    </dgm:pt>
    <dgm:pt modelId="{7F0E4C88-9BE9-49D7-AC58-FEE9DCA6EE20}" type="parTrans" cxnId="{ACA81B2E-39A2-4F7B-83FD-C6F07DEF5358}">
      <dgm:prSet/>
      <dgm:spPr/>
      <dgm:t>
        <a:bodyPr/>
        <a:lstStyle/>
        <a:p>
          <a:endParaRPr lang="en-US"/>
        </a:p>
      </dgm:t>
    </dgm:pt>
    <dgm:pt modelId="{ACE21A72-1EC7-453F-AE7E-1854E2186690}" type="sibTrans" cxnId="{ACA81B2E-39A2-4F7B-83FD-C6F07DEF5358}">
      <dgm:prSet/>
      <dgm:spPr/>
      <dgm:t>
        <a:bodyPr/>
        <a:lstStyle/>
        <a:p>
          <a:endParaRPr lang="en-US"/>
        </a:p>
      </dgm:t>
    </dgm:pt>
    <dgm:pt modelId="{8FD56B96-0C57-4316-9E95-8A5565E02200}">
      <dgm:prSet/>
      <dgm:spPr/>
      <dgm:t>
        <a:bodyPr/>
        <a:lstStyle/>
        <a:p>
          <a:r>
            <a:rPr lang="tr-TR"/>
            <a:t>Bilgisayar teknolojilerinin kullanımı</a:t>
          </a:r>
          <a:endParaRPr lang="en-US"/>
        </a:p>
      </dgm:t>
    </dgm:pt>
    <dgm:pt modelId="{6A7C5D49-B8A5-4569-B36D-A16583486AD8}" type="parTrans" cxnId="{5169A323-8291-43F5-B320-F64FFF634EA4}">
      <dgm:prSet/>
      <dgm:spPr/>
      <dgm:t>
        <a:bodyPr/>
        <a:lstStyle/>
        <a:p>
          <a:endParaRPr lang="en-US"/>
        </a:p>
      </dgm:t>
    </dgm:pt>
    <dgm:pt modelId="{CAC85779-EF85-4505-9D36-57C7A7C0766D}" type="sibTrans" cxnId="{5169A323-8291-43F5-B320-F64FFF634EA4}">
      <dgm:prSet/>
      <dgm:spPr/>
      <dgm:t>
        <a:bodyPr/>
        <a:lstStyle/>
        <a:p>
          <a:endParaRPr lang="en-US"/>
        </a:p>
      </dgm:t>
    </dgm:pt>
    <dgm:pt modelId="{5AA6E851-424C-411C-84A6-682CF4C67E2B}">
      <dgm:prSet/>
      <dgm:spPr/>
      <dgm:t>
        <a:bodyPr/>
        <a:lstStyle/>
        <a:p>
          <a:r>
            <a:rPr lang="tr-TR" dirty="0"/>
            <a:t>Yaratıcılık, </a:t>
          </a:r>
          <a:r>
            <a:rPr lang="tr-TR" b="1" dirty="0">
              <a:solidFill>
                <a:srgbClr val="FFFF00"/>
              </a:solidFill>
            </a:rPr>
            <a:t>imaj mimarisi</a:t>
          </a:r>
          <a:r>
            <a:rPr lang="tr-TR" dirty="0"/>
            <a:t>, rekabet</a:t>
          </a:r>
          <a:r>
            <a:rPr lang="tr-TR"/>
            <a:t>, reklam, kariyer</a:t>
          </a:r>
          <a:r>
            <a:rPr lang="tr-TR" dirty="0"/>
            <a:t>, telif hakkı</a:t>
          </a:r>
          <a:endParaRPr lang="en-US" dirty="0"/>
        </a:p>
      </dgm:t>
    </dgm:pt>
    <dgm:pt modelId="{5ADF7C32-8A16-4C3D-A9A7-AD2450777945}" type="parTrans" cxnId="{B7A6E915-B22B-40E6-B9FB-AFF764272FB5}">
      <dgm:prSet/>
      <dgm:spPr/>
      <dgm:t>
        <a:bodyPr/>
        <a:lstStyle/>
        <a:p>
          <a:endParaRPr lang="en-US"/>
        </a:p>
      </dgm:t>
    </dgm:pt>
    <dgm:pt modelId="{2F151731-067E-4EA0-9BCA-034E50AC4D0D}" type="sibTrans" cxnId="{B7A6E915-B22B-40E6-B9FB-AFF764272FB5}">
      <dgm:prSet/>
      <dgm:spPr/>
      <dgm:t>
        <a:bodyPr/>
        <a:lstStyle/>
        <a:p>
          <a:endParaRPr lang="en-US"/>
        </a:p>
      </dgm:t>
    </dgm:pt>
    <dgm:pt modelId="{6AA0075F-E4EA-4FBD-8319-EDC866351DB9}" type="pres">
      <dgm:prSet presAssocID="{EEADBF9F-1E28-4225-A843-670E9C7CC3B4}" presName="Name0" presStyleCnt="0">
        <dgm:presLayoutVars>
          <dgm:dir/>
          <dgm:resizeHandles val="exact"/>
        </dgm:presLayoutVars>
      </dgm:prSet>
      <dgm:spPr/>
    </dgm:pt>
    <dgm:pt modelId="{D60212D5-017A-4F88-8544-BF3EBB53EB97}" type="pres">
      <dgm:prSet presAssocID="{89A7D0D3-CC8D-48FC-90E7-C34EF5BA77B6}" presName="node" presStyleLbl="node1" presStyleIdx="0" presStyleCnt="12">
        <dgm:presLayoutVars>
          <dgm:bulletEnabled val="1"/>
        </dgm:presLayoutVars>
      </dgm:prSet>
      <dgm:spPr/>
    </dgm:pt>
    <dgm:pt modelId="{105A572A-0493-4C31-BBA9-6BD06AAE32BD}" type="pres">
      <dgm:prSet presAssocID="{50E66CDD-AF14-4490-833C-2F65B08A898A}" presName="sibTrans" presStyleLbl="sibTrans1D1" presStyleIdx="0" presStyleCnt="11"/>
      <dgm:spPr/>
    </dgm:pt>
    <dgm:pt modelId="{B1A85A9E-1A9B-4344-B6B2-B13B826AD28F}" type="pres">
      <dgm:prSet presAssocID="{50E66CDD-AF14-4490-833C-2F65B08A898A}" presName="connectorText" presStyleLbl="sibTrans1D1" presStyleIdx="0" presStyleCnt="11"/>
      <dgm:spPr/>
    </dgm:pt>
    <dgm:pt modelId="{EA2512B4-6DC5-4D3F-B4E4-F62DB62854CE}" type="pres">
      <dgm:prSet presAssocID="{1DFB8426-74A7-49C2-B2E4-4D20967A3406}" presName="node" presStyleLbl="node1" presStyleIdx="1" presStyleCnt="12">
        <dgm:presLayoutVars>
          <dgm:bulletEnabled val="1"/>
        </dgm:presLayoutVars>
      </dgm:prSet>
      <dgm:spPr/>
    </dgm:pt>
    <dgm:pt modelId="{14B62A82-1355-41AE-91C4-571A86FAA203}" type="pres">
      <dgm:prSet presAssocID="{83D50638-597C-4155-85DD-FAFC7608D8E0}" presName="sibTrans" presStyleLbl="sibTrans1D1" presStyleIdx="1" presStyleCnt="11"/>
      <dgm:spPr/>
    </dgm:pt>
    <dgm:pt modelId="{B1EA7A16-4286-4793-935F-24C606721C62}" type="pres">
      <dgm:prSet presAssocID="{83D50638-597C-4155-85DD-FAFC7608D8E0}" presName="connectorText" presStyleLbl="sibTrans1D1" presStyleIdx="1" presStyleCnt="11"/>
      <dgm:spPr/>
    </dgm:pt>
    <dgm:pt modelId="{5074F4C9-1E1E-48CF-8887-71C643BE355D}" type="pres">
      <dgm:prSet presAssocID="{9F6573F2-3037-41C6-A2A1-A321BD6A58C5}" presName="node" presStyleLbl="node1" presStyleIdx="2" presStyleCnt="12">
        <dgm:presLayoutVars>
          <dgm:bulletEnabled val="1"/>
        </dgm:presLayoutVars>
      </dgm:prSet>
      <dgm:spPr/>
    </dgm:pt>
    <dgm:pt modelId="{3FBFEB84-FEBA-4A42-B16A-C62FC21A8673}" type="pres">
      <dgm:prSet presAssocID="{991D4E2B-29B6-4D99-9E1B-07D939B6D8D8}" presName="sibTrans" presStyleLbl="sibTrans1D1" presStyleIdx="2" presStyleCnt="11"/>
      <dgm:spPr/>
    </dgm:pt>
    <dgm:pt modelId="{41C0A608-A467-4574-B037-91A22D98B7FF}" type="pres">
      <dgm:prSet presAssocID="{991D4E2B-29B6-4D99-9E1B-07D939B6D8D8}" presName="connectorText" presStyleLbl="sibTrans1D1" presStyleIdx="2" presStyleCnt="11"/>
      <dgm:spPr/>
    </dgm:pt>
    <dgm:pt modelId="{E6897D28-0C9B-4F2C-AB30-6F31B3B168FB}" type="pres">
      <dgm:prSet presAssocID="{C78B9F8B-2957-428F-9CE5-FD57489E79F9}" presName="node" presStyleLbl="node1" presStyleIdx="3" presStyleCnt="12">
        <dgm:presLayoutVars>
          <dgm:bulletEnabled val="1"/>
        </dgm:presLayoutVars>
      </dgm:prSet>
      <dgm:spPr/>
    </dgm:pt>
    <dgm:pt modelId="{38F71E63-5FAD-4306-9901-ABA4145BC8A4}" type="pres">
      <dgm:prSet presAssocID="{DEED8AF4-DF35-4746-87E9-0DD54D7FA361}" presName="sibTrans" presStyleLbl="sibTrans1D1" presStyleIdx="3" presStyleCnt="11"/>
      <dgm:spPr/>
    </dgm:pt>
    <dgm:pt modelId="{252B06EB-DE7D-4CE7-95AD-09EC711988EC}" type="pres">
      <dgm:prSet presAssocID="{DEED8AF4-DF35-4746-87E9-0DD54D7FA361}" presName="connectorText" presStyleLbl="sibTrans1D1" presStyleIdx="3" presStyleCnt="11"/>
      <dgm:spPr/>
    </dgm:pt>
    <dgm:pt modelId="{2606AA02-B5BC-43AA-8EFB-17CBAE56C409}" type="pres">
      <dgm:prSet presAssocID="{2E1543AC-3E56-421A-89D7-22F4869BF04B}" presName="node" presStyleLbl="node1" presStyleIdx="4" presStyleCnt="12">
        <dgm:presLayoutVars>
          <dgm:bulletEnabled val="1"/>
        </dgm:presLayoutVars>
      </dgm:prSet>
      <dgm:spPr/>
    </dgm:pt>
    <dgm:pt modelId="{C1F851C7-50B8-49CA-B3D6-F49B64245E7B}" type="pres">
      <dgm:prSet presAssocID="{2D4DB8C5-B61F-4F5C-B6F2-A90448A48C7E}" presName="sibTrans" presStyleLbl="sibTrans1D1" presStyleIdx="4" presStyleCnt="11"/>
      <dgm:spPr/>
    </dgm:pt>
    <dgm:pt modelId="{667EBA0A-F779-4394-9540-290A70C4A388}" type="pres">
      <dgm:prSet presAssocID="{2D4DB8C5-B61F-4F5C-B6F2-A90448A48C7E}" presName="connectorText" presStyleLbl="sibTrans1D1" presStyleIdx="4" presStyleCnt="11"/>
      <dgm:spPr/>
    </dgm:pt>
    <dgm:pt modelId="{AAC5F2AF-0C3F-48AE-8662-F23AEFBC9D5A}" type="pres">
      <dgm:prSet presAssocID="{21667E1B-EC18-47F8-A069-ED6BB08937EE}" presName="node" presStyleLbl="node1" presStyleIdx="5" presStyleCnt="12">
        <dgm:presLayoutVars>
          <dgm:bulletEnabled val="1"/>
        </dgm:presLayoutVars>
      </dgm:prSet>
      <dgm:spPr/>
    </dgm:pt>
    <dgm:pt modelId="{4475DB73-C69E-438F-8042-3508D039F3B9}" type="pres">
      <dgm:prSet presAssocID="{2C8407BF-B418-46E5-AC4A-A04D3DD6CF47}" presName="sibTrans" presStyleLbl="sibTrans1D1" presStyleIdx="5" presStyleCnt="11"/>
      <dgm:spPr/>
    </dgm:pt>
    <dgm:pt modelId="{0257FB50-3888-44B8-BFA4-A58FA1F846D7}" type="pres">
      <dgm:prSet presAssocID="{2C8407BF-B418-46E5-AC4A-A04D3DD6CF47}" presName="connectorText" presStyleLbl="sibTrans1D1" presStyleIdx="5" presStyleCnt="11"/>
      <dgm:spPr/>
    </dgm:pt>
    <dgm:pt modelId="{472ED5CF-A686-484E-AA7B-633C0B296EFF}" type="pres">
      <dgm:prSet presAssocID="{F32CF653-F16C-480C-A08D-1FA7F74DC55A}" presName="node" presStyleLbl="node1" presStyleIdx="6" presStyleCnt="12">
        <dgm:presLayoutVars>
          <dgm:bulletEnabled val="1"/>
        </dgm:presLayoutVars>
      </dgm:prSet>
      <dgm:spPr/>
    </dgm:pt>
    <dgm:pt modelId="{CAC7E320-03B5-46A5-A2D8-8C8D114142B5}" type="pres">
      <dgm:prSet presAssocID="{FA00806C-23FE-45FE-A91B-0EF07ED5F31D}" presName="sibTrans" presStyleLbl="sibTrans1D1" presStyleIdx="6" presStyleCnt="11"/>
      <dgm:spPr/>
    </dgm:pt>
    <dgm:pt modelId="{B140F1F7-91EE-49B4-83A7-350B7197BFCF}" type="pres">
      <dgm:prSet presAssocID="{FA00806C-23FE-45FE-A91B-0EF07ED5F31D}" presName="connectorText" presStyleLbl="sibTrans1D1" presStyleIdx="6" presStyleCnt="11"/>
      <dgm:spPr/>
    </dgm:pt>
    <dgm:pt modelId="{AAA0FD40-D00C-4015-B824-DC175502E0A8}" type="pres">
      <dgm:prSet presAssocID="{FA087203-BB61-445B-B4AB-224FA06B2A4B}" presName="node" presStyleLbl="node1" presStyleIdx="7" presStyleCnt="12">
        <dgm:presLayoutVars>
          <dgm:bulletEnabled val="1"/>
        </dgm:presLayoutVars>
      </dgm:prSet>
      <dgm:spPr/>
    </dgm:pt>
    <dgm:pt modelId="{9703B231-0A5A-4385-8310-606DC2441EEF}" type="pres">
      <dgm:prSet presAssocID="{C5B0D806-5B28-4E68-9D64-131F28EB9315}" presName="sibTrans" presStyleLbl="sibTrans1D1" presStyleIdx="7" presStyleCnt="11"/>
      <dgm:spPr/>
    </dgm:pt>
    <dgm:pt modelId="{E255783F-B976-45AD-90CA-1009671A6770}" type="pres">
      <dgm:prSet presAssocID="{C5B0D806-5B28-4E68-9D64-131F28EB9315}" presName="connectorText" presStyleLbl="sibTrans1D1" presStyleIdx="7" presStyleCnt="11"/>
      <dgm:spPr/>
    </dgm:pt>
    <dgm:pt modelId="{44A66BB5-66FD-42F3-B8B5-2E22B54C991C}" type="pres">
      <dgm:prSet presAssocID="{F36DD630-267A-4881-87AF-591D56BF06D0}" presName="node" presStyleLbl="node1" presStyleIdx="8" presStyleCnt="12">
        <dgm:presLayoutVars>
          <dgm:bulletEnabled val="1"/>
        </dgm:presLayoutVars>
      </dgm:prSet>
      <dgm:spPr/>
    </dgm:pt>
    <dgm:pt modelId="{2EF73BF1-E89A-4567-B899-8AD8B77E571F}" type="pres">
      <dgm:prSet presAssocID="{14CB6BFA-D9BA-4D32-82EC-67768D7C8786}" presName="sibTrans" presStyleLbl="sibTrans1D1" presStyleIdx="8" presStyleCnt="11"/>
      <dgm:spPr/>
    </dgm:pt>
    <dgm:pt modelId="{82B4333A-7FFE-4292-BE7B-E632AD6F5AF7}" type="pres">
      <dgm:prSet presAssocID="{14CB6BFA-D9BA-4D32-82EC-67768D7C8786}" presName="connectorText" presStyleLbl="sibTrans1D1" presStyleIdx="8" presStyleCnt="11"/>
      <dgm:spPr/>
    </dgm:pt>
    <dgm:pt modelId="{881A7936-C041-467D-8096-6896EA3EE025}" type="pres">
      <dgm:prSet presAssocID="{CFC34D4A-4BA6-4B28-8049-5490D4AF08ED}" presName="node" presStyleLbl="node1" presStyleIdx="9" presStyleCnt="12">
        <dgm:presLayoutVars>
          <dgm:bulletEnabled val="1"/>
        </dgm:presLayoutVars>
      </dgm:prSet>
      <dgm:spPr/>
    </dgm:pt>
    <dgm:pt modelId="{B0A364A9-B4FD-4C83-8BCE-BAD88EB091BA}" type="pres">
      <dgm:prSet presAssocID="{ACE21A72-1EC7-453F-AE7E-1854E2186690}" presName="sibTrans" presStyleLbl="sibTrans1D1" presStyleIdx="9" presStyleCnt="11"/>
      <dgm:spPr/>
    </dgm:pt>
    <dgm:pt modelId="{6B1D13C0-2A1C-41BA-86E9-F572207D549A}" type="pres">
      <dgm:prSet presAssocID="{ACE21A72-1EC7-453F-AE7E-1854E2186690}" presName="connectorText" presStyleLbl="sibTrans1D1" presStyleIdx="9" presStyleCnt="11"/>
      <dgm:spPr/>
    </dgm:pt>
    <dgm:pt modelId="{30FD63A3-77BE-4AEA-82E5-5FFBCE5CD03D}" type="pres">
      <dgm:prSet presAssocID="{8FD56B96-0C57-4316-9E95-8A5565E02200}" presName="node" presStyleLbl="node1" presStyleIdx="10" presStyleCnt="12">
        <dgm:presLayoutVars>
          <dgm:bulletEnabled val="1"/>
        </dgm:presLayoutVars>
      </dgm:prSet>
      <dgm:spPr/>
    </dgm:pt>
    <dgm:pt modelId="{372DDF11-4BB6-49B3-865E-3B8A09FDB0B4}" type="pres">
      <dgm:prSet presAssocID="{CAC85779-EF85-4505-9D36-57C7A7C0766D}" presName="sibTrans" presStyleLbl="sibTrans1D1" presStyleIdx="10" presStyleCnt="11"/>
      <dgm:spPr/>
    </dgm:pt>
    <dgm:pt modelId="{5DB9BCCA-F1C7-4042-8A9E-3F0E6B941896}" type="pres">
      <dgm:prSet presAssocID="{CAC85779-EF85-4505-9D36-57C7A7C0766D}" presName="connectorText" presStyleLbl="sibTrans1D1" presStyleIdx="10" presStyleCnt="11"/>
      <dgm:spPr/>
    </dgm:pt>
    <dgm:pt modelId="{F0280243-DE4E-4B4E-91D8-F1B44C054B29}" type="pres">
      <dgm:prSet presAssocID="{5AA6E851-424C-411C-84A6-682CF4C67E2B}" presName="node" presStyleLbl="node1" presStyleIdx="11" presStyleCnt="12">
        <dgm:presLayoutVars>
          <dgm:bulletEnabled val="1"/>
        </dgm:presLayoutVars>
      </dgm:prSet>
      <dgm:spPr/>
    </dgm:pt>
  </dgm:ptLst>
  <dgm:cxnLst>
    <dgm:cxn modelId="{577CC80D-A0D2-4599-9DE6-C6BC22D89BCC}" type="presOf" srcId="{83D50638-597C-4155-85DD-FAFC7608D8E0}" destId="{B1EA7A16-4286-4793-935F-24C606721C62}" srcOrd="1" destOrd="0" presId="urn:microsoft.com/office/officeart/2016/7/layout/RepeatingBendingProcessNew"/>
    <dgm:cxn modelId="{896F7515-50F1-4A29-B1AA-2AB1B470758E}" type="presOf" srcId="{9F6573F2-3037-41C6-A2A1-A321BD6A58C5}" destId="{5074F4C9-1E1E-48CF-8887-71C643BE355D}" srcOrd="0" destOrd="0" presId="urn:microsoft.com/office/officeart/2016/7/layout/RepeatingBendingProcessNew"/>
    <dgm:cxn modelId="{B7A6E915-B22B-40E6-B9FB-AFF764272FB5}" srcId="{EEADBF9F-1E28-4225-A843-670E9C7CC3B4}" destId="{5AA6E851-424C-411C-84A6-682CF4C67E2B}" srcOrd="11" destOrd="0" parTransId="{5ADF7C32-8A16-4C3D-A9A7-AD2450777945}" sibTransId="{2F151731-067E-4EA0-9BCA-034E50AC4D0D}"/>
    <dgm:cxn modelId="{CCD22E22-C3EC-4A3A-9835-0625B92449F4}" srcId="{EEADBF9F-1E28-4225-A843-670E9C7CC3B4}" destId="{F36DD630-267A-4881-87AF-591D56BF06D0}" srcOrd="8" destOrd="0" parTransId="{629CD142-E06B-4AD5-894D-093FC17AE657}" sibTransId="{14CB6BFA-D9BA-4D32-82EC-67768D7C8786}"/>
    <dgm:cxn modelId="{5169A323-8291-43F5-B320-F64FFF634EA4}" srcId="{EEADBF9F-1E28-4225-A843-670E9C7CC3B4}" destId="{8FD56B96-0C57-4316-9E95-8A5565E02200}" srcOrd="10" destOrd="0" parTransId="{6A7C5D49-B8A5-4569-B36D-A16583486AD8}" sibTransId="{CAC85779-EF85-4505-9D36-57C7A7C0766D}"/>
    <dgm:cxn modelId="{CE76182D-3CD0-4AA5-9530-4ED63F3D9F67}" type="presOf" srcId="{991D4E2B-29B6-4D99-9E1B-07D939B6D8D8}" destId="{3FBFEB84-FEBA-4A42-B16A-C62FC21A8673}" srcOrd="0" destOrd="0" presId="urn:microsoft.com/office/officeart/2016/7/layout/RepeatingBendingProcessNew"/>
    <dgm:cxn modelId="{ACA81B2E-39A2-4F7B-83FD-C6F07DEF5358}" srcId="{EEADBF9F-1E28-4225-A843-670E9C7CC3B4}" destId="{CFC34D4A-4BA6-4B28-8049-5490D4AF08ED}" srcOrd="9" destOrd="0" parTransId="{7F0E4C88-9BE9-49D7-AC58-FEE9DCA6EE20}" sibTransId="{ACE21A72-1EC7-453F-AE7E-1854E2186690}"/>
    <dgm:cxn modelId="{85A6C835-5D81-4829-868D-FDE7BCADCFD6}" type="presOf" srcId="{DEED8AF4-DF35-4746-87E9-0DD54D7FA361}" destId="{38F71E63-5FAD-4306-9901-ABA4145BC8A4}" srcOrd="0" destOrd="0" presId="urn:microsoft.com/office/officeart/2016/7/layout/RepeatingBendingProcessNew"/>
    <dgm:cxn modelId="{E24CF137-1105-43DE-BA7D-8F482FFFAEDE}" type="presOf" srcId="{C5B0D806-5B28-4E68-9D64-131F28EB9315}" destId="{E255783F-B976-45AD-90CA-1009671A6770}" srcOrd="1" destOrd="0" presId="urn:microsoft.com/office/officeart/2016/7/layout/RepeatingBendingProcessNew"/>
    <dgm:cxn modelId="{46054B40-42A2-49DF-81AA-55B527521731}" type="presOf" srcId="{DEED8AF4-DF35-4746-87E9-0DD54D7FA361}" destId="{252B06EB-DE7D-4CE7-95AD-09EC711988EC}" srcOrd="1" destOrd="0" presId="urn:microsoft.com/office/officeart/2016/7/layout/RepeatingBendingProcessNew"/>
    <dgm:cxn modelId="{A067415C-1DE0-4E4C-B711-41E2A24F829B}" type="presOf" srcId="{83D50638-597C-4155-85DD-FAFC7608D8E0}" destId="{14B62A82-1355-41AE-91C4-571A86FAA203}" srcOrd="0" destOrd="0" presId="urn:microsoft.com/office/officeart/2016/7/layout/RepeatingBendingProcessNew"/>
    <dgm:cxn modelId="{BD6E765C-43E0-4CED-8FF2-44E2F3B6583B}" type="presOf" srcId="{2E1543AC-3E56-421A-89D7-22F4869BF04B}" destId="{2606AA02-B5BC-43AA-8EFB-17CBAE56C409}" srcOrd="0" destOrd="0" presId="urn:microsoft.com/office/officeart/2016/7/layout/RepeatingBendingProcessNew"/>
    <dgm:cxn modelId="{1E609949-9556-46B7-99B0-A638C4F68718}" type="presOf" srcId="{1DFB8426-74A7-49C2-B2E4-4D20967A3406}" destId="{EA2512B4-6DC5-4D3F-B4E4-F62DB62854CE}" srcOrd="0" destOrd="0" presId="urn:microsoft.com/office/officeart/2016/7/layout/RepeatingBendingProcessNew"/>
    <dgm:cxn modelId="{805A074B-5024-45C5-A60E-26CBCDC5B4AB}" type="presOf" srcId="{14CB6BFA-D9BA-4D32-82EC-67768D7C8786}" destId="{2EF73BF1-E89A-4567-B899-8AD8B77E571F}" srcOrd="0" destOrd="0" presId="urn:microsoft.com/office/officeart/2016/7/layout/RepeatingBendingProcessNew"/>
    <dgm:cxn modelId="{2261A56E-ED9D-4ED7-B956-BD6F47A72235}" type="presOf" srcId="{ACE21A72-1EC7-453F-AE7E-1854E2186690}" destId="{B0A364A9-B4FD-4C83-8BCE-BAD88EB091BA}" srcOrd="0" destOrd="0" presId="urn:microsoft.com/office/officeart/2016/7/layout/RepeatingBendingProcessNew"/>
    <dgm:cxn modelId="{DE664871-9E66-43F0-9AA6-EE291C57BD41}" srcId="{EEADBF9F-1E28-4225-A843-670E9C7CC3B4}" destId="{1DFB8426-74A7-49C2-B2E4-4D20967A3406}" srcOrd="1" destOrd="0" parTransId="{3C51E009-6077-433B-B44D-BFB8E75B6A1D}" sibTransId="{83D50638-597C-4155-85DD-FAFC7608D8E0}"/>
    <dgm:cxn modelId="{BACABB52-451A-4426-9A0E-0DFC1FAE3389}" type="presOf" srcId="{C78B9F8B-2957-428F-9CE5-FD57489E79F9}" destId="{E6897D28-0C9B-4F2C-AB30-6F31B3B168FB}" srcOrd="0" destOrd="0" presId="urn:microsoft.com/office/officeart/2016/7/layout/RepeatingBendingProcessNew"/>
    <dgm:cxn modelId="{3B4D0B54-2FB1-4EBA-8D16-4B3B4432641E}" type="presOf" srcId="{FA00806C-23FE-45FE-A91B-0EF07ED5F31D}" destId="{CAC7E320-03B5-46A5-A2D8-8C8D114142B5}" srcOrd="0" destOrd="0" presId="urn:microsoft.com/office/officeart/2016/7/layout/RepeatingBendingProcessNew"/>
    <dgm:cxn modelId="{E875317E-67C3-4E5B-8F3D-8085D3225A00}" type="presOf" srcId="{F32CF653-F16C-480C-A08D-1FA7F74DC55A}" destId="{472ED5CF-A686-484E-AA7B-633C0B296EFF}" srcOrd="0" destOrd="0" presId="urn:microsoft.com/office/officeart/2016/7/layout/RepeatingBendingProcessNew"/>
    <dgm:cxn modelId="{66FDB884-DE62-451F-9D12-E505B25C200F}" srcId="{EEADBF9F-1E28-4225-A843-670E9C7CC3B4}" destId="{21667E1B-EC18-47F8-A069-ED6BB08937EE}" srcOrd="5" destOrd="0" parTransId="{7BB6FADA-72D7-4ADE-B35E-150DD96CB588}" sibTransId="{2C8407BF-B418-46E5-AC4A-A04D3DD6CF47}"/>
    <dgm:cxn modelId="{00473290-9B46-4572-B125-53DE9006A013}" type="presOf" srcId="{F36DD630-267A-4881-87AF-591D56BF06D0}" destId="{44A66BB5-66FD-42F3-B8B5-2E22B54C991C}" srcOrd="0" destOrd="0" presId="urn:microsoft.com/office/officeart/2016/7/layout/RepeatingBendingProcessNew"/>
    <dgm:cxn modelId="{A2663892-A4A3-4A36-B67B-51AFF9D3CD46}" type="presOf" srcId="{50E66CDD-AF14-4490-833C-2F65B08A898A}" destId="{105A572A-0493-4C31-BBA9-6BD06AAE32BD}" srcOrd="0" destOrd="0" presId="urn:microsoft.com/office/officeart/2016/7/layout/RepeatingBendingProcessNew"/>
    <dgm:cxn modelId="{BEE4C196-686A-45C7-B9CB-E1FF7DBADDEC}" type="presOf" srcId="{89A7D0D3-CC8D-48FC-90E7-C34EF5BA77B6}" destId="{D60212D5-017A-4F88-8544-BF3EBB53EB97}" srcOrd="0" destOrd="0" presId="urn:microsoft.com/office/officeart/2016/7/layout/RepeatingBendingProcessNew"/>
    <dgm:cxn modelId="{7B80109A-A7CB-4A97-B7B3-CBBC5CF467A8}" srcId="{EEADBF9F-1E28-4225-A843-670E9C7CC3B4}" destId="{FA087203-BB61-445B-B4AB-224FA06B2A4B}" srcOrd="7" destOrd="0" parTransId="{FE687449-4C41-47F2-8566-F5C55E5D1EBE}" sibTransId="{C5B0D806-5B28-4E68-9D64-131F28EB9315}"/>
    <dgm:cxn modelId="{337A1D9D-F95B-4C60-82A1-B38D73E1C9FB}" type="presOf" srcId="{2C8407BF-B418-46E5-AC4A-A04D3DD6CF47}" destId="{4475DB73-C69E-438F-8042-3508D039F3B9}" srcOrd="0" destOrd="0" presId="urn:microsoft.com/office/officeart/2016/7/layout/RepeatingBendingProcessNew"/>
    <dgm:cxn modelId="{707667A1-1569-40AF-8E10-F9CAB1030877}" type="presOf" srcId="{8FD56B96-0C57-4316-9E95-8A5565E02200}" destId="{30FD63A3-77BE-4AEA-82E5-5FFBCE5CD03D}" srcOrd="0" destOrd="0" presId="urn:microsoft.com/office/officeart/2016/7/layout/RepeatingBendingProcessNew"/>
    <dgm:cxn modelId="{C515A9A1-22DD-494B-9ACC-CE3135327374}" type="presOf" srcId="{EEADBF9F-1E28-4225-A843-670E9C7CC3B4}" destId="{6AA0075F-E4EA-4FBD-8319-EDC866351DB9}" srcOrd="0" destOrd="0" presId="urn:microsoft.com/office/officeart/2016/7/layout/RepeatingBendingProcessNew"/>
    <dgm:cxn modelId="{173F19A2-5592-4496-A676-BD3D2C31FB3E}" type="presOf" srcId="{FA00806C-23FE-45FE-A91B-0EF07ED5F31D}" destId="{B140F1F7-91EE-49B4-83A7-350B7197BFCF}" srcOrd="1" destOrd="0" presId="urn:microsoft.com/office/officeart/2016/7/layout/RepeatingBendingProcessNew"/>
    <dgm:cxn modelId="{D95336A7-C7D1-4122-A2E2-923B2FED7840}" srcId="{EEADBF9F-1E28-4225-A843-670E9C7CC3B4}" destId="{2E1543AC-3E56-421A-89D7-22F4869BF04B}" srcOrd="4" destOrd="0" parTransId="{8D6B38D9-042A-470A-94DA-CD328E08130E}" sibTransId="{2D4DB8C5-B61F-4F5C-B6F2-A90448A48C7E}"/>
    <dgm:cxn modelId="{8F4F32AB-84EC-4835-8E41-E985E86C404A}" type="presOf" srcId="{ACE21A72-1EC7-453F-AE7E-1854E2186690}" destId="{6B1D13C0-2A1C-41BA-86E9-F572207D549A}" srcOrd="1" destOrd="0" presId="urn:microsoft.com/office/officeart/2016/7/layout/RepeatingBendingProcessNew"/>
    <dgm:cxn modelId="{D2B251AB-6B82-40B2-9CB1-D257222C73B8}" type="presOf" srcId="{50E66CDD-AF14-4490-833C-2F65B08A898A}" destId="{B1A85A9E-1A9B-4344-B6B2-B13B826AD28F}" srcOrd="1" destOrd="0" presId="urn:microsoft.com/office/officeart/2016/7/layout/RepeatingBendingProcessNew"/>
    <dgm:cxn modelId="{F37F60AC-5F46-4D28-84A9-382C7A388052}" srcId="{EEADBF9F-1E28-4225-A843-670E9C7CC3B4}" destId="{89A7D0D3-CC8D-48FC-90E7-C34EF5BA77B6}" srcOrd="0" destOrd="0" parTransId="{260995D4-27A6-4833-AAAF-9523099256EC}" sibTransId="{50E66CDD-AF14-4490-833C-2F65B08A898A}"/>
    <dgm:cxn modelId="{5FEF66B2-68BE-4F09-B730-96AF0C10702C}" type="presOf" srcId="{991D4E2B-29B6-4D99-9E1B-07D939B6D8D8}" destId="{41C0A608-A467-4574-B037-91A22D98B7FF}" srcOrd="1" destOrd="0" presId="urn:microsoft.com/office/officeart/2016/7/layout/RepeatingBendingProcessNew"/>
    <dgm:cxn modelId="{6A96CBB6-6159-45D5-BCA8-19006BA857FB}" type="presOf" srcId="{2D4DB8C5-B61F-4F5C-B6F2-A90448A48C7E}" destId="{667EBA0A-F779-4394-9540-290A70C4A388}" srcOrd="1" destOrd="0" presId="urn:microsoft.com/office/officeart/2016/7/layout/RepeatingBendingProcessNew"/>
    <dgm:cxn modelId="{597C1ABE-5285-4243-920E-486E07BFE1E0}" srcId="{EEADBF9F-1E28-4225-A843-670E9C7CC3B4}" destId="{F32CF653-F16C-480C-A08D-1FA7F74DC55A}" srcOrd="6" destOrd="0" parTransId="{C4A38A63-26AD-4E98-8821-19C88FABDB06}" sibTransId="{FA00806C-23FE-45FE-A91B-0EF07ED5F31D}"/>
    <dgm:cxn modelId="{C3E016C0-9E4C-464D-B52F-D57C7798CC84}" type="presOf" srcId="{14CB6BFA-D9BA-4D32-82EC-67768D7C8786}" destId="{82B4333A-7FFE-4292-BE7B-E632AD6F5AF7}" srcOrd="1" destOrd="0" presId="urn:microsoft.com/office/officeart/2016/7/layout/RepeatingBendingProcessNew"/>
    <dgm:cxn modelId="{40562AC4-1A9E-4079-9FAC-1894CFB1218F}" type="presOf" srcId="{2C8407BF-B418-46E5-AC4A-A04D3DD6CF47}" destId="{0257FB50-3888-44B8-BFA4-A58FA1F846D7}" srcOrd="1" destOrd="0" presId="urn:microsoft.com/office/officeart/2016/7/layout/RepeatingBendingProcessNew"/>
    <dgm:cxn modelId="{7184C9CC-88C3-4045-B659-F23FC1EABAF8}" type="presOf" srcId="{21667E1B-EC18-47F8-A069-ED6BB08937EE}" destId="{AAC5F2AF-0C3F-48AE-8662-F23AEFBC9D5A}" srcOrd="0" destOrd="0" presId="urn:microsoft.com/office/officeart/2016/7/layout/RepeatingBendingProcessNew"/>
    <dgm:cxn modelId="{61FF34D4-27DD-4866-858C-1C36E7AC2DD5}" type="presOf" srcId="{C5B0D806-5B28-4E68-9D64-131F28EB9315}" destId="{9703B231-0A5A-4385-8310-606DC2441EEF}" srcOrd="0" destOrd="0" presId="urn:microsoft.com/office/officeart/2016/7/layout/RepeatingBendingProcessNew"/>
    <dgm:cxn modelId="{B6FDD2D4-400C-45CA-A2DA-DA108C0D793B}" type="presOf" srcId="{2D4DB8C5-B61F-4F5C-B6F2-A90448A48C7E}" destId="{C1F851C7-50B8-49CA-B3D6-F49B64245E7B}" srcOrd="0" destOrd="0" presId="urn:microsoft.com/office/officeart/2016/7/layout/RepeatingBendingProcessNew"/>
    <dgm:cxn modelId="{8D1F72D9-6A25-4128-9BD3-EA88651A6F54}" srcId="{EEADBF9F-1E28-4225-A843-670E9C7CC3B4}" destId="{C78B9F8B-2957-428F-9CE5-FD57489E79F9}" srcOrd="3" destOrd="0" parTransId="{CD81E0BB-0062-4AEB-B3D3-D9B1B509EC0A}" sibTransId="{DEED8AF4-DF35-4746-87E9-0DD54D7FA361}"/>
    <dgm:cxn modelId="{86B4A6DC-DC46-4B0B-9C7F-B52D45B5E85B}" type="presOf" srcId="{CFC34D4A-4BA6-4B28-8049-5490D4AF08ED}" destId="{881A7936-C041-467D-8096-6896EA3EE025}" srcOrd="0" destOrd="0" presId="urn:microsoft.com/office/officeart/2016/7/layout/RepeatingBendingProcessNew"/>
    <dgm:cxn modelId="{138833E2-054E-4C25-932C-BE20985D1848}" type="presOf" srcId="{CAC85779-EF85-4505-9D36-57C7A7C0766D}" destId="{5DB9BCCA-F1C7-4042-8A9E-3F0E6B941896}" srcOrd="1" destOrd="0" presId="urn:microsoft.com/office/officeart/2016/7/layout/RepeatingBendingProcessNew"/>
    <dgm:cxn modelId="{D7AF84E9-0C2D-43A4-9763-670A5F076B9C}" type="presOf" srcId="{CAC85779-EF85-4505-9D36-57C7A7C0766D}" destId="{372DDF11-4BB6-49B3-865E-3B8A09FDB0B4}" srcOrd="0" destOrd="0" presId="urn:microsoft.com/office/officeart/2016/7/layout/RepeatingBendingProcessNew"/>
    <dgm:cxn modelId="{454977EE-B49F-4396-8600-1BDF29C9259D}" type="presOf" srcId="{FA087203-BB61-445B-B4AB-224FA06B2A4B}" destId="{AAA0FD40-D00C-4015-B824-DC175502E0A8}" srcOrd="0" destOrd="0" presId="urn:microsoft.com/office/officeart/2016/7/layout/RepeatingBendingProcessNew"/>
    <dgm:cxn modelId="{BF0A0CF0-C8C1-4F52-B197-1F007478E287}" type="presOf" srcId="{5AA6E851-424C-411C-84A6-682CF4C67E2B}" destId="{F0280243-DE4E-4B4E-91D8-F1B44C054B29}" srcOrd="0" destOrd="0" presId="urn:microsoft.com/office/officeart/2016/7/layout/RepeatingBendingProcessNew"/>
    <dgm:cxn modelId="{BA4401FB-5215-40AF-B949-574484B02C09}" srcId="{EEADBF9F-1E28-4225-A843-670E9C7CC3B4}" destId="{9F6573F2-3037-41C6-A2A1-A321BD6A58C5}" srcOrd="2" destOrd="0" parTransId="{57C0C994-DDD3-438B-931E-EC10382CA563}" sibTransId="{991D4E2B-29B6-4D99-9E1B-07D939B6D8D8}"/>
    <dgm:cxn modelId="{2630044E-7405-44B8-A844-D5B3001EA8C9}" type="presParOf" srcId="{6AA0075F-E4EA-4FBD-8319-EDC866351DB9}" destId="{D60212D5-017A-4F88-8544-BF3EBB53EB97}" srcOrd="0" destOrd="0" presId="urn:microsoft.com/office/officeart/2016/7/layout/RepeatingBendingProcessNew"/>
    <dgm:cxn modelId="{1FDD23FA-1374-4702-A024-808BA279380B}" type="presParOf" srcId="{6AA0075F-E4EA-4FBD-8319-EDC866351DB9}" destId="{105A572A-0493-4C31-BBA9-6BD06AAE32BD}" srcOrd="1" destOrd="0" presId="urn:microsoft.com/office/officeart/2016/7/layout/RepeatingBendingProcessNew"/>
    <dgm:cxn modelId="{3EB48F74-F439-412E-BC3B-539DEB55ED8E}" type="presParOf" srcId="{105A572A-0493-4C31-BBA9-6BD06AAE32BD}" destId="{B1A85A9E-1A9B-4344-B6B2-B13B826AD28F}" srcOrd="0" destOrd="0" presId="urn:microsoft.com/office/officeart/2016/7/layout/RepeatingBendingProcessNew"/>
    <dgm:cxn modelId="{A77BC777-8B4B-494D-8DAD-E15F8543FBD0}" type="presParOf" srcId="{6AA0075F-E4EA-4FBD-8319-EDC866351DB9}" destId="{EA2512B4-6DC5-4D3F-B4E4-F62DB62854CE}" srcOrd="2" destOrd="0" presId="urn:microsoft.com/office/officeart/2016/7/layout/RepeatingBendingProcessNew"/>
    <dgm:cxn modelId="{0C6A16B4-4485-4210-9C1D-03CFC1AE7665}" type="presParOf" srcId="{6AA0075F-E4EA-4FBD-8319-EDC866351DB9}" destId="{14B62A82-1355-41AE-91C4-571A86FAA203}" srcOrd="3" destOrd="0" presId="urn:microsoft.com/office/officeart/2016/7/layout/RepeatingBendingProcessNew"/>
    <dgm:cxn modelId="{1DA242BA-E5CE-4CAD-8862-5485E2E23CE2}" type="presParOf" srcId="{14B62A82-1355-41AE-91C4-571A86FAA203}" destId="{B1EA7A16-4286-4793-935F-24C606721C62}" srcOrd="0" destOrd="0" presId="urn:microsoft.com/office/officeart/2016/7/layout/RepeatingBendingProcessNew"/>
    <dgm:cxn modelId="{0E886636-2CF6-4735-AD1C-E551DFFF8C25}" type="presParOf" srcId="{6AA0075F-E4EA-4FBD-8319-EDC866351DB9}" destId="{5074F4C9-1E1E-48CF-8887-71C643BE355D}" srcOrd="4" destOrd="0" presId="urn:microsoft.com/office/officeart/2016/7/layout/RepeatingBendingProcessNew"/>
    <dgm:cxn modelId="{ED333C67-01BA-4A1D-B311-B03173061F2E}" type="presParOf" srcId="{6AA0075F-E4EA-4FBD-8319-EDC866351DB9}" destId="{3FBFEB84-FEBA-4A42-B16A-C62FC21A8673}" srcOrd="5" destOrd="0" presId="urn:microsoft.com/office/officeart/2016/7/layout/RepeatingBendingProcessNew"/>
    <dgm:cxn modelId="{709C9AD1-CBC1-49B9-89D4-BA413C0793B7}" type="presParOf" srcId="{3FBFEB84-FEBA-4A42-B16A-C62FC21A8673}" destId="{41C0A608-A467-4574-B037-91A22D98B7FF}" srcOrd="0" destOrd="0" presId="urn:microsoft.com/office/officeart/2016/7/layout/RepeatingBendingProcessNew"/>
    <dgm:cxn modelId="{83B1339C-A934-4FB2-96A6-2C485A292052}" type="presParOf" srcId="{6AA0075F-E4EA-4FBD-8319-EDC866351DB9}" destId="{E6897D28-0C9B-4F2C-AB30-6F31B3B168FB}" srcOrd="6" destOrd="0" presId="urn:microsoft.com/office/officeart/2016/7/layout/RepeatingBendingProcessNew"/>
    <dgm:cxn modelId="{EC2BDCC8-F465-4431-B875-C615EA50C62E}" type="presParOf" srcId="{6AA0075F-E4EA-4FBD-8319-EDC866351DB9}" destId="{38F71E63-5FAD-4306-9901-ABA4145BC8A4}" srcOrd="7" destOrd="0" presId="urn:microsoft.com/office/officeart/2016/7/layout/RepeatingBendingProcessNew"/>
    <dgm:cxn modelId="{8D24720B-BBA3-423A-A52E-147C3EE74A81}" type="presParOf" srcId="{38F71E63-5FAD-4306-9901-ABA4145BC8A4}" destId="{252B06EB-DE7D-4CE7-95AD-09EC711988EC}" srcOrd="0" destOrd="0" presId="urn:microsoft.com/office/officeart/2016/7/layout/RepeatingBendingProcessNew"/>
    <dgm:cxn modelId="{5681FD77-C441-40B2-9E75-0BC9A29E1513}" type="presParOf" srcId="{6AA0075F-E4EA-4FBD-8319-EDC866351DB9}" destId="{2606AA02-B5BC-43AA-8EFB-17CBAE56C409}" srcOrd="8" destOrd="0" presId="urn:microsoft.com/office/officeart/2016/7/layout/RepeatingBendingProcessNew"/>
    <dgm:cxn modelId="{A8059650-254C-4D22-9370-4D92D7DC2A03}" type="presParOf" srcId="{6AA0075F-E4EA-4FBD-8319-EDC866351DB9}" destId="{C1F851C7-50B8-49CA-B3D6-F49B64245E7B}" srcOrd="9" destOrd="0" presId="urn:microsoft.com/office/officeart/2016/7/layout/RepeatingBendingProcessNew"/>
    <dgm:cxn modelId="{DF93F80F-5CF6-4C2A-A939-755319CD7BD6}" type="presParOf" srcId="{C1F851C7-50B8-49CA-B3D6-F49B64245E7B}" destId="{667EBA0A-F779-4394-9540-290A70C4A388}" srcOrd="0" destOrd="0" presId="urn:microsoft.com/office/officeart/2016/7/layout/RepeatingBendingProcessNew"/>
    <dgm:cxn modelId="{40459828-EDA4-43C5-B23E-EA41C3128B0C}" type="presParOf" srcId="{6AA0075F-E4EA-4FBD-8319-EDC866351DB9}" destId="{AAC5F2AF-0C3F-48AE-8662-F23AEFBC9D5A}" srcOrd="10" destOrd="0" presId="urn:microsoft.com/office/officeart/2016/7/layout/RepeatingBendingProcessNew"/>
    <dgm:cxn modelId="{3C026029-FDBB-443A-888F-CA5135F2A6AA}" type="presParOf" srcId="{6AA0075F-E4EA-4FBD-8319-EDC866351DB9}" destId="{4475DB73-C69E-438F-8042-3508D039F3B9}" srcOrd="11" destOrd="0" presId="urn:microsoft.com/office/officeart/2016/7/layout/RepeatingBendingProcessNew"/>
    <dgm:cxn modelId="{43F67829-CFDF-4824-ABA9-C60ED554ACB0}" type="presParOf" srcId="{4475DB73-C69E-438F-8042-3508D039F3B9}" destId="{0257FB50-3888-44B8-BFA4-A58FA1F846D7}" srcOrd="0" destOrd="0" presId="urn:microsoft.com/office/officeart/2016/7/layout/RepeatingBendingProcessNew"/>
    <dgm:cxn modelId="{C56E221A-AFC1-42FF-9C39-C990EFD7D95C}" type="presParOf" srcId="{6AA0075F-E4EA-4FBD-8319-EDC866351DB9}" destId="{472ED5CF-A686-484E-AA7B-633C0B296EFF}" srcOrd="12" destOrd="0" presId="urn:microsoft.com/office/officeart/2016/7/layout/RepeatingBendingProcessNew"/>
    <dgm:cxn modelId="{F522F037-52B3-40BD-A504-C1E308425E88}" type="presParOf" srcId="{6AA0075F-E4EA-4FBD-8319-EDC866351DB9}" destId="{CAC7E320-03B5-46A5-A2D8-8C8D114142B5}" srcOrd="13" destOrd="0" presId="urn:microsoft.com/office/officeart/2016/7/layout/RepeatingBendingProcessNew"/>
    <dgm:cxn modelId="{21689E24-BF85-49AA-9CEB-E4E82374E260}" type="presParOf" srcId="{CAC7E320-03B5-46A5-A2D8-8C8D114142B5}" destId="{B140F1F7-91EE-49B4-83A7-350B7197BFCF}" srcOrd="0" destOrd="0" presId="urn:microsoft.com/office/officeart/2016/7/layout/RepeatingBendingProcessNew"/>
    <dgm:cxn modelId="{2737BE65-9D24-495F-A42A-8965B914009C}" type="presParOf" srcId="{6AA0075F-E4EA-4FBD-8319-EDC866351DB9}" destId="{AAA0FD40-D00C-4015-B824-DC175502E0A8}" srcOrd="14" destOrd="0" presId="urn:microsoft.com/office/officeart/2016/7/layout/RepeatingBendingProcessNew"/>
    <dgm:cxn modelId="{8A8F8AAC-A87B-4960-A2DB-2562C293196D}" type="presParOf" srcId="{6AA0075F-E4EA-4FBD-8319-EDC866351DB9}" destId="{9703B231-0A5A-4385-8310-606DC2441EEF}" srcOrd="15" destOrd="0" presId="urn:microsoft.com/office/officeart/2016/7/layout/RepeatingBendingProcessNew"/>
    <dgm:cxn modelId="{2D8FD41F-1D0F-4E28-A4B2-6D7B25AF7B6A}" type="presParOf" srcId="{9703B231-0A5A-4385-8310-606DC2441EEF}" destId="{E255783F-B976-45AD-90CA-1009671A6770}" srcOrd="0" destOrd="0" presId="urn:microsoft.com/office/officeart/2016/7/layout/RepeatingBendingProcessNew"/>
    <dgm:cxn modelId="{F87839A6-9739-41B9-BEB2-CDF32F303514}" type="presParOf" srcId="{6AA0075F-E4EA-4FBD-8319-EDC866351DB9}" destId="{44A66BB5-66FD-42F3-B8B5-2E22B54C991C}" srcOrd="16" destOrd="0" presId="urn:microsoft.com/office/officeart/2016/7/layout/RepeatingBendingProcessNew"/>
    <dgm:cxn modelId="{6AF84D38-9ADB-4AEA-A569-D8D10E33E7A1}" type="presParOf" srcId="{6AA0075F-E4EA-4FBD-8319-EDC866351DB9}" destId="{2EF73BF1-E89A-4567-B899-8AD8B77E571F}" srcOrd="17" destOrd="0" presId="urn:microsoft.com/office/officeart/2016/7/layout/RepeatingBendingProcessNew"/>
    <dgm:cxn modelId="{00D400AB-9370-4D5E-BBEC-E0DCE0B3021C}" type="presParOf" srcId="{2EF73BF1-E89A-4567-B899-8AD8B77E571F}" destId="{82B4333A-7FFE-4292-BE7B-E632AD6F5AF7}" srcOrd="0" destOrd="0" presId="urn:microsoft.com/office/officeart/2016/7/layout/RepeatingBendingProcessNew"/>
    <dgm:cxn modelId="{761750E1-B8B6-4E8B-B1C7-DD95DF8155A3}" type="presParOf" srcId="{6AA0075F-E4EA-4FBD-8319-EDC866351DB9}" destId="{881A7936-C041-467D-8096-6896EA3EE025}" srcOrd="18" destOrd="0" presId="urn:microsoft.com/office/officeart/2016/7/layout/RepeatingBendingProcessNew"/>
    <dgm:cxn modelId="{323D9417-3719-492E-A719-1F43F3C492AC}" type="presParOf" srcId="{6AA0075F-E4EA-4FBD-8319-EDC866351DB9}" destId="{B0A364A9-B4FD-4C83-8BCE-BAD88EB091BA}" srcOrd="19" destOrd="0" presId="urn:microsoft.com/office/officeart/2016/7/layout/RepeatingBendingProcessNew"/>
    <dgm:cxn modelId="{4D5725EC-C811-40B7-9054-32D6FE5CAB0C}" type="presParOf" srcId="{B0A364A9-B4FD-4C83-8BCE-BAD88EB091BA}" destId="{6B1D13C0-2A1C-41BA-86E9-F572207D549A}" srcOrd="0" destOrd="0" presId="urn:microsoft.com/office/officeart/2016/7/layout/RepeatingBendingProcessNew"/>
    <dgm:cxn modelId="{5B5BB155-AF36-4046-82D6-DCE3387D863B}" type="presParOf" srcId="{6AA0075F-E4EA-4FBD-8319-EDC866351DB9}" destId="{30FD63A3-77BE-4AEA-82E5-5FFBCE5CD03D}" srcOrd="20" destOrd="0" presId="urn:microsoft.com/office/officeart/2016/7/layout/RepeatingBendingProcessNew"/>
    <dgm:cxn modelId="{21D68EE2-6AED-4B4B-BE95-2830AF0AF46B}" type="presParOf" srcId="{6AA0075F-E4EA-4FBD-8319-EDC866351DB9}" destId="{372DDF11-4BB6-49B3-865E-3B8A09FDB0B4}" srcOrd="21" destOrd="0" presId="urn:microsoft.com/office/officeart/2016/7/layout/RepeatingBendingProcessNew"/>
    <dgm:cxn modelId="{2900F4B9-8492-4313-A5B8-291E2753C5F5}" type="presParOf" srcId="{372DDF11-4BB6-49B3-865E-3B8A09FDB0B4}" destId="{5DB9BCCA-F1C7-4042-8A9E-3F0E6B941896}" srcOrd="0" destOrd="0" presId="urn:microsoft.com/office/officeart/2016/7/layout/RepeatingBendingProcessNew"/>
    <dgm:cxn modelId="{759097C5-31C5-49A2-8EBB-7EB379A5A5AC}" type="presParOf" srcId="{6AA0075F-E4EA-4FBD-8319-EDC866351DB9}" destId="{F0280243-DE4E-4B4E-91D8-F1B44C054B29}" srcOrd="22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5A572A-0493-4C31-BBA9-6BD06AAE32BD}">
      <dsp:nvSpPr>
        <dsp:cNvPr id="0" name=""/>
        <dsp:cNvSpPr/>
      </dsp:nvSpPr>
      <dsp:spPr>
        <a:xfrm>
          <a:off x="1830620" y="490524"/>
          <a:ext cx="37879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8799" y="4572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09785" y="534197"/>
        <a:ext cx="20469" cy="4093"/>
      </dsp:txXfrm>
    </dsp:sp>
    <dsp:sp modelId="{D60212D5-017A-4F88-8544-BF3EBB53EB97}">
      <dsp:nvSpPr>
        <dsp:cNvPr id="0" name=""/>
        <dsp:cNvSpPr/>
      </dsp:nvSpPr>
      <dsp:spPr>
        <a:xfrm>
          <a:off x="52421" y="2245"/>
          <a:ext cx="1779999" cy="106799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221" tIns="91554" rIns="87221" bIns="9155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/>
            <a:t>Müşteri, meslekdaşlar (imzacılık…), paydaşlar, meslek örgütü önerileri, </a:t>
          </a:r>
          <a:r>
            <a:rPr lang="tr-TR" sz="1200" b="1" kern="1200" dirty="0">
              <a:solidFill>
                <a:srgbClr val="FFFF00"/>
              </a:solidFill>
            </a:rPr>
            <a:t>ticari boyut</a:t>
          </a:r>
          <a:endParaRPr lang="en-US" sz="1200" b="1" kern="1200" dirty="0">
            <a:solidFill>
              <a:srgbClr val="FFFF00"/>
            </a:solidFill>
          </a:endParaRPr>
        </a:p>
      </dsp:txBody>
      <dsp:txXfrm>
        <a:off x="52421" y="2245"/>
        <a:ext cx="1779999" cy="1067999"/>
      </dsp:txXfrm>
    </dsp:sp>
    <dsp:sp modelId="{14B62A82-1355-41AE-91C4-571A86FAA203}">
      <dsp:nvSpPr>
        <dsp:cNvPr id="0" name=""/>
        <dsp:cNvSpPr/>
      </dsp:nvSpPr>
      <dsp:spPr>
        <a:xfrm>
          <a:off x="4020019" y="490524"/>
          <a:ext cx="37879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8799" y="45720"/>
              </a:lnTo>
            </a:path>
          </a:pathLst>
        </a:custGeom>
        <a:noFill/>
        <a:ln w="6350" cap="flat" cmpd="sng" algn="ctr">
          <a:solidFill>
            <a:schemeClr val="accent2">
              <a:hueOff val="-145536"/>
              <a:satOff val="-8393"/>
              <a:lumOff val="863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199184" y="534197"/>
        <a:ext cx="20469" cy="4093"/>
      </dsp:txXfrm>
    </dsp:sp>
    <dsp:sp modelId="{EA2512B4-6DC5-4D3F-B4E4-F62DB62854CE}">
      <dsp:nvSpPr>
        <dsp:cNvPr id="0" name=""/>
        <dsp:cNvSpPr/>
      </dsp:nvSpPr>
      <dsp:spPr>
        <a:xfrm>
          <a:off x="2241820" y="2245"/>
          <a:ext cx="1779999" cy="1067999"/>
        </a:xfrm>
        <a:prstGeom prst="rect">
          <a:avLst/>
        </a:prstGeom>
        <a:solidFill>
          <a:schemeClr val="accent2">
            <a:hueOff val="-132306"/>
            <a:satOff val="-7630"/>
            <a:lumOff val="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221" tIns="91554" rIns="87221" bIns="9155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/>
            <a:t>Toplum, </a:t>
          </a:r>
          <a:r>
            <a:rPr lang="tr-TR" sz="1200" b="1" kern="1200" dirty="0">
              <a:solidFill>
                <a:srgbClr val="FFFF00"/>
              </a:solidFill>
            </a:rPr>
            <a:t>dahil edicilik, </a:t>
          </a:r>
          <a:r>
            <a:rPr lang="tr-TR" sz="1200" b="0" kern="1200" dirty="0">
              <a:solidFill>
                <a:schemeClr val="bg1"/>
              </a:solidFill>
            </a:rPr>
            <a:t>mesleki sorumluluk,</a:t>
          </a:r>
          <a:r>
            <a:rPr lang="en-US" sz="1200" b="0" kern="1200" dirty="0">
              <a:solidFill>
                <a:schemeClr val="bg1"/>
              </a:solidFill>
            </a:rPr>
            <a:t> zaman</a:t>
          </a:r>
          <a:r>
            <a:rPr lang="tr-TR" sz="1200" b="0" kern="1200" dirty="0">
              <a:solidFill>
                <a:schemeClr val="bg1"/>
              </a:solidFill>
            </a:rPr>
            <a:t>ı</a:t>
          </a:r>
          <a:r>
            <a:rPr lang="en-US" sz="1200" b="0" kern="1200" dirty="0" err="1">
              <a:solidFill>
                <a:schemeClr val="bg1"/>
              </a:solidFill>
            </a:rPr>
            <a:t>ndalik</a:t>
          </a:r>
          <a:r>
            <a:rPr lang="tr-TR" sz="1200" b="0" kern="1200" dirty="0">
              <a:solidFill>
                <a:schemeClr val="bg1"/>
              </a:solidFill>
            </a:rPr>
            <a:t> </a:t>
          </a:r>
          <a:endParaRPr lang="en-US" sz="1200" b="1" kern="1200" dirty="0">
            <a:solidFill>
              <a:schemeClr val="bg1"/>
            </a:solidFill>
          </a:endParaRPr>
        </a:p>
      </dsp:txBody>
      <dsp:txXfrm>
        <a:off x="2241820" y="2245"/>
        <a:ext cx="1779999" cy="1067999"/>
      </dsp:txXfrm>
    </dsp:sp>
    <dsp:sp modelId="{3FBFEB84-FEBA-4A42-B16A-C62FC21A8673}">
      <dsp:nvSpPr>
        <dsp:cNvPr id="0" name=""/>
        <dsp:cNvSpPr/>
      </dsp:nvSpPr>
      <dsp:spPr>
        <a:xfrm>
          <a:off x="942420" y="1068444"/>
          <a:ext cx="4378798" cy="378799"/>
        </a:xfrm>
        <a:custGeom>
          <a:avLst/>
          <a:gdLst/>
          <a:ahLst/>
          <a:cxnLst/>
          <a:rect l="0" t="0" r="0" b="0"/>
          <a:pathLst>
            <a:path>
              <a:moveTo>
                <a:pt x="4378798" y="0"/>
              </a:moveTo>
              <a:lnTo>
                <a:pt x="4378798" y="206499"/>
              </a:lnTo>
              <a:lnTo>
                <a:pt x="0" y="206499"/>
              </a:lnTo>
              <a:lnTo>
                <a:pt x="0" y="378799"/>
              </a:lnTo>
            </a:path>
          </a:pathLst>
        </a:custGeom>
        <a:noFill/>
        <a:ln w="6350" cap="flat" cmpd="sng" algn="ctr">
          <a:solidFill>
            <a:schemeClr val="accent2">
              <a:hueOff val="-291073"/>
              <a:satOff val="-16786"/>
              <a:lumOff val="1726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21872" y="1255797"/>
        <a:ext cx="219894" cy="4093"/>
      </dsp:txXfrm>
    </dsp:sp>
    <dsp:sp modelId="{5074F4C9-1E1E-48CF-8887-71C643BE355D}">
      <dsp:nvSpPr>
        <dsp:cNvPr id="0" name=""/>
        <dsp:cNvSpPr/>
      </dsp:nvSpPr>
      <dsp:spPr>
        <a:xfrm>
          <a:off x="4431219" y="2245"/>
          <a:ext cx="1779999" cy="1067999"/>
        </a:xfrm>
        <a:prstGeom prst="rect">
          <a:avLst/>
        </a:prstGeom>
        <a:solidFill>
          <a:schemeClr val="accent2">
            <a:hueOff val="-264611"/>
            <a:satOff val="-15260"/>
            <a:lumOff val="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221" tIns="91554" rIns="87221" bIns="9155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/>
            <a:t>Yaşam koşulları- işe yararlık, </a:t>
          </a:r>
          <a:r>
            <a:rPr lang="tr-TR" sz="1200" b="1" kern="1200" dirty="0">
              <a:solidFill>
                <a:srgbClr val="FFFF00"/>
              </a:solidFill>
            </a:rPr>
            <a:t>barınak hakkı</a:t>
          </a:r>
          <a:r>
            <a:rPr lang="tr-TR" sz="1200" kern="1200" dirty="0"/>
            <a:t>, «open building», katılımcılık</a:t>
          </a:r>
          <a:endParaRPr lang="en-US" sz="1200" kern="1200" dirty="0"/>
        </a:p>
      </dsp:txBody>
      <dsp:txXfrm>
        <a:off x="4431219" y="2245"/>
        <a:ext cx="1779999" cy="1067999"/>
      </dsp:txXfrm>
    </dsp:sp>
    <dsp:sp modelId="{38F71E63-5FAD-4306-9901-ABA4145BC8A4}">
      <dsp:nvSpPr>
        <dsp:cNvPr id="0" name=""/>
        <dsp:cNvSpPr/>
      </dsp:nvSpPr>
      <dsp:spPr>
        <a:xfrm>
          <a:off x="1830620" y="1967924"/>
          <a:ext cx="37879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8799" y="45720"/>
              </a:lnTo>
            </a:path>
          </a:pathLst>
        </a:custGeom>
        <a:noFill/>
        <a:ln w="6350" cap="flat" cmpd="sng" algn="ctr">
          <a:solidFill>
            <a:schemeClr val="accent2">
              <a:hueOff val="-436609"/>
              <a:satOff val="-25178"/>
              <a:lumOff val="2588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09785" y="2011597"/>
        <a:ext cx="20469" cy="4093"/>
      </dsp:txXfrm>
    </dsp:sp>
    <dsp:sp modelId="{E6897D28-0C9B-4F2C-AB30-6F31B3B168FB}">
      <dsp:nvSpPr>
        <dsp:cNvPr id="0" name=""/>
        <dsp:cNvSpPr/>
      </dsp:nvSpPr>
      <dsp:spPr>
        <a:xfrm>
          <a:off x="52421" y="1479644"/>
          <a:ext cx="1779999" cy="1067999"/>
        </a:xfrm>
        <a:prstGeom prst="rect">
          <a:avLst/>
        </a:prstGeom>
        <a:solidFill>
          <a:schemeClr val="accent2">
            <a:hueOff val="-396917"/>
            <a:satOff val="-22889"/>
            <a:lumOff val="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221" tIns="91554" rIns="87221" bIns="9155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/>
            <a:t>Kültür farklılıkları, evrensellik</a:t>
          </a:r>
          <a:endParaRPr lang="en-US" sz="1200" kern="1200" dirty="0"/>
        </a:p>
      </dsp:txBody>
      <dsp:txXfrm>
        <a:off x="52421" y="1479644"/>
        <a:ext cx="1779999" cy="1067999"/>
      </dsp:txXfrm>
    </dsp:sp>
    <dsp:sp modelId="{C1F851C7-50B8-49CA-B3D6-F49B64245E7B}">
      <dsp:nvSpPr>
        <dsp:cNvPr id="0" name=""/>
        <dsp:cNvSpPr/>
      </dsp:nvSpPr>
      <dsp:spPr>
        <a:xfrm>
          <a:off x="4020019" y="1967924"/>
          <a:ext cx="37879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8799" y="45720"/>
              </a:lnTo>
            </a:path>
          </a:pathLst>
        </a:custGeom>
        <a:noFill/>
        <a:ln w="6350" cap="flat" cmpd="sng" algn="ctr">
          <a:solidFill>
            <a:schemeClr val="accent2">
              <a:hueOff val="-582145"/>
              <a:satOff val="-33571"/>
              <a:lumOff val="3451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199184" y="2011597"/>
        <a:ext cx="20469" cy="4093"/>
      </dsp:txXfrm>
    </dsp:sp>
    <dsp:sp modelId="{2606AA02-B5BC-43AA-8EFB-17CBAE56C409}">
      <dsp:nvSpPr>
        <dsp:cNvPr id="0" name=""/>
        <dsp:cNvSpPr/>
      </dsp:nvSpPr>
      <dsp:spPr>
        <a:xfrm>
          <a:off x="2241820" y="1479644"/>
          <a:ext cx="1779999" cy="1067999"/>
        </a:xfrm>
        <a:prstGeom prst="rect">
          <a:avLst/>
        </a:prstGeom>
        <a:solidFill>
          <a:schemeClr val="accent2">
            <a:hueOff val="-529223"/>
            <a:satOff val="-30519"/>
            <a:lumOff val="313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221" tIns="91554" rIns="87221" bIns="9155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/>
            <a:t>Doğal çevre</a:t>
          </a:r>
          <a:endParaRPr lang="en-US" sz="1200" kern="1200"/>
        </a:p>
      </dsp:txBody>
      <dsp:txXfrm>
        <a:off x="2241820" y="1479644"/>
        <a:ext cx="1779999" cy="1067999"/>
      </dsp:txXfrm>
    </dsp:sp>
    <dsp:sp modelId="{4475DB73-C69E-438F-8042-3508D039F3B9}">
      <dsp:nvSpPr>
        <dsp:cNvPr id="0" name=""/>
        <dsp:cNvSpPr/>
      </dsp:nvSpPr>
      <dsp:spPr>
        <a:xfrm>
          <a:off x="942420" y="2545844"/>
          <a:ext cx="4378798" cy="378799"/>
        </a:xfrm>
        <a:custGeom>
          <a:avLst/>
          <a:gdLst/>
          <a:ahLst/>
          <a:cxnLst/>
          <a:rect l="0" t="0" r="0" b="0"/>
          <a:pathLst>
            <a:path>
              <a:moveTo>
                <a:pt x="4378798" y="0"/>
              </a:moveTo>
              <a:lnTo>
                <a:pt x="4378798" y="206499"/>
              </a:lnTo>
              <a:lnTo>
                <a:pt x="0" y="206499"/>
              </a:lnTo>
              <a:lnTo>
                <a:pt x="0" y="378799"/>
              </a:lnTo>
            </a:path>
          </a:pathLst>
        </a:custGeom>
        <a:noFill/>
        <a:ln w="635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21872" y="2733197"/>
        <a:ext cx="219894" cy="4093"/>
      </dsp:txXfrm>
    </dsp:sp>
    <dsp:sp modelId="{AAC5F2AF-0C3F-48AE-8662-F23AEFBC9D5A}">
      <dsp:nvSpPr>
        <dsp:cNvPr id="0" name=""/>
        <dsp:cNvSpPr/>
      </dsp:nvSpPr>
      <dsp:spPr>
        <a:xfrm>
          <a:off x="4431219" y="1479644"/>
          <a:ext cx="1779999" cy="1067999"/>
        </a:xfrm>
        <a:prstGeom prst="rect">
          <a:avLst/>
        </a:prstGeom>
        <a:solidFill>
          <a:schemeClr val="accent2">
            <a:hueOff val="-661529"/>
            <a:satOff val="-38149"/>
            <a:lumOff val="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221" tIns="91554" rIns="87221" bIns="9155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/>
            <a:t>Tarihi çevre, hafıza, yapılı çevre</a:t>
          </a:r>
          <a:endParaRPr lang="en-US" sz="1200" kern="1200" dirty="0"/>
        </a:p>
      </dsp:txBody>
      <dsp:txXfrm>
        <a:off x="4431219" y="1479644"/>
        <a:ext cx="1779999" cy="1067999"/>
      </dsp:txXfrm>
    </dsp:sp>
    <dsp:sp modelId="{CAC7E320-03B5-46A5-A2D8-8C8D114142B5}">
      <dsp:nvSpPr>
        <dsp:cNvPr id="0" name=""/>
        <dsp:cNvSpPr/>
      </dsp:nvSpPr>
      <dsp:spPr>
        <a:xfrm>
          <a:off x="1830620" y="3445323"/>
          <a:ext cx="37879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8799" y="45720"/>
              </a:lnTo>
            </a:path>
          </a:pathLst>
        </a:custGeom>
        <a:noFill/>
        <a:ln w="6350" cap="flat" cmpd="sng" algn="ctr">
          <a:solidFill>
            <a:schemeClr val="accent2">
              <a:hueOff val="-873218"/>
              <a:satOff val="-50357"/>
              <a:lumOff val="5177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09785" y="3488996"/>
        <a:ext cx="20469" cy="4093"/>
      </dsp:txXfrm>
    </dsp:sp>
    <dsp:sp modelId="{472ED5CF-A686-484E-AA7B-633C0B296EFF}">
      <dsp:nvSpPr>
        <dsp:cNvPr id="0" name=""/>
        <dsp:cNvSpPr/>
      </dsp:nvSpPr>
      <dsp:spPr>
        <a:xfrm>
          <a:off x="52421" y="2957043"/>
          <a:ext cx="1779999" cy="1067999"/>
        </a:xfrm>
        <a:prstGeom prst="rect">
          <a:avLst/>
        </a:prstGeom>
        <a:solidFill>
          <a:schemeClr val="accent2">
            <a:hueOff val="-793834"/>
            <a:satOff val="-45779"/>
            <a:lumOff val="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221" tIns="91554" rIns="87221" bIns="9155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/>
            <a:t>Sürdürülebilirlik</a:t>
          </a:r>
          <a:endParaRPr lang="en-US" sz="1200" kern="1200"/>
        </a:p>
      </dsp:txBody>
      <dsp:txXfrm>
        <a:off x="52421" y="2957043"/>
        <a:ext cx="1779999" cy="1067999"/>
      </dsp:txXfrm>
    </dsp:sp>
    <dsp:sp modelId="{9703B231-0A5A-4385-8310-606DC2441EEF}">
      <dsp:nvSpPr>
        <dsp:cNvPr id="0" name=""/>
        <dsp:cNvSpPr/>
      </dsp:nvSpPr>
      <dsp:spPr>
        <a:xfrm>
          <a:off x="4020019" y="3445323"/>
          <a:ext cx="37879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8799" y="45720"/>
              </a:lnTo>
            </a:path>
          </a:pathLst>
        </a:custGeom>
        <a:noFill/>
        <a:ln w="6350" cap="flat" cmpd="sng" algn="ctr">
          <a:solidFill>
            <a:schemeClr val="accent2">
              <a:hueOff val="-1018754"/>
              <a:satOff val="-58750"/>
              <a:lumOff val="604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199184" y="3488996"/>
        <a:ext cx="20469" cy="4093"/>
      </dsp:txXfrm>
    </dsp:sp>
    <dsp:sp modelId="{AAA0FD40-D00C-4015-B824-DC175502E0A8}">
      <dsp:nvSpPr>
        <dsp:cNvPr id="0" name=""/>
        <dsp:cNvSpPr/>
      </dsp:nvSpPr>
      <dsp:spPr>
        <a:xfrm>
          <a:off x="2241820" y="2957043"/>
          <a:ext cx="1779999" cy="1067999"/>
        </a:xfrm>
        <a:prstGeom prst="rect">
          <a:avLst/>
        </a:prstGeom>
        <a:solidFill>
          <a:schemeClr val="accent2">
            <a:hueOff val="-926140"/>
            <a:satOff val="-53409"/>
            <a:lumOff val="549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221" tIns="91554" rIns="87221" bIns="9155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b="1" kern="1200" dirty="0">
              <a:solidFill>
                <a:srgbClr val="FFFF00"/>
              </a:solidFill>
            </a:rPr>
            <a:t>İşbirliği</a:t>
          </a:r>
          <a:r>
            <a:rPr lang="tr-TR" sz="1200" kern="1200" dirty="0"/>
            <a:t>, iletişim, çizim kuralları, veri paylaşımı, kontrol</a:t>
          </a:r>
          <a:endParaRPr lang="en-US" sz="1200" kern="1200" dirty="0"/>
        </a:p>
      </dsp:txBody>
      <dsp:txXfrm>
        <a:off x="2241820" y="2957043"/>
        <a:ext cx="1779999" cy="1067999"/>
      </dsp:txXfrm>
    </dsp:sp>
    <dsp:sp modelId="{2EF73BF1-E89A-4567-B899-8AD8B77E571F}">
      <dsp:nvSpPr>
        <dsp:cNvPr id="0" name=""/>
        <dsp:cNvSpPr/>
      </dsp:nvSpPr>
      <dsp:spPr>
        <a:xfrm>
          <a:off x="942420" y="4023243"/>
          <a:ext cx="4378798" cy="378799"/>
        </a:xfrm>
        <a:custGeom>
          <a:avLst/>
          <a:gdLst/>
          <a:ahLst/>
          <a:cxnLst/>
          <a:rect l="0" t="0" r="0" b="0"/>
          <a:pathLst>
            <a:path>
              <a:moveTo>
                <a:pt x="4378798" y="0"/>
              </a:moveTo>
              <a:lnTo>
                <a:pt x="4378798" y="206499"/>
              </a:lnTo>
              <a:lnTo>
                <a:pt x="0" y="206499"/>
              </a:lnTo>
              <a:lnTo>
                <a:pt x="0" y="378799"/>
              </a:lnTo>
            </a:path>
          </a:pathLst>
        </a:custGeom>
        <a:noFill/>
        <a:ln w="6350" cap="flat" cmpd="sng" algn="ctr">
          <a:solidFill>
            <a:schemeClr val="accent2">
              <a:hueOff val="-1164290"/>
              <a:satOff val="-67142"/>
              <a:lumOff val="6902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21872" y="4210596"/>
        <a:ext cx="219894" cy="4093"/>
      </dsp:txXfrm>
    </dsp:sp>
    <dsp:sp modelId="{44A66BB5-66FD-42F3-B8B5-2E22B54C991C}">
      <dsp:nvSpPr>
        <dsp:cNvPr id="0" name=""/>
        <dsp:cNvSpPr/>
      </dsp:nvSpPr>
      <dsp:spPr>
        <a:xfrm>
          <a:off x="4431219" y="2957043"/>
          <a:ext cx="1779999" cy="1067999"/>
        </a:xfrm>
        <a:prstGeom prst="rect">
          <a:avLst/>
        </a:prstGeom>
        <a:solidFill>
          <a:schemeClr val="accent2">
            <a:hueOff val="-1058446"/>
            <a:satOff val="-61039"/>
            <a:lumOff val="62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221" tIns="91554" rIns="87221" bIns="9155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/>
            <a:t>Globalleşme</a:t>
          </a:r>
          <a:endParaRPr lang="en-US" sz="1200" kern="1200"/>
        </a:p>
      </dsp:txBody>
      <dsp:txXfrm>
        <a:off x="4431219" y="2957043"/>
        <a:ext cx="1779999" cy="1067999"/>
      </dsp:txXfrm>
    </dsp:sp>
    <dsp:sp modelId="{B0A364A9-B4FD-4C83-8BCE-BAD88EB091BA}">
      <dsp:nvSpPr>
        <dsp:cNvPr id="0" name=""/>
        <dsp:cNvSpPr/>
      </dsp:nvSpPr>
      <dsp:spPr>
        <a:xfrm>
          <a:off x="1830620" y="4922723"/>
          <a:ext cx="37879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8799" y="45720"/>
              </a:lnTo>
            </a:path>
          </a:pathLst>
        </a:custGeom>
        <a:noFill/>
        <a:ln w="6350" cap="flat" cmpd="sng" algn="ctr">
          <a:solidFill>
            <a:schemeClr val="accent2">
              <a:hueOff val="-1309827"/>
              <a:satOff val="-75535"/>
              <a:lumOff val="7765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09785" y="4966396"/>
        <a:ext cx="20469" cy="4093"/>
      </dsp:txXfrm>
    </dsp:sp>
    <dsp:sp modelId="{881A7936-C041-467D-8096-6896EA3EE025}">
      <dsp:nvSpPr>
        <dsp:cNvPr id="0" name=""/>
        <dsp:cNvSpPr/>
      </dsp:nvSpPr>
      <dsp:spPr>
        <a:xfrm>
          <a:off x="52421" y="4434443"/>
          <a:ext cx="1779999" cy="1067999"/>
        </a:xfrm>
        <a:prstGeom prst="rect">
          <a:avLst/>
        </a:prstGeom>
        <a:solidFill>
          <a:schemeClr val="accent2">
            <a:hueOff val="-1190752"/>
            <a:satOff val="-68668"/>
            <a:lumOff val="7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221" tIns="91554" rIns="87221" bIns="9155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/>
            <a:t>Güvenlik, </a:t>
          </a:r>
          <a:r>
            <a:rPr lang="tr-TR" sz="1200" b="1" kern="1200" dirty="0">
              <a:solidFill>
                <a:srgbClr val="FFFF00"/>
              </a:solidFill>
            </a:rPr>
            <a:t>iş güvenliği</a:t>
          </a:r>
          <a:r>
            <a:rPr lang="tr-TR" sz="1200" kern="1200" dirty="0"/>
            <a:t>, Malzeme ve sistem seçimi, afetler, yönetmelikler, standartlar, </a:t>
          </a:r>
          <a:r>
            <a:rPr lang="tr-TR" sz="1200" b="1" kern="1200" dirty="0">
              <a:solidFill>
                <a:srgbClr val="FFFF00"/>
              </a:solidFill>
            </a:rPr>
            <a:t>inovasyon</a:t>
          </a:r>
          <a:endParaRPr lang="en-US" sz="1200" b="1" kern="1200" dirty="0">
            <a:solidFill>
              <a:srgbClr val="FFFF00"/>
            </a:solidFill>
          </a:endParaRPr>
        </a:p>
      </dsp:txBody>
      <dsp:txXfrm>
        <a:off x="52421" y="4434443"/>
        <a:ext cx="1779999" cy="1067999"/>
      </dsp:txXfrm>
    </dsp:sp>
    <dsp:sp modelId="{372DDF11-4BB6-49B3-865E-3B8A09FDB0B4}">
      <dsp:nvSpPr>
        <dsp:cNvPr id="0" name=""/>
        <dsp:cNvSpPr/>
      </dsp:nvSpPr>
      <dsp:spPr>
        <a:xfrm>
          <a:off x="4020019" y="4922723"/>
          <a:ext cx="37879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8799" y="45720"/>
              </a:lnTo>
            </a:path>
          </a:pathLst>
        </a:custGeom>
        <a:noFill/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199184" y="4966396"/>
        <a:ext cx="20469" cy="4093"/>
      </dsp:txXfrm>
    </dsp:sp>
    <dsp:sp modelId="{30FD63A3-77BE-4AEA-82E5-5FFBCE5CD03D}">
      <dsp:nvSpPr>
        <dsp:cNvPr id="0" name=""/>
        <dsp:cNvSpPr/>
      </dsp:nvSpPr>
      <dsp:spPr>
        <a:xfrm>
          <a:off x="2241820" y="4434443"/>
          <a:ext cx="1779999" cy="1067999"/>
        </a:xfrm>
        <a:prstGeom prst="rect">
          <a:avLst/>
        </a:prstGeom>
        <a:solidFill>
          <a:schemeClr val="accent2">
            <a:hueOff val="-1323057"/>
            <a:satOff val="-76298"/>
            <a:lumOff val="784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221" tIns="91554" rIns="87221" bIns="9155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/>
            <a:t>Bilgisayar teknolojilerinin kullanımı</a:t>
          </a:r>
          <a:endParaRPr lang="en-US" sz="1200" kern="1200"/>
        </a:p>
      </dsp:txBody>
      <dsp:txXfrm>
        <a:off x="2241820" y="4434443"/>
        <a:ext cx="1779999" cy="1067999"/>
      </dsp:txXfrm>
    </dsp:sp>
    <dsp:sp modelId="{F0280243-DE4E-4B4E-91D8-F1B44C054B29}">
      <dsp:nvSpPr>
        <dsp:cNvPr id="0" name=""/>
        <dsp:cNvSpPr/>
      </dsp:nvSpPr>
      <dsp:spPr>
        <a:xfrm>
          <a:off x="4431219" y="4434443"/>
          <a:ext cx="1779999" cy="1067999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221" tIns="91554" rIns="87221" bIns="9155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/>
            <a:t>Yaratıcılık, </a:t>
          </a:r>
          <a:r>
            <a:rPr lang="tr-TR" sz="1200" b="1" kern="1200" dirty="0">
              <a:solidFill>
                <a:srgbClr val="FFFF00"/>
              </a:solidFill>
            </a:rPr>
            <a:t>imaj mimarisi</a:t>
          </a:r>
          <a:r>
            <a:rPr lang="tr-TR" sz="1200" kern="1200" dirty="0"/>
            <a:t>, rekabet</a:t>
          </a:r>
          <a:r>
            <a:rPr lang="tr-TR" sz="1200" kern="1200"/>
            <a:t>, reklam, kariyer</a:t>
          </a:r>
          <a:r>
            <a:rPr lang="tr-TR" sz="1200" kern="1200" dirty="0"/>
            <a:t>, telif hakkı</a:t>
          </a:r>
          <a:endParaRPr lang="en-US" sz="1200" kern="1200" dirty="0"/>
        </a:p>
      </dsp:txBody>
      <dsp:txXfrm>
        <a:off x="4431219" y="4434443"/>
        <a:ext cx="1779999" cy="10679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30B7F-8ECA-4D56-B153-3F87C6FEA1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EF0929-2949-45E1-A567-1972559E96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6D15A5-289F-4C38-A87F-AF492B96D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134F0-0832-42B3-A46D-A8224BBEB165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38420-37A0-4A80-B3E9-C2CF3500A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39853-52EA-45F2-8810-AA66556D5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9E56-5F33-4144-A48A-8DB3021D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125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2A5FE-88DB-46C0-A3B3-349E776A2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7C100B-3D53-49F1-B253-D3530A5C4B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262C5-1910-4406-8E64-64835779C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134F0-0832-42B3-A46D-A8224BBEB165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745B0-888B-4A09-912B-A43E5E258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E97504-F4E0-49DD-9582-631B5994C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9E56-5F33-4144-A48A-8DB3021D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343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D9C9AE-DB03-4FDE-B167-C1E6B214E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6AFF94-F7B0-42BE-A0A2-71C48008AA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FEF5F7-A8AA-428B-A7FE-1167F069E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134F0-0832-42B3-A46D-A8224BBEB165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FF0030-DBA3-46AD-BECF-BCCD6D421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77B457-ACEB-4B96-860F-4FCE902C9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9E56-5F33-4144-A48A-8DB3021D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376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3AC64-B06B-4EC5-B6C2-331CFAD5C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B5467-34F5-40CA-8C0A-679EDEAB49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22FE56-0BD9-49A3-BB94-521634A55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134F0-0832-42B3-A46D-A8224BBEB165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26E1EF-CA9A-476D-B3AC-CAF148F27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08818-37E4-48AB-8BFC-E2C4230ED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9E56-5F33-4144-A48A-8DB3021D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560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082F2-DEEB-47B0-B473-50FFEE532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6F3DB2-FA18-42E4-A4A9-1F141E69C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AF149-DDB1-4B94-B1FE-A9783FD06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134F0-0832-42B3-A46D-A8224BBEB165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505971-953D-4A2B-A92D-593E98CEC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9FEFA-3376-4F7A-A461-8618E9257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9E56-5F33-4144-A48A-8DB3021D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939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5B2B2-52D2-4ECC-A59C-3A7D7F855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D379E0-F6B8-4647-96C9-4FBE789AEF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F926F-172A-47FF-A841-B569AAA861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5C7211-6BF1-4133-BD31-3401DB038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134F0-0832-42B3-A46D-A8224BBEB165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52BD1A-0A50-4301-9EC4-BFA798962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4687B8-EA8D-49BA-A7A6-5B1246648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9E56-5F33-4144-A48A-8DB3021D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005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3FF5C-B27F-492C-98FD-BFB109620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4FA649-816C-4667-A6D3-5F5C19A30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240958-FC8F-4DA4-A761-8A5BE4EDAC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51828E-1711-43E7-932F-5101219654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58CFB1-C2A9-4929-AE35-9244E27067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0BC22A-FB88-454A-A151-9DA082A9C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134F0-0832-42B3-A46D-A8224BBEB165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6D9070-FA15-4BE7-805F-3BE6D924A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8D056F-4BC0-44AC-BB22-54F02209C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9E56-5F33-4144-A48A-8DB3021D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049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FDD76-0AE2-4847-8285-0B1DD535A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EEFF5B-4852-46CE-8AC0-CB45F8080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134F0-0832-42B3-A46D-A8224BBEB165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5612E2-03CC-4618-B9CE-2D7F2BE93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8BFEA9-140F-4703-BEBE-ECEC41175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9E56-5F33-4144-A48A-8DB3021D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855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ED2779-2432-4047-BC37-AE15C6EC8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134F0-0832-42B3-A46D-A8224BBEB165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E1728A-DC97-4FCB-AC00-C1635080E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4555D5-1E38-4636-98B1-A054F2724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9E56-5F33-4144-A48A-8DB3021D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752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F5C56-17CA-42F5-8599-A0F0F79DC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55669-EF75-4BF6-95B9-E448200DE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C042D0-898B-44B5-ADFF-E11F26D7DC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8845F7-D199-4334-B32A-143EA5D88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134F0-0832-42B3-A46D-A8224BBEB165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D60FF9-E9CD-4195-9AC1-9A7697368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771C03-2ABF-4F22-9DB8-A585A0F2B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9E56-5F33-4144-A48A-8DB3021D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627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C0A4A-AFB2-4FD5-96CC-782FF6273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EC4DD2-18F9-43C5-A959-E091E88D6F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BD4F70-6C96-4D09-A4A6-BCD97049A3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C469CD-0522-4F40-B093-9BF3375DD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134F0-0832-42B3-A46D-A8224BBEB165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9D3D71-B561-4DC0-8BCF-D86B02A1A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A823B-F8BB-4FDA-8E85-40CD2AB68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9E56-5F33-4144-A48A-8DB3021D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861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49E44F-9690-440E-8322-72D6D2B1A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41C333-B263-4A64-B5E3-097832B94F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E6969-EF25-49F0-A4B5-8F7FDDADB5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134F0-0832-42B3-A46D-A8224BBEB165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C8A6F0-FF63-410B-A75F-B511304C3A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2B1C1E-90F0-471E-98A8-2BE75C37AA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99E56-5F33-4144-A48A-8DB3021D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719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18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3B231A22-D87D-429C-BB6C-1FF52E4352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74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20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EA806F-37E9-47FE-922A-9EAD52E05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2021" y="3231931"/>
            <a:ext cx="3852041" cy="1834056"/>
          </a:xfrm>
          <a:prstGeom prst="ellipse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2800" dirty="0"/>
              <a:t>  </a:t>
            </a:r>
            <a:br>
              <a:rPr lang="tr-TR" sz="2800" dirty="0"/>
            </a:br>
            <a:r>
              <a:rPr lang="en-US" sz="2800" dirty="0"/>
              <a:t> </a:t>
            </a:r>
            <a:r>
              <a:rPr lang="tr-TR" sz="4000" dirty="0"/>
              <a:t>Mimarlık ve Etik  </a:t>
            </a:r>
            <a:endParaRPr lang="en-US" sz="2200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1366A470-D02C-47CE-AA61-70EEF18C49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82910" y="5242675"/>
            <a:ext cx="4330262" cy="683284"/>
          </a:xfr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0" indent="0" algn="ctr">
              <a:buNone/>
            </a:pPr>
            <a:r>
              <a:rPr lang="en-US" sz="6400" dirty="0"/>
              <a:t>Yonca Hurol</a:t>
            </a:r>
            <a:endParaRPr lang="tr-TR" sz="6400" dirty="0"/>
          </a:p>
          <a:p>
            <a:pPr marL="0" indent="0" algn="ctr">
              <a:buNone/>
            </a:pPr>
            <a:r>
              <a:rPr lang="tr-TR" sz="4300" dirty="0"/>
              <a:t>Doğu Akdeniz Üniversitesi, Mimarlık Bölümü</a:t>
            </a:r>
          </a:p>
          <a:p>
            <a:pPr marL="0" indent="0" algn="ctr">
              <a:buNone/>
            </a:pPr>
            <a:r>
              <a:rPr lang="tr-TR" sz="4300" dirty="0"/>
              <a:t>TMMOB Mimarlar Odası Ankara Şube</a:t>
            </a:r>
          </a:p>
          <a:p>
            <a:pPr marL="0" indent="0" algn="ctr">
              <a:buNone/>
            </a:pPr>
            <a:endParaRPr lang="tr-TR" sz="4300" dirty="0"/>
          </a:p>
          <a:p>
            <a:pPr marL="0" indent="0" algn="ctr">
              <a:buNone/>
            </a:pPr>
            <a:endParaRPr lang="tr-TR" sz="4300" dirty="0"/>
          </a:p>
          <a:p>
            <a:pPr marL="0" indent="0" algn="ctr">
              <a:buNone/>
            </a:pPr>
            <a:r>
              <a:rPr lang="tr-TR" sz="4300" dirty="0">
                <a:solidFill>
                  <a:srgbClr val="00B050"/>
                </a:solidFill>
              </a:rPr>
              <a:t>Müjgan </a:t>
            </a:r>
            <a:r>
              <a:rPr lang="tr-TR" sz="4300">
                <a:solidFill>
                  <a:srgbClr val="00B050"/>
                </a:solidFill>
              </a:rPr>
              <a:t>Hanım’ın anısına- 2007</a:t>
            </a:r>
            <a:endParaRPr lang="en-US" sz="4300" dirty="0">
              <a:solidFill>
                <a:srgbClr val="00B050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4624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56C20283-73E0-40EC-8AD8-057F581F64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 28">
            <a:extLst>
              <a:ext uri="{FF2B5EF4-FFF2-40B4-BE49-F238E27FC236}">
                <a16:creationId xmlns:a16="http://schemas.microsoft.com/office/drawing/2014/main" id="{3FCC729B-E528-40C3-82D3-BA4375575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960120" y="0"/>
            <a:ext cx="11218661" cy="6858000"/>
          </a:xfrm>
          <a:custGeom>
            <a:avLst/>
            <a:gdLst>
              <a:gd name="connsiteX0" fmla="*/ 0 w 11218661"/>
              <a:gd name="connsiteY0" fmla="*/ 0 h 6858000"/>
              <a:gd name="connsiteX1" fmla="*/ 8042507 w 11218661"/>
              <a:gd name="connsiteY1" fmla="*/ 0 h 6858000"/>
              <a:gd name="connsiteX2" fmla="*/ 11218661 w 11218661"/>
              <a:gd name="connsiteY2" fmla="*/ 6858000 h 6858000"/>
              <a:gd name="connsiteX3" fmla="*/ 0 w 11218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18661" h="6858000">
                <a:moveTo>
                  <a:pt x="0" y="0"/>
                </a:moveTo>
                <a:lnTo>
                  <a:pt x="8042507" y="0"/>
                </a:lnTo>
                <a:lnTo>
                  <a:pt x="11218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 26">
            <a:extLst>
              <a:ext uri="{FF2B5EF4-FFF2-40B4-BE49-F238E27FC236}">
                <a16:creationId xmlns:a16="http://schemas.microsoft.com/office/drawing/2014/main" id="{58F1FB8D-1842-4A04-998D-6CF047AB27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420248" y="0"/>
            <a:ext cx="10771752" cy="6858000"/>
          </a:xfrm>
          <a:custGeom>
            <a:avLst/>
            <a:gdLst>
              <a:gd name="connsiteX0" fmla="*/ 0 w 10771752"/>
              <a:gd name="connsiteY0" fmla="*/ 0 h 6858000"/>
              <a:gd name="connsiteX1" fmla="*/ 7595598 w 10771752"/>
              <a:gd name="connsiteY1" fmla="*/ 0 h 6858000"/>
              <a:gd name="connsiteX2" fmla="*/ 10771752 w 10771752"/>
              <a:gd name="connsiteY2" fmla="*/ 6858000 h 6858000"/>
              <a:gd name="connsiteX3" fmla="*/ 0 w 107717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71752" h="6858000">
                <a:moveTo>
                  <a:pt x="0" y="0"/>
                </a:moveTo>
                <a:lnTo>
                  <a:pt x="7595598" y="0"/>
                </a:lnTo>
                <a:lnTo>
                  <a:pt x="107717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9D3938-81C8-4CD4-B49F-48F9FB64E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4039" y="365125"/>
            <a:ext cx="7164493" cy="1325563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Deontolo</a:t>
            </a:r>
            <a:r>
              <a:rPr lang="tr-TR" dirty="0"/>
              <a:t>jik etik</a:t>
            </a:r>
            <a:r>
              <a:rPr lang="en-US" dirty="0"/>
              <a:t> – </a:t>
            </a:r>
            <a:r>
              <a:rPr lang="tr-TR" dirty="0"/>
              <a:t>Görev</a:t>
            </a:r>
            <a:r>
              <a:rPr lang="en-US" dirty="0"/>
              <a:t> Et</a:t>
            </a:r>
            <a:r>
              <a:rPr lang="tr-TR" dirty="0"/>
              <a:t>iği </a:t>
            </a:r>
            <a:br>
              <a:rPr lang="tr-TR" dirty="0"/>
            </a:br>
            <a:r>
              <a:rPr lang="tr-TR" sz="3600" dirty="0"/>
              <a:t>(Duty Ethics)</a:t>
            </a:r>
            <a:br>
              <a:rPr lang="en-US" sz="3600" dirty="0"/>
            </a:br>
            <a:r>
              <a:rPr lang="tr-TR" dirty="0"/>
              <a:t>I</a:t>
            </a:r>
            <a:r>
              <a:rPr lang="en-US" dirty="0" err="1"/>
              <a:t>mmanuel</a:t>
            </a:r>
            <a:r>
              <a:rPr lang="en-US" dirty="0"/>
              <a:t> Kant (1724-1804)</a:t>
            </a:r>
          </a:p>
        </p:txBody>
      </p:sp>
      <p:pic>
        <p:nvPicPr>
          <p:cNvPr id="3074" name="Picture 2" descr="emmanuel kant ile ilgili gÃ¶rsel sonucu">
            <a:extLst>
              <a:ext uri="{FF2B5EF4-FFF2-40B4-BE49-F238E27FC236}">
                <a16:creationId xmlns:a16="http://schemas.microsoft.com/office/drawing/2014/main" id="{4EB89BC4-C408-4316-8165-3A68EECFF9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" y="955475"/>
            <a:ext cx="3425957" cy="494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06B8E4-1132-4981-92EF-082510300C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7515" y="2022601"/>
            <a:ext cx="7161017" cy="4154361"/>
          </a:xfrm>
        </p:spPr>
        <p:txBody>
          <a:bodyPr>
            <a:normAutofit lnSpcReduction="10000"/>
          </a:bodyPr>
          <a:lstStyle/>
          <a:p>
            <a:endParaRPr lang="en-US" sz="2000" dirty="0"/>
          </a:p>
          <a:p>
            <a:r>
              <a:rPr lang="tr-TR" sz="2000" dirty="0"/>
              <a:t>Kuralların istesek de istemesek de uygulanması</a:t>
            </a:r>
            <a:endParaRPr lang="en-US" sz="2000" dirty="0"/>
          </a:p>
          <a:p>
            <a:r>
              <a:rPr lang="tr-TR" sz="2000" dirty="0"/>
              <a:t>Davranışın türü (köprüdeki adam örnekleri)</a:t>
            </a:r>
            <a:endParaRPr lang="en-US" sz="2000" dirty="0"/>
          </a:p>
          <a:p>
            <a:r>
              <a:rPr lang="tr-TR" sz="2000" dirty="0"/>
              <a:t>Bireyin korunması (hastahane örneği)</a:t>
            </a:r>
          </a:p>
          <a:p>
            <a:endParaRPr lang="tr-TR" sz="2000" dirty="0"/>
          </a:p>
          <a:p>
            <a:r>
              <a:rPr lang="tr-TR" sz="2000" dirty="0"/>
              <a:t>Sebep gösterme, mantıklılık, sorumluluk (Wilfrid Sellars)</a:t>
            </a:r>
            <a:endParaRPr lang="en-US" sz="2000" dirty="0"/>
          </a:p>
          <a:p>
            <a:r>
              <a:rPr lang="tr-TR" sz="2000" dirty="0"/>
              <a:t>Yargının eleştirisi</a:t>
            </a:r>
            <a:endParaRPr lang="en-US" sz="2000" dirty="0"/>
          </a:p>
          <a:p>
            <a:endParaRPr lang="tr-TR" sz="2000" dirty="0"/>
          </a:p>
          <a:p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Bina yap</a:t>
            </a:r>
            <a:r>
              <a:rPr lang="tr-TR" sz="2000" dirty="0">
                <a:solidFill>
                  <a:schemeClr val="accent2">
                    <a:lumMod val="75000"/>
                  </a:schemeClr>
                </a:solidFill>
              </a:rPr>
              <a:t>ı</a:t>
            </a:r>
            <a:r>
              <a:rPr lang="en-US" sz="2000" dirty="0" err="1">
                <a:solidFill>
                  <a:schemeClr val="accent2">
                    <a:lumMod val="75000"/>
                  </a:schemeClr>
                </a:solidFill>
              </a:rPr>
              <a:t>lmamas</a:t>
            </a:r>
            <a:r>
              <a:rPr lang="tr-TR" sz="2000" dirty="0">
                <a:solidFill>
                  <a:schemeClr val="accent2">
                    <a:lumMod val="75000"/>
                  </a:schemeClr>
                </a:solidFill>
              </a:rPr>
              <a:t>ı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2">
                    <a:lumMod val="75000"/>
                  </a:schemeClr>
                </a:solidFill>
              </a:rPr>
              <a:t>gereken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2">
                    <a:lumMod val="75000"/>
                  </a:schemeClr>
                </a:solidFill>
              </a:rPr>
              <a:t>yer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tr-TR" sz="2000" dirty="0">
                <a:solidFill>
                  <a:schemeClr val="accent2">
                    <a:lumMod val="75000"/>
                  </a:schemeClr>
                </a:solidFill>
              </a:rPr>
              <a:t>içi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n </a:t>
            </a:r>
            <a:r>
              <a:rPr lang="tr-TR" sz="2000" dirty="0">
                <a:solidFill>
                  <a:schemeClr val="accent2">
                    <a:lumMod val="75000"/>
                  </a:schemeClr>
                </a:solidFill>
              </a:rPr>
              <a:t>proje tasarlamak, </a:t>
            </a:r>
          </a:p>
          <a:p>
            <a:r>
              <a:rPr lang="tr-TR" sz="2000" dirty="0">
                <a:solidFill>
                  <a:schemeClr val="accent2">
                    <a:lumMod val="75000"/>
                  </a:schemeClr>
                </a:solidFill>
              </a:rPr>
              <a:t>çizim kuralları, yönetmelikler, işbirliğinin kuralları…</a:t>
            </a:r>
          </a:p>
          <a:p>
            <a:r>
              <a:rPr lang="tr-TR" sz="2000" dirty="0">
                <a:solidFill>
                  <a:schemeClr val="accent2">
                    <a:lumMod val="75000"/>
                  </a:schemeClr>
                </a:solidFill>
              </a:rPr>
              <a:t>Telif hakkı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A105FA-5EC9-4655-80FB-AEE705B4BDD2}"/>
              </a:ext>
            </a:extLst>
          </p:cNvPr>
          <p:cNvSpPr txBox="1"/>
          <p:nvPr/>
        </p:nvSpPr>
        <p:spPr>
          <a:xfrm>
            <a:off x="7842738" y="5971735"/>
            <a:ext cx="41659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tr-TR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            </a:t>
            </a:r>
          </a:p>
          <a:p>
            <a:r>
              <a:rPr lang="tr-TR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              Immanuel Kant, (1790) Critique of Judgement.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1795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FAA14-EE05-4124-B980-B4988250F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098" y="1396289"/>
            <a:ext cx="5277333" cy="1325563"/>
          </a:xfrm>
        </p:spPr>
        <p:txBody>
          <a:bodyPr>
            <a:normAutofit/>
          </a:bodyPr>
          <a:lstStyle/>
          <a:p>
            <a:r>
              <a:rPr lang="tr-TR" sz="3400" dirty="0"/>
              <a:t>Faydacılık </a:t>
            </a:r>
            <a:r>
              <a:rPr lang="tr-TR" sz="2400" dirty="0"/>
              <a:t>(Utilitarianism)</a:t>
            </a:r>
            <a:br>
              <a:rPr lang="en-US" sz="2400" dirty="0"/>
            </a:br>
            <a:r>
              <a:rPr lang="en-US" sz="3400" dirty="0"/>
              <a:t>John Stuart Mill (1806-1873)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C514AB-23B8-46FB-AC8B-04CD3BD4C9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543" y="2871982"/>
            <a:ext cx="5272888" cy="3181684"/>
          </a:xfrm>
        </p:spPr>
        <p:txBody>
          <a:bodyPr anchor="t">
            <a:normAutofit/>
          </a:bodyPr>
          <a:lstStyle/>
          <a:p>
            <a:endParaRPr lang="en-US" sz="1800" dirty="0"/>
          </a:p>
          <a:p>
            <a:r>
              <a:rPr lang="tr-TR" sz="1800" dirty="0"/>
              <a:t>Çoğunluğun mutluluğu</a:t>
            </a:r>
          </a:p>
          <a:p>
            <a:r>
              <a:rPr lang="tr-TR" sz="1800" dirty="0"/>
              <a:t>Çoğunluğun azınlığa karşı korunması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T</a:t>
            </a:r>
            <a:r>
              <a:rPr lang="tr-TR" sz="1800" dirty="0"/>
              <a:t>ren örneği</a:t>
            </a:r>
          </a:p>
          <a:p>
            <a:r>
              <a:rPr lang="tr-TR" sz="1800" dirty="0">
                <a:solidFill>
                  <a:schemeClr val="accent2">
                    <a:lumMod val="75000"/>
                  </a:schemeClr>
                </a:solidFill>
              </a:rPr>
              <a:t>Çoğunluğun çıkarına uygun bir biçimde kentin bir bölümünün soylulaştırılması</a:t>
            </a:r>
            <a:endParaRPr lang="en-US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9" name="Freeform 49">
            <a:extLst>
              <a:ext uri="{FF2B5EF4-FFF2-40B4-BE49-F238E27FC236}">
                <a16:creationId xmlns:a16="http://schemas.microsoft.com/office/drawing/2014/main" id="{EF9B8DF2-C3F5-49A2-94D2-F7B65A0F1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13914" y="581159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4" name="Picture 6" descr="JOHN STUART MILL ile ilgili gÃ¶rsel sonucu">
            <a:extLst>
              <a:ext uri="{FF2B5EF4-FFF2-40B4-BE49-F238E27FC236}">
                <a16:creationId xmlns:a16="http://schemas.microsoft.com/office/drawing/2014/main" id="{C33D972E-9FB1-4E22-8A36-1FC9CA4B28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1" r="2" b="19069"/>
          <a:stretch/>
        </p:blipFill>
        <p:spPr bwMode="auto">
          <a:xfrm>
            <a:off x="6893317" y="760562"/>
            <a:ext cx="5298683" cy="6097438"/>
          </a:xfrm>
          <a:custGeom>
            <a:avLst/>
            <a:gdLst/>
            <a:ahLst/>
            <a:cxnLst/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6EC76A-B129-438A-8A34-DE86C756528F}"/>
              </a:ext>
            </a:extLst>
          </p:cNvPr>
          <p:cNvSpPr txBox="1"/>
          <p:nvPr/>
        </p:nvSpPr>
        <p:spPr>
          <a:xfrm>
            <a:off x="3397348" y="5901397"/>
            <a:ext cx="4726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                         </a:t>
            </a:r>
          </a:p>
          <a:p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tr-TR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                                   </a:t>
            </a:r>
          </a:p>
          <a:p>
            <a:r>
              <a:rPr lang="tr-TR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                                            John Stuart Mill, (1861) Utilitarianism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6109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06CC0-69CC-41D3-88D2-C077FF5A7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tr-TR" sz="3700" dirty="0"/>
              <a:t>Sözleşme Etiği </a:t>
            </a:r>
            <a:br>
              <a:rPr lang="tr-TR" sz="3700" dirty="0"/>
            </a:br>
            <a:r>
              <a:rPr lang="tr-TR" sz="2400" dirty="0"/>
              <a:t>(Contract E</a:t>
            </a:r>
            <a:r>
              <a:rPr lang="en-US" sz="2400" dirty="0" err="1"/>
              <a:t>thics</a:t>
            </a:r>
            <a:r>
              <a:rPr lang="tr-TR" sz="2400" dirty="0"/>
              <a:t>)</a:t>
            </a:r>
            <a:br>
              <a:rPr lang="en-US" sz="3700" dirty="0"/>
            </a:br>
            <a:r>
              <a:rPr lang="en-US" sz="3700" dirty="0"/>
              <a:t>John Rawls (1921-2002)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CFDDB-7972-4385-944A-74CD47F22B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1" y="2575034"/>
            <a:ext cx="5120113" cy="3462228"/>
          </a:xfrm>
        </p:spPr>
        <p:txBody>
          <a:bodyPr>
            <a:normAutofit/>
          </a:bodyPr>
          <a:lstStyle/>
          <a:p>
            <a:r>
              <a:rPr lang="tr-TR" sz="1800" dirty="0"/>
              <a:t>Sosyal sözleşme – karar verme yöntemi</a:t>
            </a:r>
            <a:endParaRPr lang="en-US" sz="1800" dirty="0"/>
          </a:p>
          <a:p>
            <a:r>
              <a:rPr lang="tr-TR" sz="1800" dirty="0"/>
              <a:t>Önce kim olduğunu unut</a:t>
            </a:r>
            <a:endParaRPr lang="en-US" sz="1800" dirty="0"/>
          </a:p>
          <a:p>
            <a:r>
              <a:rPr lang="tr-TR" sz="1800" dirty="0"/>
              <a:t>En kötü durumu hayal et</a:t>
            </a:r>
          </a:p>
          <a:p>
            <a:r>
              <a:rPr lang="tr-TR" sz="1800" dirty="0"/>
              <a:t>En kötü durumun geri dönüşümü mümkün mü? </a:t>
            </a:r>
          </a:p>
          <a:p>
            <a:r>
              <a:rPr lang="tr-TR" sz="1800" dirty="0"/>
              <a:t>Ona göre oy ver.</a:t>
            </a:r>
          </a:p>
          <a:p>
            <a:endParaRPr lang="tr-TR" sz="1800" dirty="0"/>
          </a:p>
          <a:p>
            <a:r>
              <a:rPr lang="tr-TR" sz="1800" dirty="0">
                <a:solidFill>
                  <a:schemeClr val="accent2">
                    <a:lumMod val="75000"/>
                  </a:schemeClr>
                </a:solidFill>
              </a:rPr>
              <a:t>Tasarım sırasında bir değerler hiyerarşisi oluşturmaya ve karar vermeye yardım edebilir.</a:t>
            </a:r>
          </a:p>
          <a:p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8538AB-B7C7-4A8D-907E-18FE2CC6D5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34" r="13135" b="2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D59DFD9-43BC-49C6-8137-713446A03A26}"/>
              </a:ext>
            </a:extLst>
          </p:cNvPr>
          <p:cNvSpPr txBox="1"/>
          <p:nvPr/>
        </p:nvSpPr>
        <p:spPr>
          <a:xfrm>
            <a:off x="4023361" y="5726428"/>
            <a:ext cx="390378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dirty="0"/>
          </a:p>
          <a:p>
            <a:endParaRPr lang="tr-TR" dirty="0"/>
          </a:p>
          <a:p>
            <a:r>
              <a:rPr lang="tr-TR" dirty="0">
                <a:solidFill>
                  <a:schemeClr val="accent6">
                    <a:lumMod val="75000"/>
                  </a:schemeClr>
                </a:solidFill>
              </a:rPr>
              <a:t>               </a:t>
            </a:r>
          </a:p>
          <a:p>
            <a:r>
              <a:rPr lang="tr-TR" sz="1400" dirty="0">
                <a:solidFill>
                  <a:schemeClr val="accent6">
                    <a:lumMod val="75000"/>
                  </a:schemeClr>
                </a:solidFill>
              </a:rPr>
              <a:t>                             John Rawls (1971) Theory of Justice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239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D5C20-1B46-462E-AF0B-8010EE7B5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3" y="1445494"/>
            <a:ext cx="3616856" cy="4376572"/>
          </a:xfrm>
        </p:spPr>
        <p:txBody>
          <a:bodyPr anchor="ctr">
            <a:normAutofit fontScale="90000"/>
          </a:bodyPr>
          <a:lstStyle/>
          <a:p>
            <a:br>
              <a:rPr lang="tr-TR" sz="4800" b="1" dirty="0">
                <a:solidFill>
                  <a:srgbClr val="FFFF00"/>
                </a:solidFill>
              </a:rPr>
            </a:br>
            <a:r>
              <a:rPr lang="tr-TR" sz="4800" b="1" dirty="0">
                <a:solidFill>
                  <a:srgbClr val="FFFF00"/>
                </a:solidFill>
              </a:rPr>
              <a:t>Meslek etiği</a:t>
            </a:r>
            <a:br>
              <a:rPr lang="tr-TR" sz="4800" b="1" dirty="0">
                <a:solidFill>
                  <a:srgbClr val="FFFF00"/>
                </a:solidFill>
              </a:rPr>
            </a:br>
            <a:br>
              <a:rPr lang="tr-TR" sz="4800" b="1" dirty="0">
                <a:solidFill>
                  <a:srgbClr val="FFFF00"/>
                </a:solidFill>
              </a:rPr>
            </a:br>
            <a:br>
              <a:rPr lang="tr-TR" sz="4800" b="1" dirty="0">
                <a:solidFill>
                  <a:srgbClr val="FFFF00"/>
                </a:solidFill>
              </a:rPr>
            </a:br>
            <a:br>
              <a:rPr lang="tr-TR" sz="4800" b="1" dirty="0">
                <a:solidFill>
                  <a:srgbClr val="FFFF00"/>
                </a:solidFill>
              </a:rPr>
            </a:br>
            <a:br>
              <a:rPr lang="tr-TR" sz="4800" b="1" dirty="0">
                <a:solidFill>
                  <a:srgbClr val="FFFF00"/>
                </a:solidFill>
              </a:rPr>
            </a:br>
            <a:r>
              <a:rPr lang="tr-TR" sz="16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Emile Durkheim (2013) </a:t>
            </a:r>
            <a:r>
              <a:rPr lang="tr-TR" sz="1600" b="1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Professional Ethics and Civic Morals. </a:t>
            </a:r>
            <a:endParaRPr lang="en-US" sz="1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FF2AC85-FAA0-4844-813F-83C04D7382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7636" y="0"/>
            <a:ext cx="7281316" cy="6858000"/>
          </a:xfrm>
          <a:custGeom>
            <a:avLst/>
            <a:gdLst>
              <a:gd name="connsiteX0" fmla="*/ 361354 w 7281316"/>
              <a:gd name="connsiteY0" fmla="*/ 0 h 6858000"/>
              <a:gd name="connsiteX1" fmla="*/ 7281316 w 7281316"/>
              <a:gd name="connsiteY1" fmla="*/ 0 h 6858000"/>
              <a:gd name="connsiteX2" fmla="*/ 7281316 w 7281316"/>
              <a:gd name="connsiteY2" fmla="*/ 6858000 h 6858000"/>
              <a:gd name="connsiteX3" fmla="*/ 696735 w 7281316"/>
              <a:gd name="connsiteY3" fmla="*/ 6858000 h 6858000"/>
              <a:gd name="connsiteX4" fmla="*/ 690849 w 7281316"/>
              <a:gd name="connsiteY4" fmla="*/ 6842426 h 6858000"/>
              <a:gd name="connsiteX5" fmla="*/ 335637 w 7281316"/>
              <a:gd name="connsiteY5" fmla="*/ 947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81316" h="6858000">
                <a:moveTo>
                  <a:pt x="361354" y="0"/>
                </a:moveTo>
                <a:lnTo>
                  <a:pt x="7281316" y="0"/>
                </a:lnTo>
                <a:lnTo>
                  <a:pt x="7281316" y="6858000"/>
                </a:lnTo>
                <a:lnTo>
                  <a:pt x="696735" y="6858000"/>
                </a:lnTo>
                <a:lnTo>
                  <a:pt x="690849" y="6842426"/>
                </a:lnTo>
                <a:cubicBezTo>
                  <a:pt x="-65870" y="4704140"/>
                  <a:pt x="-226206" y="2374054"/>
                  <a:pt x="335637" y="94722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CC0F1E-BAA2-47B1-8F83-7ECB9FD9E0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89558" y="0"/>
            <a:ext cx="6999394" cy="6858000"/>
          </a:xfrm>
          <a:custGeom>
            <a:avLst/>
            <a:gdLst>
              <a:gd name="connsiteX0" fmla="*/ 6999394 w 6999394"/>
              <a:gd name="connsiteY0" fmla="*/ 0 h 6858000"/>
              <a:gd name="connsiteX1" fmla="*/ 6999394 w 6999394"/>
              <a:gd name="connsiteY1" fmla="*/ 6858000 h 6858000"/>
              <a:gd name="connsiteX2" fmla="*/ 717029 w 6999394"/>
              <a:gd name="connsiteY2" fmla="*/ 6858000 h 6858000"/>
              <a:gd name="connsiteX3" fmla="*/ 623642 w 6999394"/>
              <a:gd name="connsiteY3" fmla="*/ 6599363 h 6858000"/>
              <a:gd name="connsiteX4" fmla="*/ 319533 w 6999394"/>
              <a:gd name="connsiteY4" fmla="*/ 193787 h 6858000"/>
              <a:gd name="connsiteX5" fmla="*/ 371685 w 6999394"/>
              <a:gd name="connsiteY5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99394" h="6858000">
                <a:moveTo>
                  <a:pt x="6999394" y="0"/>
                </a:moveTo>
                <a:lnTo>
                  <a:pt x="6999394" y="6858000"/>
                </a:lnTo>
                <a:lnTo>
                  <a:pt x="717029" y="6858000"/>
                </a:lnTo>
                <a:lnTo>
                  <a:pt x="623642" y="6599363"/>
                </a:lnTo>
                <a:cubicBezTo>
                  <a:pt x="-67685" y="4563346"/>
                  <a:pt x="-206622" y="2355719"/>
                  <a:pt x="319533" y="193787"/>
                </a:cubicBezTo>
                <a:lnTo>
                  <a:pt x="371685" y="1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E4507D-2E67-40A0-B08B-4BB0DE836E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399032"/>
            <a:ext cx="5501834" cy="4471416"/>
          </a:xfrm>
        </p:spPr>
        <p:txBody>
          <a:bodyPr anchor="ctr">
            <a:normAutofit fontScale="77500" lnSpcReduction="20000"/>
          </a:bodyPr>
          <a:lstStyle/>
          <a:p>
            <a:r>
              <a:rPr lang="tr-TR" sz="2200" dirty="0">
                <a:solidFill>
                  <a:schemeClr val="bg1"/>
                </a:solidFill>
              </a:rPr>
              <a:t>Farklı mesleklerin farklı/çelişen etik kodları olabilir. Mesleklerin </a:t>
            </a:r>
            <a:r>
              <a:rPr lang="tr-TR" sz="2200" b="1" dirty="0">
                <a:solidFill>
                  <a:schemeClr val="accent2">
                    <a:lumMod val="75000"/>
                  </a:schemeClr>
                </a:solidFill>
              </a:rPr>
              <a:t>kendiliğinden ideoloji</a:t>
            </a:r>
            <a:r>
              <a:rPr lang="tr-TR" sz="2200" dirty="0">
                <a:solidFill>
                  <a:schemeClr val="bg1"/>
                </a:solidFill>
              </a:rPr>
              <a:t>si de eğitim aracılığı ile mesleki değerleri sürekli geliştirir ve aktarır. </a:t>
            </a:r>
          </a:p>
          <a:p>
            <a:endParaRPr lang="tr-TR" sz="2200" dirty="0">
              <a:solidFill>
                <a:schemeClr val="bg1"/>
              </a:solidFill>
            </a:endParaRPr>
          </a:p>
          <a:p>
            <a:r>
              <a:rPr lang="tr-TR" sz="2200" dirty="0">
                <a:solidFill>
                  <a:schemeClr val="bg1"/>
                </a:solidFill>
              </a:rPr>
              <a:t>Mimarlar odalarının yayınladığı davranış kodları (code of conduct)</a:t>
            </a:r>
          </a:p>
          <a:p>
            <a:r>
              <a:rPr lang="tr-TR" sz="2200" dirty="0">
                <a:solidFill>
                  <a:schemeClr val="bg1"/>
                </a:solidFill>
              </a:rPr>
              <a:t>UIA (International Union of Architects),</a:t>
            </a:r>
          </a:p>
          <a:p>
            <a:r>
              <a:rPr lang="tr-TR" sz="2200" dirty="0">
                <a:solidFill>
                  <a:schemeClr val="bg1"/>
                </a:solidFill>
              </a:rPr>
              <a:t>ACE (Architects Council of Europe),</a:t>
            </a:r>
          </a:p>
          <a:p>
            <a:r>
              <a:rPr lang="tr-TR" sz="2200" dirty="0">
                <a:solidFill>
                  <a:schemeClr val="bg1"/>
                </a:solidFill>
              </a:rPr>
              <a:t>RIBA (Royal Institute of British Architects),</a:t>
            </a:r>
          </a:p>
          <a:p>
            <a:r>
              <a:rPr lang="tr-TR" sz="2200" dirty="0">
                <a:solidFill>
                  <a:schemeClr val="bg1"/>
                </a:solidFill>
              </a:rPr>
              <a:t>AIA (American Institute of Architects),</a:t>
            </a:r>
          </a:p>
          <a:p>
            <a:r>
              <a:rPr lang="tr-TR" sz="2200" dirty="0">
                <a:solidFill>
                  <a:schemeClr val="bg1"/>
                </a:solidFill>
              </a:rPr>
              <a:t>TMMOB Mimarlar Odası.</a:t>
            </a:r>
          </a:p>
          <a:p>
            <a:endParaRPr lang="tr-TR" sz="2200" dirty="0">
              <a:solidFill>
                <a:schemeClr val="bg1"/>
              </a:solidFill>
            </a:endParaRPr>
          </a:p>
          <a:p>
            <a:r>
              <a:rPr lang="tr-TR" sz="2200" dirty="0">
                <a:solidFill>
                  <a:schemeClr val="bg1"/>
                </a:solidFill>
              </a:rPr>
              <a:t>Bu kurumların yayınladığı mesleki davranış kodları </a:t>
            </a:r>
            <a:r>
              <a:rPr lang="tr-TR" sz="2200" b="1" dirty="0">
                <a:solidFill>
                  <a:schemeClr val="accent2">
                    <a:lumMod val="75000"/>
                  </a:schemeClr>
                </a:solidFill>
              </a:rPr>
              <a:t>dürüstlük</a:t>
            </a:r>
            <a:r>
              <a:rPr lang="tr-TR" sz="2200" dirty="0">
                <a:solidFill>
                  <a:schemeClr val="bg1"/>
                </a:solidFill>
              </a:rPr>
              <a:t> kavramı üzerine oturuyor.</a:t>
            </a:r>
          </a:p>
          <a:p>
            <a:r>
              <a:rPr lang="tr-TR" sz="2200" b="1" dirty="0">
                <a:solidFill>
                  <a:srgbClr val="FFC000"/>
                </a:solidFill>
              </a:rPr>
              <a:t>Onur Kurulu- yaptırım…</a:t>
            </a:r>
            <a:endParaRPr lang="en-US" sz="22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4621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DCC231C8-C761-4B31-9B1C-C6D19248C6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1AEDC8-2582-4FCF-97C0-27E4A5C7E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189"/>
            <a:ext cx="3374136" cy="5567891"/>
          </a:xfrm>
        </p:spPr>
        <p:txBody>
          <a:bodyPr>
            <a:normAutofit/>
          </a:bodyPr>
          <a:lstStyle/>
          <a:p>
            <a:r>
              <a:rPr lang="tr-TR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Hebrew" panose="02040503050201020203" pitchFamily="18" charset="-79"/>
                <a:ea typeface="Adobe Song Std L" panose="02020300000000000000" pitchFamily="18" charset="-128"/>
                <a:cs typeface="Adobe Hebrew" panose="02040503050201020203" pitchFamily="18" charset="-79"/>
              </a:rPr>
              <a:t>Mimarlık ve Etik </a:t>
            </a:r>
            <a:br>
              <a:rPr lang="tr-TR" sz="5200" dirty="0"/>
            </a:br>
            <a:endParaRPr lang="en-US" sz="3600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71C6EF7-157C-45D1-9CB8-91251F261B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7843162"/>
              </p:ext>
            </p:extLst>
          </p:nvPr>
        </p:nvGraphicFramePr>
        <p:xfrm>
          <a:off x="5093208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E0B4947-971D-41C5-B9AC-3CE7BC2399D8}"/>
              </a:ext>
            </a:extLst>
          </p:cNvPr>
          <p:cNvSpPr txBox="1"/>
          <p:nvPr/>
        </p:nvSpPr>
        <p:spPr>
          <a:xfrm>
            <a:off x="1584107" y="4946594"/>
            <a:ext cx="337413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r>
              <a:rPr lang="tr-TR" sz="1400" dirty="0">
                <a:solidFill>
                  <a:schemeClr val="accent6">
                    <a:lumMod val="75000"/>
                  </a:schemeClr>
                </a:solidFill>
              </a:rPr>
              <a:t>Thomas</a:t>
            </a:r>
            <a:r>
              <a:rPr lang="tr-TR" sz="14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tr-TR" sz="1400" dirty="0">
                <a:solidFill>
                  <a:schemeClr val="accent6">
                    <a:lumMod val="75000"/>
                  </a:schemeClr>
                </a:solidFill>
              </a:rPr>
              <a:t>Fisher, (2012) Ethics for Architects. Princeton Architectural Press.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0460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B3F59054-3394-4D87-8BD0-A28DCD47F1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large building&#10;&#10;Description automatically generated">
            <a:extLst>
              <a:ext uri="{FF2B5EF4-FFF2-40B4-BE49-F238E27FC236}">
                <a16:creationId xmlns:a16="http://schemas.microsoft.com/office/drawing/2014/main" id="{1C0296DC-E8C4-4C70-B3B6-F21A0EB6AA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8" r="9670"/>
          <a:stretch/>
        </p:blipFill>
        <p:spPr>
          <a:xfrm>
            <a:off x="7304281" y="27437"/>
            <a:ext cx="4810347" cy="6857990"/>
          </a:xfrm>
          <a:custGeom>
            <a:avLst/>
            <a:gdLst/>
            <a:ahLst/>
            <a:cxnLst/>
            <a:rect l="l" t="t" r="r" b="b"/>
            <a:pathLst>
              <a:path w="4817171" h="6858000">
                <a:moveTo>
                  <a:pt x="22751" y="0"/>
                </a:moveTo>
                <a:lnTo>
                  <a:pt x="4817171" y="0"/>
                </a:lnTo>
                <a:lnTo>
                  <a:pt x="4817171" y="6858000"/>
                </a:lnTo>
                <a:lnTo>
                  <a:pt x="0" y="6858000"/>
                </a:lnTo>
                <a:lnTo>
                  <a:pt x="6679" y="6845555"/>
                </a:lnTo>
                <a:cubicBezTo>
                  <a:pt x="496584" y="5886487"/>
                  <a:pt x="786702" y="4695963"/>
                  <a:pt x="786702" y="3406233"/>
                </a:cubicBezTo>
                <a:cubicBezTo>
                  <a:pt x="786702" y="2215714"/>
                  <a:pt x="539501" y="1109724"/>
                  <a:pt x="116147" y="192283"/>
                </a:cubicBezTo>
                <a:close/>
              </a:path>
            </a:pathLst>
          </a:custGeom>
        </p:spPr>
      </p:pic>
      <p:pic>
        <p:nvPicPr>
          <p:cNvPr id="7" name="Picture 6" descr="A large building&#10;&#10;Description automatically generated">
            <a:extLst>
              <a:ext uri="{FF2B5EF4-FFF2-40B4-BE49-F238E27FC236}">
                <a16:creationId xmlns:a16="http://schemas.microsoft.com/office/drawing/2014/main" id="{D341F299-92C5-4B00-A63E-944B569587F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8913"/>
          <a:stretch/>
        </p:blipFill>
        <p:spPr>
          <a:xfrm>
            <a:off x="3136389" y="10"/>
            <a:ext cx="4979304" cy="3401558"/>
          </a:xfrm>
          <a:custGeom>
            <a:avLst/>
            <a:gdLst/>
            <a:ahLst/>
            <a:cxnLst/>
            <a:rect l="l" t="t" r="r" b="b"/>
            <a:pathLst>
              <a:path w="4979304" h="3364992">
                <a:moveTo>
                  <a:pt x="0" y="0"/>
                </a:moveTo>
                <a:lnTo>
                  <a:pt x="4211250" y="0"/>
                </a:lnTo>
                <a:lnTo>
                  <a:pt x="4309461" y="192282"/>
                </a:lnTo>
                <a:cubicBezTo>
                  <a:pt x="4697535" y="1033269"/>
                  <a:pt x="4937593" y="2032690"/>
                  <a:pt x="4974907" y="3110424"/>
                </a:cubicBezTo>
                <a:lnTo>
                  <a:pt x="4979304" y="3364992"/>
                </a:lnTo>
                <a:lnTo>
                  <a:pt x="800592" y="3364992"/>
                </a:lnTo>
                <a:lnTo>
                  <a:pt x="797493" y="3185579"/>
                </a:lnTo>
                <a:cubicBezTo>
                  <a:pt x="756786" y="2009870"/>
                  <a:pt x="474799" y="927359"/>
                  <a:pt x="22579" y="42066"/>
                </a:cubicBezTo>
                <a:close/>
              </a:path>
            </a:pathLst>
          </a:custGeom>
        </p:spPr>
      </p:pic>
      <p:pic>
        <p:nvPicPr>
          <p:cNvPr id="5" name="Picture 4" descr="A large brick building with grass in front of a house&#10;&#10;Description automatically generated">
            <a:extLst>
              <a:ext uri="{FF2B5EF4-FFF2-40B4-BE49-F238E27FC236}">
                <a16:creationId xmlns:a16="http://schemas.microsoft.com/office/drawing/2014/main" id="{781C1611-F3C5-4195-A48D-F55A06E5C50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4" r="12146" b="-2"/>
          <a:stretch/>
        </p:blipFill>
        <p:spPr>
          <a:xfrm>
            <a:off x="3189428" y="3456432"/>
            <a:ext cx="4925479" cy="3401568"/>
          </a:xfrm>
          <a:custGeom>
            <a:avLst/>
            <a:gdLst/>
            <a:ahLst/>
            <a:cxnLst/>
            <a:rect l="l" t="t" r="r" b="b"/>
            <a:pathLst>
              <a:path w="4925479" h="3364992">
                <a:moveTo>
                  <a:pt x="749362" y="0"/>
                </a:moveTo>
                <a:lnTo>
                  <a:pt x="4925479" y="0"/>
                </a:lnTo>
                <a:lnTo>
                  <a:pt x="4921868" y="209033"/>
                </a:lnTo>
                <a:cubicBezTo>
                  <a:pt x="4884554" y="1286766"/>
                  <a:pt x="4644496" y="2286187"/>
                  <a:pt x="4256422" y="3127175"/>
                </a:cubicBezTo>
                <a:lnTo>
                  <a:pt x="4134952" y="3364992"/>
                </a:lnTo>
                <a:lnTo>
                  <a:pt x="0" y="3364992"/>
                </a:lnTo>
                <a:lnTo>
                  <a:pt x="79008" y="3202330"/>
                </a:lnTo>
                <a:cubicBezTo>
                  <a:pt x="467082" y="2361343"/>
                  <a:pt x="707140" y="1361922"/>
                  <a:pt x="744454" y="284189"/>
                </a:cubicBezTo>
                <a:close/>
              </a:path>
            </a:pathLst>
          </a:custGeom>
        </p:spPr>
      </p:pic>
      <p:sp useBgFill="1">
        <p:nvSpPr>
          <p:cNvPr id="16" name="Freeform: Shape 15">
            <a:extLst>
              <a:ext uri="{FF2B5EF4-FFF2-40B4-BE49-F238E27FC236}">
                <a16:creationId xmlns:a16="http://schemas.microsoft.com/office/drawing/2014/main" id="{2FE0ABA9-CAF1-4816-837D-5F28AAA08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945815" cy="6858000"/>
          </a:xfrm>
          <a:custGeom>
            <a:avLst/>
            <a:gdLst>
              <a:gd name="connsiteX0" fmla="*/ 0 w 3945815"/>
              <a:gd name="connsiteY0" fmla="*/ 0 h 6858000"/>
              <a:gd name="connsiteX1" fmla="*/ 3138662 w 3945815"/>
              <a:gd name="connsiteY1" fmla="*/ 0 h 6858000"/>
              <a:gd name="connsiteX2" fmla="*/ 3275260 w 3945815"/>
              <a:gd name="connsiteY2" fmla="*/ 267438 h 6858000"/>
              <a:gd name="connsiteX3" fmla="*/ 3945815 w 3945815"/>
              <a:gd name="connsiteY3" fmla="*/ 3481388 h 6858000"/>
              <a:gd name="connsiteX4" fmla="*/ 3275260 w 3945815"/>
              <a:gd name="connsiteY4" fmla="*/ 6695338 h 6858000"/>
              <a:gd name="connsiteX5" fmla="*/ 3192177 w 3945815"/>
              <a:gd name="connsiteY5" fmla="*/ 6858000 h 6858000"/>
              <a:gd name="connsiteX6" fmla="*/ 0 w 394581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45815" h="6858000">
                <a:moveTo>
                  <a:pt x="0" y="0"/>
                </a:moveTo>
                <a:lnTo>
                  <a:pt x="3138662" y="0"/>
                </a:lnTo>
                <a:lnTo>
                  <a:pt x="3275260" y="267438"/>
                </a:lnTo>
                <a:cubicBezTo>
                  <a:pt x="3698614" y="1184879"/>
                  <a:pt x="3945815" y="2290869"/>
                  <a:pt x="3945815" y="3481388"/>
                </a:cubicBezTo>
                <a:cubicBezTo>
                  <a:pt x="3945815" y="4671908"/>
                  <a:pt x="3698614" y="5777898"/>
                  <a:pt x="3275260" y="6695338"/>
                </a:cubicBezTo>
                <a:lnTo>
                  <a:pt x="319217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8" name="Freeform: Shape 17">
            <a:extLst>
              <a:ext uri="{FF2B5EF4-FFF2-40B4-BE49-F238E27FC236}">
                <a16:creationId xmlns:a16="http://schemas.microsoft.com/office/drawing/2014/main" id="{BC8B9C14-70F0-4F42-85FF-0DD3D5A585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936670" cy="6858000"/>
          </a:xfrm>
          <a:custGeom>
            <a:avLst/>
            <a:gdLst>
              <a:gd name="connsiteX0" fmla="*/ 0 w 3936670"/>
              <a:gd name="connsiteY0" fmla="*/ 0 h 6858000"/>
              <a:gd name="connsiteX1" fmla="*/ 3129517 w 3936670"/>
              <a:gd name="connsiteY1" fmla="*/ 0 h 6858000"/>
              <a:gd name="connsiteX2" fmla="*/ 3266115 w 3936670"/>
              <a:gd name="connsiteY2" fmla="*/ 267438 h 6858000"/>
              <a:gd name="connsiteX3" fmla="*/ 3936670 w 3936670"/>
              <a:gd name="connsiteY3" fmla="*/ 3481388 h 6858000"/>
              <a:gd name="connsiteX4" fmla="*/ 3266115 w 3936670"/>
              <a:gd name="connsiteY4" fmla="*/ 6695338 h 6858000"/>
              <a:gd name="connsiteX5" fmla="*/ 3183032 w 3936670"/>
              <a:gd name="connsiteY5" fmla="*/ 6858000 h 6858000"/>
              <a:gd name="connsiteX6" fmla="*/ 0 w 393667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36670" h="6858000">
                <a:moveTo>
                  <a:pt x="0" y="0"/>
                </a:moveTo>
                <a:lnTo>
                  <a:pt x="3129517" y="0"/>
                </a:lnTo>
                <a:lnTo>
                  <a:pt x="3266115" y="267438"/>
                </a:lnTo>
                <a:cubicBezTo>
                  <a:pt x="3689469" y="1184879"/>
                  <a:pt x="3936670" y="2290869"/>
                  <a:pt x="3936670" y="3481388"/>
                </a:cubicBezTo>
                <a:cubicBezTo>
                  <a:pt x="3936670" y="4671908"/>
                  <a:pt x="3689469" y="5777898"/>
                  <a:pt x="3266115" y="6695338"/>
                </a:cubicBezTo>
                <a:lnTo>
                  <a:pt x="3183032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F40320-01DD-4AE9-B296-78A241CE1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685800"/>
            <a:ext cx="2807208" cy="1325563"/>
          </a:xfrm>
        </p:spPr>
        <p:txBody>
          <a:bodyPr>
            <a:normAutofit/>
          </a:bodyPr>
          <a:lstStyle/>
          <a:p>
            <a:r>
              <a:rPr lang="tr-TR" sz="2400" dirty="0"/>
              <a:t>Mimarlık ve Tektonik teorilerinde etik önemli yer tutuyor.</a:t>
            </a:r>
            <a:endParaRPr lang="en-US" sz="24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8DE6C44-43F8-4DE4-AB81-66853FFEA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00685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409529B-9B56-4F10-BE4D-F934DB89E5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912" y="2089941"/>
            <a:ext cx="2834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BDC18-6AF3-444B-AB4D-A9EBE0E59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2258568"/>
            <a:ext cx="2807208" cy="3922776"/>
          </a:xfrm>
        </p:spPr>
        <p:txBody>
          <a:bodyPr>
            <a:normAutofit fontScale="92500" lnSpcReduction="20000"/>
          </a:bodyPr>
          <a:lstStyle/>
          <a:p>
            <a:r>
              <a:rPr lang="tr-TR" sz="1700" dirty="0"/>
              <a:t>Malzemelerin, sistemlerin </a:t>
            </a:r>
            <a:r>
              <a:rPr lang="tr-TR" sz="1700" b="1" dirty="0">
                <a:solidFill>
                  <a:schemeClr val="accent2">
                    <a:lumMod val="75000"/>
                  </a:schemeClr>
                </a:solidFill>
              </a:rPr>
              <a:t>dürüst </a:t>
            </a:r>
            <a:r>
              <a:rPr lang="tr-TR" sz="1700" dirty="0"/>
              <a:t>bir biçimde kullanılması ve gösterilmesi mimarlık stileri ile de ilişkili olarak sürekli farklı şekillerde gündeme getiriliyor. Ama uygulamada pek çok başarılı mimarlık eseri buna uymuyor. </a:t>
            </a:r>
          </a:p>
          <a:p>
            <a:r>
              <a:rPr lang="tr-TR" sz="1700" dirty="0"/>
              <a:t>Postmodern dönemde ise böyle bir iddia kalmıyor. Birey öne geçiyor. </a:t>
            </a:r>
          </a:p>
          <a:p>
            <a:r>
              <a:rPr lang="tr-TR" sz="1700" dirty="0"/>
              <a:t>Tektonik teorileri ise teknik ve sanatsal yaklaşımlar arasında tercih yapıyor. </a:t>
            </a:r>
          </a:p>
          <a:p>
            <a:r>
              <a:rPr lang="tr-TR" sz="1700" b="1" dirty="0">
                <a:solidFill>
                  <a:schemeClr val="accent2"/>
                </a:solidFill>
              </a:rPr>
              <a:t>Zamana uygunluk </a:t>
            </a:r>
            <a:r>
              <a:rPr lang="tr-TR" sz="1700" dirty="0"/>
              <a:t>ya da </a:t>
            </a:r>
            <a:r>
              <a:rPr lang="tr-TR" sz="1700" dirty="0">
                <a:solidFill>
                  <a:schemeClr val="accent2"/>
                </a:solidFill>
              </a:rPr>
              <a:t>geçmiş, bugün, gelecek sürekliliği </a:t>
            </a:r>
            <a:r>
              <a:rPr lang="tr-TR" sz="1700" dirty="0"/>
              <a:t>aranıyor. </a:t>
            </a:r>
            <a:endParaRPr lang="en-US" sz="17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AD900C-2C29-42B3-ABDD-A233F819C6E5}"/>
              </a:ext>
            </a:extLst>
          </p:cNvPr>
          <p:cNvSpPr txBox="1"/>
          <p:nvPr/>
        </p:nvSpPr>
        <p:spPr>
          <a:xfrm>
            <a:off x="9558997" y="6344529"/>
            <a:ext cx="2159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solidFill>
                  <a:schemeClr val="bg1"/>
                </a:solidFill>
              </a:rPr>
              <a:t>Portland Building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DB89E3-F8F1-4EF8-B845-F298A2BDDCF4}"/>
              </a:ext>
            </a:extLst>
          </p:cNvPr>
          <p:cNvSpPr txBox="1"/>
          <p:nvPr/>
        </p:nvSpPr>
        <p:spPr>
          <a:xfrm flipH="1">
            <a:off x="5693896" y="6499274"/>
            <a:ext cx="2064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solidFill>
                  <a:schemeClr val="bg1"/>
                </a:solidFill>
              </a:rPr>
              <a:t>Ronchamp Chapel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E0D0BC-D2D4-4F74-A3BB-7DD4C18CD7AA}"/>
              </a:ext>
            </a:extLst>
          </p:cNvPr>
          <p:cNvSpPr txBox="1"/>
          <p:nvPr/>
        </p:nvSpPr>
        <p:spPr>
          <a:xfrm>
            <a:off x="5901396" y="3066757"/>
            <a:ext cx="2504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Neue National Galerie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2DFF7F-CEF3-46F7-9232-F2F3BEEC2D25}"/>
              </a:ext>
            </a:extLst>
          </p:cNvPr>
          <p:cNvSpPr txBox="1"/>
          <p:nvPr/>
        </p:nvSpPr>
        <p:spPr>
          <a:xfrm>
            <a:off x="569742" y="6181344"/>
            <a:ext cx="26855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sz="14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tr-TR" sz="14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tr-TR" sz="1400" dirty="0">
                <a:solidFill>
                  <a:schemeClr val="accent6">
                    <a:lumMod val="75000"/>
                  </a:schemeClr>
                </a:solidFill>
              </a:rPr>
              <a:t>Bu konuda çok fazla kaynak var.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6563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walking down a dirt road&#10;&#10;Description automatically generated">
            <a:extLst>
              <a:ext uri="{FF2B5EF4-FFF2-40B4-BE49-F238E27FC236}">
                <a16:creationId xmlns:a16="http://schemas.microsoft.com/office/drawing/2014/main" id="{77AEACF9-490A-4C90-8050-10DE57DB36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"/>
          <a:stretch/>
        </p:blipFill>
        <p:spPr>
          <a:xfrm>
            <a:off x="0" y="0"/>
            <a:ext cx="12188932" cy="6857990"/>
          </a:xfrm>
          <a:prstGeom prst="rect">
            <a:avLst/>
          </a:prstGeom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E8D2E83-FB3A-40E7-A9E5-7AB389D61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23809"/>
            <a:ext cx="11016943" cy="2262375"/>
          </a:xfrm>
          <a:custGeom>
            <a:avLst/>
            <a:gdLst>
              <a:gd name="connsiteX0" fmla="*/ 0 w 11016943"/>
              <a:gd name="connsiteY0" fmla="*/ 0 h 2262375"/>
              <a:gd name="connsiteX1" fmla="*/ 9969166 w 11016943"/>
              <a:gd name="connsiteY1" fmla="*/ 0 h 2262375"/>
              <a:gd name="connsiteX2" fmla="*/ 11016943 w 11016943"/>
              <a:gd name="connsiteY2" fmla="*/ 2262375 h 2262375"/>
              <a:gd name="connsiteX3" fmla="*/ 4942050 w 11016943"/>
              <a:gd name="connsiteY3" fmla="*/ 2262375 h 2262375"/>
              <a:gd name="connsiteX4" fmla="*/ 4582160 w 11016943"/>
              <a:gd name="connsiteY4" fmla="*/ 2262375 h 2262375"/>
              <a:gd name="connsiteX5" fmla="*/ 0 w 11016943"/>
              <a:gd name="connsiteY5" fmla="*/ 2262375 h 226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16943" h="2262375">
                <a:moveTo>
                  <a:pt x="0" y="0"/>
                </a:moveTo>
                <a:lnTo>
                  <a:pt x="9969166" y="0"/>
                </a:lnTo>
                <a:lnTo>
                  <a:pt x="11016943" y="2262375"/>
                </a:lnTo>
                <a:lnTo>
                  <a:pt x="4942050" y="2262375"/>
                </a:lnTo>
                <a:lnTo>
                  <a:pt x="4582160" y="2262375"/>
                </a:lnTo>
                <a:lnTo>
                  <a:pt x="0" y="2262375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79A4EE-A172-4D09-AF4E-4432A6F34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2" y="4185749"/>
            <a:ext cx="9265771" cy="622836"/>
          </a:xfrm>
        </p:spPr>
        <p:txBody>
          <a:bodyPr>
            <a:normAutofit/>
          </a:bodyPr>
          <a:lstStyle/>
          <a:p>
            <a:r>
              <a:rPr lang="en-US" sz="2500" dirty="0" err="1"/>
              <a:t>En</a:t>
            </a:r>
            <a:r>
              <a:rPr lang="en-US" sz="2500" dirty="0"/>
              <a:t> b</a:t>
            </a:r>
            <a:r>
              <a:rPr lang="tr-TR" sz="2500" dirty="0"/>
              <a:t>ü</a:t>
            </a:r>
            <a:r>
              <a:rPr lang="en-US" sz="2500" dirty="0"/>
              <a:t>y</a:t>
            </a:r>
            <a:r>
              <a:rPr lang="tr-TR" sz="2500" dirty="0"/>
              <a:t>ü</a:t>
            </a:r>
            <a:r>
              <a:rPr lang="en-US" sz="2500" dirty="0"/>
              <a:t>k</a:t>
            </a:r>
            <a:r>
              <a:rPr lang="tr-TR" sz="2500" dirty="0"/>
              <a:t> problem insanlara, doğaya, çevreye… </a:t>
            </a:r>
            <a:r>
              <a:rPr lang="tr-TR" sz="2500" b="1" dirty="0">
                <a:solidFill>
                  <a:srgbClr val="FFFF00"/>
                </a:solidFill>
              </a:rPr>
              <a:t>araçsal yaklaşım.</a:t>
            </a:r>
            <a:endParaRPr lang="en-US" sz="25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4F809-526E-4242-9F05-C02184D39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3" y="4856921"/>
            <a:ext cx="9565028" cy="1249240"/>
          </a:xfrm>
        </p:spPr>
        <p:txBody>
          <a:bodyPr>
            <a:normAutofit/>
          </a:bodyPr>
          <a:lstStyle/>
          <a:p>
            <a:r>
              <a:rPr lang="tr-TR" sz="1800" dirty="0"/>
              <a:t>Martin Heidegger </a:t>
            </a:r>
            <a:r>
              <a:rPr lang="tr-TR" sz="1800" b="1" dirty="0">
                <a:solidFill>
                  <a:schemeClr val="accent2">
                    <a:lumMod val="75000"/>
                  </a:schemeClr>
                </a:solidFill>
              </a:rPr>
              <a:t>çerçeve</a:t>
            </a:r>
            <a:r>
              <a:rPr lang="tr-TR" sz="1800" dirty="0"/>
              <a:t>ye alan ve herşeye </a:t>
            </a:r>
            <a:r>
              <a:rPr lang="tr-TR" sz="1800" b="1" dirty="0">
                <a:solidFill>
                  <a:schemeClr val="accent2">
                    <a:lumMod val="75000"/>
                  </a:schemeClr>
                </a:solidFill>
              </a:rPr>
              <a:t>bekleyen stok </a:t>
            </a:r>
            <a:r>
              <a:rPr lang="tr-TR" sz="1800" dirty="0"/>
              <a:t>muamelesi yapan bir yaklaşımı tehlike olarak tanıtıyor.</a:t>
            </a:r>
          </a:p>
          <a:p>
            <a:endParaRPr lang="en-US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12CAC3-09AB-4D9A-8785-4CC9E3275F7E}"/>
              </a:ext>
            </a:extLst>
          </p:cNvPr>
          <p:cNvSpPr txBox="1"/>
          <p:nvPr/>
        </p:nvSpPr>
        <p:spPr>
          <a:xfrm>
            <a:off x="3833447" y="5106573"/>
            <a:ext cx="6794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                                  </a:t>
            </a:r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Heidegger, Martin, (1954) “The Question Concerning Technology” </a:t>
            </a:r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tr-TR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                                  </a:t>
            </a:r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Heidegger, Martin, (1954</a:t>
            </a:r>
            <a:r>
              <a:rPr lang="tr-TR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)</a:t>
            </a:r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“The Age of World Picture”</a:t>
            </a:r>
          </a:p>
          <a:p>
            <a:r>
              <a:rPr lang="tr-TR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                                  </a:t>
            </a:r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Heidegger, Martin, (1954) “Science and Reflection”</a:t>
            </a:r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tr-TR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                                  </a:t>
            </a:r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Ellul, Jacques (1964) </a:t>
            </a:r>
            <a:r>
              <a:rPr lang="en-US" sz="14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The Technological Society. 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E8929C-65F1-489D-AEAA-C240C58236A4}"/>
              </a:ext>
            </a:extLst>
          </p:cNvPr>
          <p:cNvSpPr txBox="1"/>
          <p:nvPr/>
        </p:nvSpPr>
        <p:spPr>
          <a:xfrm>
            <a:off x="8968740" y="411480"/>
            <a:ext cx="3063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>
                <a:solidFill>
                  <a:srgbClr val="FFFF00"/>
                </a:solidFill>
              </a:rPr>
              <a:t>TİCARİ BOYUT</a:t>
            </a:r>
            <a:endParaRPr lang="en-US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2813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77F13EE-E3C3-40EE-BB83-16A97DA19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stadium full of people&#10;&#10;Description automatically generated">
            <a:extLst>
              <a:ext uri="{FF2B5EF4-FFF2-40B4-BE49-F238E27FC236}">
                <a16:creationId xmlns:a16="http://schemas.microsoft.com/office/drawing/2014/main" id="{E2B1AE8D-BB3B-4966-9FB4-3E7E518070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5"/>
          <a:stretch/>
        </p:blipFill>
        <p:spPr>
          <a:xfrm>
            <a:off x="824285" y="-626003"/>
            <a:ext cx="12191980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44CD100-6267-4E62-AA64-2182A3A6A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rgbClr val="000000">
                  <a:alpha val="30000"/>
                </a:srgbClr>
              </a:gs>
              <a:gs pos="33000">
                <a:srgbClr val="000000">
                  <a:alpha val="20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30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910AB3-76F0-4842-9234-BB9F28FA9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719978"/>
            <a:ext cx="4023360" cy="317141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>
                <a:solidFill>
                  <a:srgbClr val="FFFFFF"/>
                </a:solidFill>
              </a:rPr>
              <a:t>Bu </a:t>
            </a:r>
            <a:r>
              <a:rPr lang="en-US" sz="4800" dirty="0" err="1">
                <a:solidFill>
                  <a:srgbClr val="FFFFFF"/>
                </a:solidFill>
              </a:rPr>
              <a:t>gibi</a:t>
            </a:r>
            <a:r>
              <a:rPr lang="en-US" sz="4800" dirty="0">
                <a:solidFill>
                  <a:srgbClr val="FFFFFF"/>
                </a:solidFill>
              </a:rPr>
              <a:t> </a:t>
            </a:r>
            <a:r>
              <a:rPr lang="en-US" sz="4800" dirty="0" err="1">
                <a:solidFill>
                  <a:srgbClr val="FFFFFF"/>
                </a:solidFill>
              </a:rPr>
              <a:t>konutlar</a:t>
            </a:r>
            <a:r>
              <a:rPr lang="en-US" sz="4800" dirty="0">
                <a:solidFill>
                  <a:srgbClr val="FFFFFF"/>
                </a:solidFill>
              </a:rPr>
              <a:t> </a:t>
            </a:r>
            <a:r>
              <a:rPr lang="en-US" sz="4800" dirty="0" err="1">
                <a:solidFill>
                  <a:srgbClr val="FFFFFF"/>
                </a:solidFill>
              </a:rPr>
              <a:t>doğa</a:t>
            </a:r>
            <a:r>
              <a:rPr lang="en-US" sz="4800" dirty="0">
                <a:solidFill>
                  <a:srgbClr val="FFFFFF"/>
                </a:solidFill>
              </a:rPr>
              <a:t> </a:t>
            </a:r>
            <a:r>
              <a:rPr lang="en-US" sz="4800" dirty="0" err="1">
                <a:solidFill>
                  <a:srgbClr val="FFFFFF"/>
                </a:solidFill>
              </a:rPr>
              <a:t>ile</a:t>
            </a:r>
            <a:r>
              <a:rPr lang="en-US" sz="4800" dirty="0">
                <a:solidFill>
                  <a:srgbClr val="FFFFFF"/>
                </a:solidFill>
              </a:rPr>
              <a:t> </a:t>
            </a:r>
            <a:r>
              <a:rPr lang="en-US" sz="4800" dirty="0" err="1">
                <a:solidFill>
                  <a:srgbClr val="FFFFFF"/>
                </a:solidFill>
              </a:rPr>
              <a:t>içiçe</a:t>
            </a:r>
            <a:r>
              <a:rPr lang="en-US" sz="4800" dirty="0">
                <a:solidFill>
                  <a:srgbClr val="FFFFFF"/>
                </a:solidFill>
              </a:rPr>
              <a:t> </a:t>
            </a:r>
            <a:r>
              <a:rPr lang="en-US" sz="4800" dirty="0" err="1">
                <a:solidFill>
                  <a:srgbClr val="FFFFFF"/>
                </a:solidFill>
              </a:rPr>
              <a:t>diye</a:t>
            </a:r>
            <a:r>
              <a:rPr lang="en-US" sz="4800" dirty="0">
                <a:solidFill>
                  <a:srgbClr val="FFFFFF"/>
                </a:solidFill>
              </a:rPr>
              <a:t> </a:t>
            </a:r>
            <a:r>
              <a:rPr lang="en-US" sz="4800" dirty="0" err="1">
                <a:solidFill>
                  <a:srgbClr val="FFFFFF"/>
                </a:solidFill>
              </a:rPr>
              <a:t>insanlara</a:t>
            </a:r>
            <a:r>
              <a:rPr lang="en-US" sz="4800" dirty="0">
                <a:solidFill>
                  <a:srgbClr val="FFFFFF"/>
                </a:solidFill>
              </a:rPr>
              <a:t> </a:t>
            </a:r>
            <a:r>
              <a:rPr lang="en-US" sz="4800" dirty="0" err="1">
                <a:solidFill>
                  <a:srgbClr val="FFFFFF"/>
                </a:solidFill>
              </a:rPr>
              <a:t>sunuluyor</a:t>
            </a:r>
            <a:r>
              <a:rPr lang="en-US" sz="4800" dirty="0">
                <a:solidFill>
                  <a:srgbClr val="FFFFFF"/>
                </a:solidFill>
              </a:rPr>
              <a:t>. </a:t>
            </a:r>
          </a:p>
        </p:txBody>
      </p:sp>
      <p:sp>
        <p:nvSpPr>
          <p:cNvPr id="16" name="Frame 15">
            <a:extLst>
              <a:ext uri="{FF2B5EF4-FFF2-40B4-BE49-F238E27FC236}">
                <a16:creationId xmlns:a16="http://schemas.microsoft.com/office/drawing/2014/main" id="{187FA1DC-8600-449C-B5C8-3CF8BF99B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99248" y="1883664"/>
            <a:ext cx="2907792" cy="2615184"/>
          </a:xfrm>
          <a:prstGeom prst="frame">
            <a:avLst>
              <a:gd name="adj1" fmla="val 800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362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31BF440-39FA-4087-84CC-2EEC0BBDA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house with trees in the background&#10;&#10;Description automatically generated">
            <a:extLst>
              <a:ext uri="{FF2B5EF4-FFF2-40B4-BE49-F238E27FC236}">
                <a16:creationId xmlns:a16="http://schemas.microsoft.com/office/drawing/2014/main" id="{15B9F8C9-CED1-4AB8-94CC-F65E8013F8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53" r="-2" b="373"/>
          <a:stretch/>
        </p:blipFill>
        <p:spPr>
          <a:xfrm>
            <a:off x="4883025" y="10"/>
            <a:ext cx="7308975" cy="336498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0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1210305" y="3364992"/>
                </a:lnTo>
                <a:lnTo>
                  <a:pt x="1192705" y="2943200"/>
                </a:lnTo>
                <a:cubicBezTo>
                  <a:pt x="1098874" y="1825108"/>
                  <a:pt x="684692" y="821621"/>
                  <a:pt x="62981" y="69271"/>
                </a:cubicBezTo>
                <a:close/>
              </a:path>
            </a:pathLst>
          </a:custGeom>
        </p:spPr>
      </p:pic>
      <p:pic>
        <p:nvPicPr>
          <p:cNvPr id="7" name="Picture 6" descr="A picture containing outdoor, building, grass, old&#10;&#10;Description automatically generated">
            <a:extLst>
              <a:ext uri="{FF2B5EF4-FFF2-40B4-BE49-F238E27FC236}">
                <a16:creationId xmlns:a16="http://schemas.microsoft.com/office/drawing/2014/main" id="{82695F6F-21D3-4BE4-AF4C-44A88E06456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41" r="-2" b="10772"/>
          <a:stretch/>
        </p:blipFill>
        <p:spPr>
          <a:xfrm>
            <a:off x="4883025" y="3493008"/>
            <a:ext cx="7308975" cy="336499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1210305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0" y="3364992"/>
                </a:lnTo>
                <a:lnTo>
                  <a:pt x="62981" y="3295722"/>
                </a:lnTo>
                <a:cubicBezTo>
                  <a:pt x="684692" y="2543371"/>
                  <a:pt x="1098874" y="1539884"/>
                  <a:pt x="1192705" y="421793"/>
                </a:cubicBezTo>
                <a:close/>
              </a:path>
            </a:pathLst>
          </a:custGeom>
        </p:spPr>
      </p:pic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F04E4CBA-303B-48BD-8451-C2701CB0E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4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4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6" name="Freeform: Shape 15">
            <a:extLst>
              <a:ext uri="{FF2B5EF4-FFF2-40B4-BE49-F238E27FC236}">
                <a16:creationId xmlns:a16="http://schemas.microsoft.com/office/drawing/2014/main" id="{F6CA58B3-AFCC-4A40-9882-50D50808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7332" cy="6858000"/>
          </a:xfrm>
          <a:custGeom>
            <a:avLst/>
            <a:gdLst>
              <a:gd name="connsiteX0" fmla="*/ 0 w 6087332"/>
              <a:gd name="connsiteY0" fmla="*/ 0 h 6858000"/>
              <a:gd name="connsiteX1" fmla="*/ 4874355 w 6087332"/>
              <a:gd name="connsiteY1" fmla="*/ 0 h 6858000"/>
              <a:gd name="connsiteX2" fmla="*/ 4937337 w 6087332"/>
              <a:gd name="connsiteY2" fmla="*/ 69271 h 6858000"/>
              <a:gd name="connsiteX3" fmla="*/ 6087332 w 6087332"/>
              <a:gd name="connsiteY3" fmla="*/ 3429000 h 6858000"/>
              <a:gd name="connsiteX4" fmla="*/ 4937337 w 6087332"/>
              <a:gd name="connsiteY4" fmla="*/ 6788730 h 6858000"/>
              <a:gd name="connsiteX5" fmla="*/ 4874355 w 6087332"/>
              <a:gd name="connsiteY5" fmla="*/ 6858000 h 6858000"/>
              <a:gd name="connsiteX6" fmla="*/ 0 w 6087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8ABD23-6AAD-4C1C-BF8A-E04A2EA7B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859536"/>
            <a:ext cx="4832802" cy="1243584"/>
          </a:xfrm>
        </p:spPr>
        <p:txBody>
          <a:bodyPr>
            <a:normAutofit/>
          </a:bodyPr>
          <a:lstStyle/>
          <a:p>
            <a:r>
              <a:rPr lang="tr-TR" sz="3400"/>
              <a:t>Çelişen etik teorilerin çıkar amaçlı kullanımı</a:t>
            </a:r>
            <a:endParaRPr lang="en-US" sz="340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5C56826-D4E5-42ED-8529-079651CB30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5214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A00AE6B-AA30-4CF8-BA6F-339B780AD7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C8C08-A3B1-4E7A-902D-823B6F038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2512611"/>
            <a:ext cx="4832803" cy="3664351"/>
          </a:xfrm>
        </p:spPr>
        <p:txBody>
          <a:bodyPr>
            <a:normAutofit fontScale="92500" lnSpcReduction="10000"/>
          </a:bodyPr>
          <a:lstStyle/>
          <a:p>
            <a:r>
              <a:rPr lang="tr-TR" sz="2000" dirty="0"/>
              <a:t>Sulukule örneği</a:t>
            </a:r>
          </a:p>
          <a:p>
            <a:r>
              <a:rPr lang="tr-TR" sz="2000" dirty="0"/>
              <a:t>Konuya sadece Faydacılık (çoğunluğun korunması) açısından yaklaşılması</a:t>
            </a:r>
          </a:p>
          <a:p>
            <a:r>
              <a:rPr lang="tr-TR" sz="2000" dirty="0"/>
              <a:t>Deontolojik etik (bireyin korunması) ve Sözleşme Etiğinin (geri dönüşümü olmayan zararların engellenmesi) gözardı edilmesi.</a:t>
            </a:r>
          </a:p>
          <a:p>
            <a:endParaRPr lang="tr-TR" sz="2000" dirty="0"/>
          </a:p>
          <a:p>
            <a:r>
              <a:rPr lang="tr-TR" sz="2000" dirty="0"/>
              <a:t>Tersi de olabilirdi. </a:t>
            </a:r>
            <a:r>
              <a:rPr lang="tr-TR" sz="2000" b="1" dirty="0">
                <a:solidFill>
                  <a:schemeClr val="accent2">
                    <a:lumMod val="75000"/>
                  </a:schemeClr>
                </a:solidFill>
              </a:rPr>
              <a:t>Tüm etik türlerinin birlikte gözetilerek halka sunulması gerekir.</a:t>
            </a:r>
          </a:p>
          <a:p>
            <a:r>
              <a:rPr lang="tr-TR" sz="2000" dirty="0">
                <a:solidFill>
                  <a:schemeClr val="accent2">
                    <a:lumMod val="75000"/>
                  </a:schemeClr>
                </a:solidFill>
              </a:rPr>
              <a:t>Sadece çıkar amacı ile bir etik teorisini kullanmak etik değildir.</a:t>
            </a:r>
          </a:p>
          <a:p>
            <a:r>
              <a:rPr lang="tr-TR" sz="2000" dirty="0">
                <a:solidFill>
                  <a:schemeClr val="accent2">
                    <a:lumMod val="75000"/>
                  </a:schemeClr>
                </a:solidFill>
              </a:rPr>
              <a:t>Montaj… </a:t>
            </a:r>
            <a:r>
              <a:rPr lang="tr-TR" sz="2000" b="1" dirty="0">
                <a:solidFill>
                  <a:srgbClr val="FFC000"/>
                </a:solidFill>
              </a:rPr>
              <a:t>Zayıf düşünce</a:t>
            </a:r>
            <a:r>
              <a:rPr lang="tr-TR" sz="2000" dirty="0">
                <a:solidFill>
                  <a:schemeClr val="accent2">
                    <a:lumMod val="75000"/>
                  </a:schemeClr>
                </a:solidFill>
              </a:rPr>
              <a:t>… 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9696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wheel&#10;&#10;Description automatically generated">
            <a:extLst>
              <a:ext uri="{FF2B5EF4-FFF2-40B4-BE49-F238E27FC236}">
                <a16:creationId xmlns:a16="http://schemas.microsoft.com/office/drawing/2014/main" id="{4B2B5293-6C2A-45E5-A86F-80C83216A2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35000"/>
          </a:blip>
          <a:srcRect t="15756"/>
          <a:stretch/>
        </p:blipFill>
        <p:spPr>
          <a:xfrm>
            <a:off x="-19" y="10"/>
            <a:ext cx="12192000" cy="68559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808AF6-8F41-4B90-8C4B-25C2A683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098" y="1396289"/>
            <a:ext cx="5277333" cy="1325563"/>
          </a:xfrm>
        </p:spPr>
        <p:txBody>
          <a:bodyPr>
            <a:normAutofit fontScale="90000"/>
          </a:bodyPr>
          <a:lstStyle/>
          <a:p>
            <a:r>
              <a:rPr lang="tr-TR" sz="3400" dirty="0"/>
              <a:t>Sürekli değişebilen </a:t>
            </a:r>
            <a:r>
              <a:rPr lang="tr-TR" sz="3400" b="1" dirty="0">
                <a:solidFill>
                  <a:schemeClr val="accent2">
                    <a:lumMod val="75000"/>
                  </a:schemeClr>
                </a:solidFill>
              </a:rPr>
              <a:t>bağlamsal</a:t>
            </a:r>
            <a:r>
              <a:rPr lang="tr-TR" sz="3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tr-TR" sz="2700" dirty="0"/>
              <a:t>(contextual) </a:t>
            </a:r>
            <a:r>
              <a:rPr lang="tr-TR" sz="3400" dirty="0"/>
              <a:t>bir bakış açısı gerekiyor. Bu hiçde mimariye yabancı olmayan bir bakış açısı. </a:t>
            </a:r>
            <a:br>
              <a:rPr lang="tr-TR" sz="3400" dirty="0"/>
            </a:br>
            <a:endParaRPr lang="en-US" sz="3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9CF571-FE82-4E01-8198-6476F876C8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543" y="2871982"/>
            <a:ext cx="5272888" cy="3181684"/>
          </a:xfrm>
        </p:spPr>
        <p:txBody>
          <a:bodyPr anchor="t">
            <a:normAutofit/>
          </a:bodyPr>
          <a:lstStyle/>
          <a:p>
            <a:r>
              <a:rPr lang="tr-TR" sz="1800" dirty="0"/>
              <a:t>Değişik yerlerde,</a:t>
            </a:r>
          </a:p>
          <a:p>
            <a:r>
              <a:rPr lang="tr-TR" sz="1800" dirty="0"/>
              <a:t>Değişik kültürlerde, </a:t>
            </a:r>
          </a:p>
          <a:p>
            <a:r>
              <a:rPr lang="tr-TR" sz="1800" dirty="0"/>
              <a:t>Değişik kişilerle,</a:t>
            </a:r>
          </a:p>
          <a:p>
            <a:r>
              <a:rPr lang="tr-TR" sz="1800" dirty="0"/>
              <a:t>Değişik koşullarda değişime açık olmak.</a:t>
            </a:r>
          </a:p>
          <a:p>
            <a:endParaRPr lang="tr-TR" sz="1800" dirty="0"/>
          </a:p>
          <a:p>
            <a:r>
              <a:rPr lang="tr-TR" sz="1800" dirty="0"/>
              <a:t>Sürekli çıkar ve güç peşinde olunan ve herşeyi araçsallatıran mekanik yaklaşımın yaygınlığı çok zarar veriyor.</a:t>
            </a:r>
            <a:endParaRPr lang="en-US" sz="1800" dirty="0"/>
          </a:p>
        </p:txBody>
      </p:sp>
      <p:sp>
        <p:nvSpPr>
          <p:cNvPr id="18" name="Freeform 49">
            <a:extLst>
              <a:ext uri="{FF2B5EF4-FFF2-40B4-BE49-F238E27FC236}">
                <a16:creationId xmlns:a16="http://schemas.microsoft.com/office/drawing/2014/main" id="{EF9B8DF2-C3F5-49A2-94D2-F7B65A0F1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13914" y="581159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A picture containing outdoor, building, grass, front&#10;&#10;Description automatically generated">
            <a:extLst>
              <a:ext uri="{FF2B5EF4-FFF2-40B4-BE49-F238E27FC236}">
                <a16:creationId xmlns:a16="http://schemas.microsoft.com/office/drawing/2014/main" id="{5C41CA7F-DB82-465F-AB2B-83115BD421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75" r="1" b="4401"/>
          <a:stretch/>
        </p:blipFill>
        <p:spPr>
          <a:xfrm>
            <a:off x="6893344" y="760562"/>
            <a:ext cx="5298683" cy="6097438"/>
          </a:xfrm>
          <a:custGeom>
            <a:avLst/>
            <a:gdLst/>
            <a:ahLst/>
            <a:cxnLst/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335DC08-BBFB-430E-8EE7-A69753517660}"/>
              </a:ext>
            </a:extLst>
          </p:cNvPr>
          <p:cNvSpPr txBox="1"/>
          <p:nvPr/>
        </p:nvSpPr>
        <p:spPr>
          <a:xfrm>
            <a:off x="3720905" y="5620043"/>
            <a:ext cx="367870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Dreyfus, Hubert; Kelly, Sean Dorrance, (2011) </a:t>
            </a:r>
            <a:r>
              <a:rPr lang="en-US" sz="14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All Things Shining: Reading the Western Classics to find Meaning in a Secular Age</a:t>
            </a:r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684813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7" name="Rectangle 136">
            <a:extLst>
              <a:ext uri="{FF2B5EF4-FFF2-40B4-BE49-F238E27FC236}">
                <a16:creationId xmlns:a16="http://schemas.microsoft.com/office/drawing/2014/main" id="{38468727-63BE-4191-B4A6-C30C82C0E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39C67A-4E34-49DA-9E4D-DDEE98172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412454"/>
            <a:ext cx="2381250" cy="2101850"/>
          </a:xfrm>
        </p:spPr>
        <p:txBody>
          <a:bodyPr>
            <a:normAutofit/>
          </a:bodyPr>
          <a:lstStyle/>
          <a:p>
            <a:r>
              <a:rPr lang="tr-TR" sz="2800"/>
              <a:t>Gelenekte ve modern dünyada değerler aynı değil</a:t>
            </a:r>
            <a:endParaRPr lang="en-US" sz="2800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9D355BB6-1BB8-4828-B246-CFB31742D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34839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CA52A9B9-B2B3-46F0-9D53-0EFF9905BF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245238" y="1452646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000A0E-2856-46D4-8840-5E62DEFCC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7538" y="412453"/>
            <a:ext cx="3243262" cy="2471423"/>
          </a:xfrm>
        </p:spPr>
        <p:txBody>
          <a:bodyPr anchor="ctr">
            <a:normAutofit lnSpcReduction="10000"/>
          </a:bodyPr>
          <a:lstStyle/>
          <a:p>
            <a:r>
              <a:rPr lang="tr-TR" sz="1300" dirty="0"/>
              <a:t>Modern dünya çok genç</a:t>
            </a:r>
          </a:p>
          <a:p>
            <a:r>
              <a:rPr lang="tr-TR" sz="1300" dirty="0"/>
              <a:t>Gelenek bazı varlıkları daha iyi koruyordu ama birey otoriteye tabi idi. </a:t>
            </a:r>
          </a:p>
          <a:p>
            <a:r>
              <a:rPr lang="tr-TR" sz="1300" dirty="0"/>
              <a:t>Modern dünyada birey ve özgürlükler önem kazanıyor ama bazı varlıklar tehdit altında. </a:t>
            </a:r>
          </a:p>
          <a:p>
            <a:r>
              <a:rPr lang="tr-TR" sz="1300" dirty="0"/>
              <a:t>Modern dünya değişime açık. Dinlerde modern dönemde daha dahil edici hale geliyorlar. </a:t>
            </a:r>
          </a:p>
          <a:p>
            <a:r>
              <a:rPr lang="tr-TR" sz="1300" dirty="0"/>
              <a:t>Modern dünyada sabit değerler yok; bir değerler mücadelesi var.</a:t>
            </a:r>
          </a:p>
          <a:p>
            <a:endParaRPr lang="en-US" sz="1300" dirty="0"/>
          </a:p>
        </p:txBody>
      </p:sp>
      <p:pic>
        <p:nvPicPr>
          <p:cNvPr id="1026" name="Picture 2" descr="Kristalika Arquitecture and interior design panosundaki Pin">
            <a:extLst>
              <a:ext uri="{FF2B5EF4-FFF2-40B4-BE49-F238E27FC236}">
                <a16:creationId xmlns:a16="http://schemas.microsoft.com/office/drawing/2014/main" id="{3AE34934-F33D-4A26-B0C9-67A0507364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16" r="-2" b="3272"/>
          <a:stretch/>
        </p:blipFill>
        <p:spPr bwMode="auto">
          <a:xfrm>
            <a:off x="20" y="2959630"/>
            <a:ext cx="6400781" cy="3898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eleneksel türk ev mimarisi - Google'da Ara | Ev mimarisi, Evler ...">
            <a:extLst>
              <a:ext uri="{FF2B5EF4-FFF2-40B4-BE49-F238E27FC236}">
                <a16:creationId xmlns:a16="http://schemas.microsoft.com/office/drawing/2014/main" id="{4C40F55B-B504-4277-9527-AECF00D54F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" b="7749"/>
          <a:stretch/>
        </p:blipFill>
        <p:spPr bwMode="auto">
          <a:xfrm>
            <a:off x="6591299" y="1"/>
            <a:ext cx="560070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6467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6C20283-73E0-40EC-8AD8-057F581F64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28">
            <a:extLst>
              <a:ext uri="{FF2B5EF4-FFF2-40B4-BE49-F238E27FC236}">
                <a16:creationId xmlns:a16="http://schemas.microsoft.com/office/drawing/2014/main" id="{3FCC729B-E528-40C3-82D3-BA4375575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960120" y="0"/>
            <a:ext cx="11218661" cy="6858000"/>
          </a:xfrm>
          <a:custGeom>
            <a:avLst/>
            <a:gdLst>
              <a:gd name="connsiteX0" fmla="*/ 0 w 11218661"/>
              <a:gd name="connsiteY0" fmla="*/ 0 h 6858000"/>
              <a:gd name="connsiteX1" fmla="*/ 8042507 w 11218661"/>
              <a:gd name="connsiteY1" fmla="*/ 0 h 6858000"/>
              <a:gd name="connsiteX2" fmla="*/ 11218661 w 11218661"/>
              <a:gd name="connsiteY2" fmla="*/ 6858000 h 6858000"/>
              <a:gd name="connsiteX3" fmla="*/ 0 w 11218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18661" h="6858000">
                <a:moveTo>
                  <a:pt x="0" y="0"/>
                </a:moveTo>
                <a:lnTo>
                  <a:pt x="8042507" y="0"/>
                </a:lnTo>
                <a:lnTo>
                  <a:pt x="11218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 26">
            <a:extLst>
              <a:ext uri="{FF2B5EF4-FFF2-40B4-BE49-F238E27FC236}">
                <a16:creationId xmlns:a16="http://schemas.microsoft.com/office/drawing/2014/main" id="{58F1FB8D-1842-4A04-998D-6CF047AB27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420248" y="0"/>
            <a:ext cx="10771752" cy="6858000"/>
          </a:xfrm>
          <a:custGeom>
            <a:avLst/>
            <a:gdLst>
              <a:gd name="connsiteX0" fmla="*/ 0 w 10771752"/>
              <a:gd name="connsiteY0" fmla="*/ 0 h 6858000"/>
              <a:gd name="connsiteX1" fmla="*/ 7595598 w 10771752"/>
              <a:gd name="connsiteY1" fmla="*/ 0 h 6858000"/>
              <a:gd name="connsiteX2" fmla="*/ 10771752 w 10771752"/>
              <a:gd name="connsiteY2" fmla="*/ 6858000 h 6858000"/>
              <a:gd name="connsiteX3" fmla="*/ 0 w 107717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71752" h="6858000">
                <a:moveTo>
                  <a:pt x="0" y="0"/>
                </a:moveTo>
                <a:lnTo>
                  <a:pt x="7595598" y="0"/>
                </a:lnTo>
                <a:lnTo>
                  <a:pt x="107717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D82DC-12CA-4640-AFA2-FB6E4441C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4039" y="365125"/>
            <a:ext cx="7164493" cy="1325563"/>
          </a:xfrm>
        </p:spPr>
        <p:txBody>
          <a:bodyPr>
            <a:normAutofit/>
          </a:bodyPr>
          <a:lstStyle/>
          <a:p>
            <a:r>
              <a:rPr lang="tr-TR" dirty="0"/>
              <a:t>Eski Yunan’daki etik kavramı 1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CD9460-E54C-40D3-B05F-974E4BB6BB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" y="900959"/>
            <a:ext cx="3425957" cy="505560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6FBDF-E79D-428D-A86F-432B02BEA6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7515" y="2022601"/>
            <a:ext cx="7161017" cy="4154361"/>
          </a:xfrm>
        </p:spPr>
        <p:txBody>
          <a:bodyPr>
            <a:normAutofit/>
          </a:bodyPr>
          <a:lstStyle/>
          <a:p>
            <a:r>
              <a:rPr lang="tr-TR" sz="2000" dirty="0"/>
              <a:t>İlyada Destanı- Truva savaşı eski Yunan’daki etik anlayışına ışık tutuyor.</a:t>
            </a:r>
          </a:p>
          <a:p>
            <a:r>
              <a:rPr lang="tr-TR" sz="2000" dirty="0"/>
              <a:t>Günümüz dünyasındaki serbestlik ve tutuculukta bir ölçüsüzlük var.  Eski değerler ve herkesin kendi istediği değeri savunması.  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4AF66B-DCCA-4033-87F0-A2D5172204CC}"/>
              </a:ext>
            </a:extLst>
          </p:cNvPr>
          <p:cNvSpPr txBox="1"/>
          <p:nvPr/>
        </p:nvSpPr>
        <p:spPr>
          <a:xfrm>
            <a:off x="7983415" y="4972929"/>
            <a:ext cx="404517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Dreyfus, Hubert; Kelly, Sean Dorrance, (2011) </a:t>
            </a:r>
            <a:r>
              <a:rPr lang="en-US" sz="14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All Things Shining: Reading the Western Classics to find Meaning in a Secular Age</a:t>
            </a:r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41943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hoto, building, standing, old&#10;&#10;Description automatically generated">
            <a:extLst>
              <a:ext uri="{FF2B5EF4-FFF2-40B4-BE49-F238E27FC236}">
                <a16:creationId xmlns:a16="http://schemas.microsoft.com/office/drawing/2014/main" id="{76F4794E-6E0A-48EE-A561-7DF996A4AA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9" r="4898" b="-2"/>
          <a:stretch/>
        </p:blipFill>
        <p:spPr>
          <a:xfrm>
            <a:off x="4117521" y="10"/>
            <a:ext cx="8074479" cy="6857990"/>
          </a:xfrm>
          <a:prstGeom prst="rect">
            <a:avLst/>
          </a:prstGeom>
        </p:spPr>
      </p:pic>
      <p:sp>
        <p:nvSpPr>
          <p:cNvPr id="25" name="Freeform: Shape 18">
            <a:extLst>
              <a:ext uri="{FF2B5EF4-FFF2-40B4-BE49-F238E27FC236}">
                <a16:creationId xmlns:a16="http://schemas.microsoft.com/office/drawing/2014/main" id="{8F23F8A3-8FD7-4779-8323-FDC26BE99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7859800" cy="6858478"/>
          </a:xfrm>
          <a:custGeom>
            <a:avLst/>
            <a:gdLst>
              <a:gd name="connsiteX0" fmla="*/ 7859800 w 7859800"/>
              <a:gd name="connsiteY0" fmla="*/ 6858478 h 6858478"/>
              <a:gd name="connsiteX1" fmla="*/ 435245 w 7859800"/>
              <a:gd name="connsiteY1" fmla="*/ 6858478 h 6858478"/>
              <a:gd name="connsiteX2" fmla="*/ 435505 w 7859800"/>
              <a:gd name="connsiteY2" fmla="*/ 6857916 h 6858478"/>
              <a:gd name="connsiteX3" fmla="*/ 0 w 7859800"/>
              <a:gd name="connsiteY3" fmla="*/ 6857916 h 6858478"/>
              <a:gd name="connsiteX4" fmla="*/ 0 w 7859800"/>
              <a:gd name="connsiteY4" fmla="*/ 0 h 6858478"/>
              <a:gd name="connsiteX5" fmla="*/ 3611620 w 7859800"/>
              <a:gd name="connsiteY5" fmla="*/ 0 h 6858478"/>
              <a:gd name="connsiteX6" fmla="*/ 4677848 w 7859800"/>
              <a:gd name="connsiteY6" fmla="*/ 0 h 6858478"/>
              <a:gd name="connsiteX7" fmla="*/ 4683425 w 7859800"/>
              <a:gd name="connsiteY7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59800" h="6858478">
                <a:moveTo>
                  <a:pt x="7859800" y="6858478"/>
                </a:moveTo>
                <a:lnTo>
                  <a:pt x="435245" y="6858478"/>
                </a:lnTo>
                <a:lnTo>
                  <a:pt x="435505" y="6857916"/>
                </a:lnTo>
                <a:lnTo>
                  <a:pt x="0" y="6857916"/>
                </a:lnTo>
                <a:lnTo>
                  <a:pt x="0" y="0"/>
                </a:lnTo>
                <a:lnTo>
                  <a:pt x="3611620" y="0"/>
                </a:lnTo>
                <a:lnTo>
                  <a:pt x="4677848" y="0"/>
                </a:lnTo>
                <a:lnTo>
                  <a:pt x="4683425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0">
            <a:extLst>
              <a:ext uri="{FF2B5EF4-FFF2-40B4-BE49-F238E27FC236}">
                <a16:creationId xmlns:a16="http://schemas.microsoft.com/office/drawing/2014/main" id="{F605C4CC-A25C-416F-8333-7CB7DC97D8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7431174" cy="6858478"/>
          </a:xfrm>
          <a:custGeom>
            <a:avLst/>
            <a:gdLst>
              <a:gd name="connsiteX0" fmla="*/ 7431174 w 7431174"/>
              <a:gd name="connsiteY0" fmla="*/ 6858478 h 6858478"/>
              <a:gd name="connsiteX1" fmla="*/ 6619 w 7431174"/>
              <a:gd name="connsiteY1" fmla="*/ 6858478 h 6858478"/>
              <a:gd name="connsiteX2" fmla="*/ 6879 w 7431174"/>
              <a:gd name="connsiteY2" fmla="*/ 6857916 h 6858478"/>
              <a:gd name="connsiteX3" fmla="*/ 0 w 7431174"/>
              <a:gd name="connsiteY3" fmla="*/ 6857916 h 6858478"/>
              <a:gd name="connsiteX4" fmla="*/ 0 w 7431174"/>
              <a:gd name="connsiteY4" fmla="*/ 0 h 6858478"/>
              <a:gd name="connsiteX5" fmla="*/ 3182994 w 7431174"/>
              <a:gd name="connsiteY5" fmla="*/ 0 h 6858478"/>
              <a:gd name="connsiteX6" fmla="*/ 4249222 w 7431174"/>
              <a:gd name="connsiteY6" fmla="*/ 0 h 6858478"/>
              <a:gd name="connsiteX7" fmla="*/ 4254799 w 7431174"/>
              <a:gd name="connsiteY7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31174" h="6858478">
                <a:moveTo>
                  <a:pt x="7431174" y="6858478"/>
                </a:moveTo>
                <a:lnTo>
                  <a:pt x="6619" y="6858478"/>
                </a:lnTo>
                <a:lnTo>
                  <a:pt x="6879" y="6857916"/>
                </a:lnTo>
                <a:lnTo>
                  <a:pt x="0" y="6857916"/>
                </a:lnTo>
                <a:lnTo>
                  <a:pt x="0" y="0"/>
                </a:lnTo>
                <a:lnTo>
                  <a:pt x="3182994" y="0"/>
                </a:lnTo>
                <a:lnTo>
                  <a:pt x="4249222" y="0"/>
                </a:lnTo>
                <a:lnTo>
                  <a:pt x="4254799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3C7E80-7656-46E9-B90F-13C5AD20A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365125"/>
            <a:ext cx="5266155" cy="1325563"/>
          </a:xfrm>
        </p:spPr>
        <p:txBody>
          <a:bodyPr>
            <a:normAutofit/>
          </a:bodyPr>
          <a:lstStyle/>
          <a:p>
            <a:r>
              <a:rPr lang="tr-TR" dirty="0"/>
              <a:t>Eski Yunan’daki etik kavramı 2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030D3-7727-4A5C-A5D3-50D9739A30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022601"/>
            <a:ext cx="3941499" cy="4154361"/>
          </a:xfrm>
        </p:spPr>
        <p:txBody>
          <a:bodyPr>
            <a:normAutofit/>
          </a:bodyPr>
          <a:lstStyle/>
          <a:p>
            <a:r>
              <a:rPr lang="tr-TR" sz="2000" dirty="0"/>
              <a:t>Logos, </a:t>
            </a:r>
            <a:r>
              <a:rPr lang="tr-TR" sz="2000" b="1" dirty="0">
                <a:solidFill>
                  <a:srgbClr val="FFC000"/>
                </a:solidFill>
              </a:rPr>
              <a:t>Ethos</a:t>
            </a:r>
            <a:r>
              <a:rPr lang="tr-TR" sz="2000" dirty="0"/>
              <a:t>, Pathos, Kairos</a:t>
            </a:r>
            <a:endParaRPr lang="en-US" sz="2000" dirty="0"/>
          </a:p>
          <a:p>
            <a:r>
              <a:rPr lang="tr-TR" sz="2000" dirty="0"/>
              <a:t>Etik- politika, estetik, metafizik, bilgi teorisiyle ilişkileniyordu. </a:t>
            </a:r>
          </a:p>
          <a:p>
            <a:r>
              <a:rPr lang="tr-TR" sz="2000" dirty="0"/>
              <a:t>Ateşin ve zanaatkarların tanrısı Hephaistos (Heidegger ve zanaatte ilerleme)</a:t>
            </a:r>
          </a:p>
          <a:p>
            <a:r>
              <a:rPr lang="tr-TR" sz="2000" dirty="0"/>
              <a:t>Prometheus ve kurallar </a:t>
            </a:r>
          </a:p>
          <a:p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F2D2FA-D43B-4B7A-BC34-1B7897628E2A}"/>
              </a:ext>
            </a:extLst>
          </p:cNvPr>
          <p:cNvSpPr txBox="1"/>
          <p:nvPr/>
        </p:nvSpPr>
        <p:spPr>
          <a:xfrm>
            <a:off x="508593" y="5374031"/>
            <a:ext cx="405852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en-US" sz="14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Schippa</a:t>
            </a:r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, Edward; </a:t>
            </a:r>
            <a:r>
              <a:rPr lang="en-US" sz="14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Nordin</a:t>
            </a:r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, John, (2013). </a:t>
            </a:r>
            <a:r>
              <a:rPr lang="en-US" sz="14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Keeping Faith with Reason- A Theory of Practical Argumentation</a:t>
            </a:r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. </a:t>
            </a:r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tr-TR" sz="1400" dirty="0">
              <a:solidFill>
                <a:srgbClr val="92D050"/>
              </a:solidFill>
            </a:endParaRPr>
          </a:p>
          <a:p>
            <a:r>
              <a:rPr lang="en-US" sz="1400" dirty="0">
                <a:solidFill>
                  <a:srgbClr val="92D050"/>
                </a:solidFill>
              </a:rPr>
              <a:t>Heidegger, Martin, (2005[1927]) </a:t>
            </a:r>
            <a:r>
              <a:rPr lang="en-US" sz="1400" i="1" dirty="0">
                <a:solidFill>
                  <a:srgbClr val="92D050"/>
                </a:solidFill>
              </a:rPr>
              <a:t>Being and Time.</a:t>
            </a:r>
            <a:r>
              <a:rPr lang="en-US" sz="1400" dirty="0">
                <a:solidFill>
                  <a:srgbClr val="92D050"/>
                </a:solidFill>
              </a:rPr>
              <a:t> </a:t>
            </a:r>
          </a:p>
          <a:p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4E049A-B5C9-473D-809D-4D2F180339D7}"/>
              </a:ext>
            </a:extLst>
          </p:cNvPr>
          <p:cNvSpPr txBox="1"/>
          <p:nvPr/>
        </p:nvSpPr>
        <p:spPr>
          <a:xfrm>
            <a:off x="6625883" y="6091311"/>
            <a:ext cx="55661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Bachelard, Gaston, (1994[1958]) </a:t>
            </a:r>
            <a:r>
              <a:rPr lang="en-US" sz="1400" i="1" dirty="0"/>
              <a:t>The Poetics of Space.</a:t>
            </a:r>
            <a:r>
              <a:rPr lang="en-US" sz="1400" dirty="0"/>
              <a:t> trans. M. </a:t>
            </a:r>
            <a:r>
              <a:rPr lang="en-US" sz="1400" dirty="0" err="1"/>
              <a:t>Jolas</a:t>
            </a:r>
            <a:r>
              <a:rPr lang="en-US" sz="1400" dirty="0"/>
              <a:t>. Boston: Beacon Press.</a:t>
            </a:r>
            <a:endParaRPr lang="tr-TR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906533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in uniform&#10;&#10;Description automatically generated">
            <a:extLst>
              <a:ext uri="{FF2B5EF4-FFF2-40B4-BE49-F238E27FC236}">
                <a16:creationId xmlns:a16="http://schemas.microsoft.com/office/drawing/2014/main" id="{8A59D793-13DB-4DDD-B8FF-DAA207198F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38" b="10539"/>
          <a:stretch/>
        </p:blipFill>
        <p:spPr>
          <a:xfrm>
            <a:off x="-19" y="10"/>
            <a:ext cx="12192000" cy="68559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5A87E0-4B5E-4346-894E-A5257CA48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098" y="1396289"/>
            <a:ext cx="5277333" cy="1325563"/>
          </a:xfrm>
        </p:spPr>
        <p:txBody>
          <a:bodyPr>
            <a:normAutofit/>
          </a:bodyPr>
          <a:lstStyle/>
          <a:p>
            <a:r>
              <a:rPr lang="tr-TR" dirty="0"/>
              <a:t>Genelgeçer değerler çok değil.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5047B-679A-4AF9-83AB-60D9760DC6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543" y="2871982"/>
            <a:ext cx="5272888" cy="3181684"/>
          </a:xfrm>
        </p:spPr>
        <p:txBody>
          <a:bodyPr anchor="t">
            <a:normAutofit/>
          </a:bodyPr>
          <a:lstStyle/>
          <a:p>
            <a:r>
              <a:rPr lang="tr-TR" sz="1800" dirty="0"/>
              <a:t>Dahil edicilik (inclusivity), empati </a:t>
            </a:r>
          </a:p>
          <a:p>
            <a:r>
              <a:rPr lang="tr-TR" sz="1800" dirty="0"/>
              <a:t>Yalan söylememek (Hannah Arendt ve soykırım), Dürüstlük (honesty)</a:t>
            </a:r>
          </a:p>
          <a:p>
            <a:r>
              <a:rPr lang="tr-TR" sz="1800" dirty="0"/>
              <a:t>Gerçek (reality, the truth)</a:t>
            </a:r>
          </a:p>
          <a:p>
            <a:r>
              <a:rPr lang="tr-TR" sz="1800" dirty="0"/>
              <a:t>Çıkarcılığın frenlenmesi (Heidegger’de ontolojik varoluş), çıkar çatışmasının önlenmesi</a:t>
            </a:r>
          </a:p>
          <a:p>
            <a:r>
              <a:rPr lang="tr-TR" sz="1800" dirty="0"/>
              <a:t>Tutarlılık (consistency)</a:t>
            </a:r>
          </a:p>
          <a:p>
            <a:endParaRPr lang="tr-TR" sz="1800" dirty="0"/>
          </a:p>
          <a:p>
            <a:r>
              <a:rPr lang="tr-TR" sz="1800" dirty="0">
                <a:solidFill>
                  <a:schemeClr val="accent2">
                    <a:lumMod val="75000"/>
                  </a:schemeClr>
                </a:solidFill>
              </a:rPr>
              <a:t>Yargılamanın zorlukları</a:t>
            </a:r>
            <a:endParaRPr lang="en-US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Freeform 49">
            <a:extLst>
              <a:ext uri="{FF2B5EF4-FFF2-40B4-BE49-F238E27FC236}">
                <a16:creationId xmlns:a16="http://schemas.microsoft.com/office/drawing/2014/main" id="{EF9B8DF2-C3F5-49A2-94D2-F7B65A0F1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13914" y="581159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A group of people in a room&#10;&#10;Description automatically generated">
            <a:extLst>
              <a:ext uri="{FF2B5EF4-FFF2-40B4-BE49-F238E27FC236}">
                <a16:creationId xmlns:a16="http://schemas.microsoft.com/office/drawing/2014/main" id="{F4BE2EA5-01C3-49DA-90C6-F7FBC8DD07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7" r="2" b="2"/>
          <a:stretch/>
        </p:blipFill>
        <p:spPr>
          <a:xfrm>
            <a:off x="6893344" y="760562"/>
            <a:ext cx="5298683" cy="6097438"/>
          </a:xfrm>
          <a:custGeom>
            <a:avLst/>
            <a:gdLst/>
            <a:ahLst/>
            <a:cxnLst/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621604-BF8C-47DF-A033-F56DE0C0FA89}"/>
              </a:ext>
            </a:extLst>
          </p:cNvPr>
          <p:cNvSpPr txBox="1"/>
          <p:nvPr/>
        </p:nvSpPr>
        <p:spPr>
          <a:xfrm>
            <a:off x="2222695" y="5113606"/>
            <a:ext cx="449119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sz="1400" dirty="0"/>
          </a:p>
          <a:p>
            <a:endParaRPr lang="tr-TR" sz="1400" dirty="0"/>
          </a:p>
          <a:p>
            <a:endParaRPr lang="tr-TR" sz="1400" dirty="0"/>
          </a:p>
          <a:p>
            <a:endParaRPr lang="tr-TR" sz="1400" dirty="0"/>
          </a:p>
          <a:p>
            <a:endParaRPr lang="tr-TR" sz="1400" dirty="0"/>
          </a:p>
          <a:p>
            <a:r>
              <a:rPr lang="tr-TR" sz="1400" dirty="0"/>
              <a:t>          </a:t>
            </a:r>
          </a:p>
          <a:p>
            <a:r>
              <a:rPr lang="tr-TR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       Hannah Arendt,(1959) Responsibility and Judgement. </a:t>
            </a:r>
            <a:endParaRPr lang="en-US" sz="1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32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standing on a table&#10;&#10;Description automatically generated">
            <a:extLst>
              <a:ext uri="{FF2B5EF4-FFF2-40B4-BE49-F238E27FC236}">
                <a16:creationId xmlns:a16="http://schemas.microsoft.com/office/drawing/2014/main" id="{339D68CA-39DF-4574-ACDF-EE09BC5C0E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09" r="-1" b="-1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E8D2E83-FB3A-40E7-A9E5-7AB389D61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23809"/>
            <a:ext cx="11016943" cy="2262375"/>
          </a:xfrm>
          <a:custGeom>
            <a:avLst/>
            <a:gdLst>
              <a:gd name="connsiteX0" fmla="*/ 0 w 11016943"/>
              <a:gd name="connsiteY0" fmla="*/ 0 h 2262375"/>
              <a:gd name="connsiteX1" fmla="*/ 9969166 w 11016943"/>
              <a:gd name="connsiteY1" fmla="*/ 0 h 2262375"/>
              <a:gd name="connsiteX2" fmla="*/ 11016943 w 11016943"/>
              <a:gd name="connsiteY2" fmla="*/ 2262375 h 2262375"/>
              <a:gd name="connsiteX3" fmla="*/ 4942050 w 11016943"/>
              <a:gd name="connsiteY3" fmla="*/ 2262375 h 2262375"/>
              <a:gd name="connsiteX4" fmla="*/ 4582160 w 11016943"/>
              <a:gd name="connsiteY4" fmla="*/ 2262375 h 2262375"/>
              <a:gd name="connsiteX5" fmla="*/ 0 w 11016943"/>
              <a:gd name="connsiteY5" fmla="*/ 2262375 h 226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16943" h="2262375">
                <a:moveTo>
                  <a:pt x="0" y="0"/>
                </a:moveTo>
                <a:lnTo>
                  <a:pt x="9969166" y="0"/>
                </a:lnTo>
                <a:lnTo>
                  <a:pt x="11016943" y="2262375"/>
                </a:lnTo>
                <a:lnTo>
                  <a:pt x="4942050" y="2262375"/>
                </a:lnTo>
                <a:lnTo>
                  <a:pt x="4582160" y="2262375"/>
                </a:lnTo>
                <a:lnTo>
                  <a:pt x="0" y="2262375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F0007F-4C8D-44D8-AA6D-9B33F79DD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2" y="4185749"/>
            <a:ext cx="9265771" cy="622836"/>
          </a:xfrm>
        </p:spPr>
        <p:txBody>
          <a:bodyPr>
            <a:normAutofit/>
          </a:bodyPr>
          <a:lstStyle/>
          <a:p>
            <a:r>
              <a:rPr lang="tr-TR" sz="3600"/>
              <a:t>Martin Heidegger ve etik</a:t>
            </a:r>
            <a:endParaRPr lang="en-US" sz="36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505B69-8D59-4CEA-9E01-00F9C24C0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3" y="4856921"/>
            <a:ext cx="9565028" cy="1249240"/>
          </a:xfrm>
        </p:spPr>
        <p:txBody>
          <a:bodyPr>
            <a:normAutofit/>
          </a:bodyPr>
          <a:lstStyle/>
          <a:p>
            <a:r>
              <a:rPr lang="tr-TR" sz="1800" dirty="0"/>
              <a:t>Ontolojik varoluş (ontological existence)</a:t>
            </a:r>
          </a:p>
          <a:p>
            <a:r>
              <a:rPr lang="tr-TR" sz="1800" dirty="0"/>
              <a:t>Becerinin yavaş yavaş ve sürekli ilerletilmesi</a:t>
            </a:r>
            <a:endParaRPr lang="en-US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9FFE3F-FFCB-4666-A10C-CE39AD1BCA4A}"/>
              </a:ext>
            </a:extLst>
          </p:cNvPr>
          <p:cNvSpPr txBox="1"/>
          <p:nvPr/>
        </p:nvSpPr>
        <p:spPr>
          <a:xfrm>
            <a:off x="4234375" y="4970526"/>
            <a:ext cx="78497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sz="1400" dirty="0"/>
          </a:p>
          <a:p>
            <a:endParaRPr lang="tr-TR" sz="1400" dirty="0"/>
          </a:p>
          <a:p>
            <a:endParaRPr lang="tr-TR" sz="1400" dirty="0"/>
          </a:p>
          <a:p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Heidegger, Martin, (2005[1927]) </a:t>
            </a:r>
            <a:r>
              <a:rPr lang="en-US" sz="14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Being and Time.</a:t>
            </a:r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25</a:t>
            </a:r>
            <a:r>
              <a:rPr lang="en-US" sz="1400" baseline="30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th</a:t>
            </a:r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edition. Oxford: Blackwell Publishing.</a:t>
            </a:r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tr-TR" sz="1400" dirty="0"/>
          </a:p>
        </p:txBody>
      </p:sp>
    </p:spTree>
    <p:extLst>
      <p:ext uri="{BB962C8B-B14F-4D97-AF65-F5344CB8AC3E}">
        <p14:creationId xmlns:p14="http://schemas.microsoft.com/office/powerpoint/2010/main" val="29895612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27BDFED6-6E33-4606-AFE2-886ADB1C01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A large brick building&#10;&#10;Description automatically generated">
            <a:extLst>
              <a:ext uri="{FF2B5EF4-FFF2-40B4-BE49-F238E27FC236}">
                <a16:creationId xmlns:a16="http://schemas.microsoft.com/office/drawing/2014/main" id="{D1FFE8AA-E8DC-4C70-B6B6-6C9018A533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6" r="-1" b="7312"/>
          <a:stretch/>
        </p:blipFill>
        <p:spPr>
          <a:xfrm>
            <a:off x="4547937" y="-5"/>
            <a:ext cx="7644062" cy="36814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1F82801-6102-4337-8D07-89825C8AEF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005" r="-1" b="11737"/>
          <a:stretch/>
        </p:blipFill>
        <p:spPr>
          <a:xfrm>
            <a:off x="4547938" y="3681409"/>
            <a:ext cx="7644062" cy="3176595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890DEF05-784E-4B61-89E4-04C4ECF4E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36000">
                <a:schemeClr val="tx1">
                  <a:lumMod val="95000"/>
                  <a:lumOff val="5000"/>
                </a:schemeClr>
              </a:gs>
              <a:gs pos="81000">
                <a:schemeClr val="tx1">
                  <a:lumMod val="95000"/>
                  <a:lumOff val="5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BBBCE9-A706-46A3-816A-79C070114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5219"/>
            <a:ext cx="5395912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tr-TR" sz="50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Bu sunumda ele alınacak e</a:t>
            </a:r>
            <a:r>
              <a:rPr lang="en-US" sz="50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tik</a:t>
            </a:r>
            <a:r>
              <a:rPr lang="en-US" sz="50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t</a:t>
            </a:r>
            <a:r>
              <a:rPr lang="tr-TR" sz="50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eorileri</a:t>
            </a:r>
            <a:endParaRPr lang="en-US" sz="50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EF35C0-4636-4089-AFA0-EA2C5336F4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902075"/>
            <a:ext cx="5395912" cy="165576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1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Aristo</a:t>
            </a:r>
            <a:r>
              <a:rPr lang="tr-TR" sz="1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- Erdem etiği (Virtue ethics)</a:t>
            </a:r>
            <a:endParaRPr lang="en-US" sz="14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r>
              <a:rPr lang="tr-TR" sz="1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en-US" sz="1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David Hume</a:t>
            </a:r>
          </a:p>
          <a:p>
            <a:r>
              <a:rPr lang="en-US" sz="1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Immanuel Kant</a:t>
            </a:r>
            <a:r>
              <a:rPr lang="tr-TR" sz="1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- Görev etiği (Deontological or Duty ethics)</a:t>
            </a:r>
            <a:endParaRPr lang="en-US" sz="14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r>
              <a:rPr lang="en-US" sz="1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John Stuart Mill</a:t>
            </a:r>
            <a:r>
              <a:rPr lang="tr-TR" sz="1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- Faydacılık (Utilitarianism)</a:t>
            </a:r>
            <a:endParaRPr lang="en-US" sz="14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r>
              <a:rPr lang="en-US" sz="1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John Rawls- </a:t>
            </a:r>
            <a:r>
              <a:rPr lang="en-US" sz="14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Sözleşme</a:t>
            </a:r>
            <a:r>
              <a:rPr lang="en-US" sz="1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etiği</a:t>
            </a:r>
            <a:r>
              <a:rPr lang="tr-TR" sz="1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(Contract ethics)</a:t>
            </a:r>
            <a:r>
              <a:rPr lang="en-US" sz="1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endParaRPr lang="en-US" sz="14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endParaRPr lang="en-US" sz="14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41BAEC7-F7B0-4224-8B18-8F74B7D87F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3681408"/>
            <a:ext cx="1135379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94EC918-463D-420F-823B-CA8B32498EB6}"/>
              </a:ext>
            </a:extLst>
          </p:cNvPr>
          <p:cNvSpPr txBox="1"/>
          <p:nvPr/>
        </p:nvSpPr>
        <p:spPr>
          <a:xfrm>
            <a:off x="4325815" y="6105379"/>
            <a:ext cx="64359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tr-TR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Marianne Talbot, Romp through Ethics. Open Culture.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849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7AC10-1AC3-4852-908C-ADFBDB0DB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tr-TR" sz="4100" dirty="0"/>
              <a:t>Erdem</a:t>
            </a:r>
            <a:r>
              <a:rPr lang="en-US" sz="4100" dirty="0"/>
              <a:t> Et</a:t>
            </a:r>
            <a:r>
              <a:rPr lang="tr-TR" sz="4100" dirty="0"/>
              <a:t>iği </a:t>
            </a:r>
            <a:r>
              <a:rPr lang="tr-TR" sz="2700" dirty="0"/>
              <a:t>(Virtue Ethics) </a:t>
            </a:r>
            <a:br>
              <a:rPr lang="en-US" sz="4100" dirty="0"/>
            </a:br>
            <a:r>
              <a:rPr lang="en-US" sz="4100" dirty="0"/>
              <a:t>Aristo BC384-BC322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67854F-18E4-49AA-AE8B-442610EB67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1" y="2575034"/>
            <a:ext cx="5120113" cy="3462228"/>
          </a:xfrm>
        </p:spPr>
        <p:txBody>
          <a:bodyPr>
            <a:normAutofit/>
          </a:bodyPr>
          <a:lstStyle/>
          <a:p>
            <a:r>
              <a:rPr lang="tr-TR" sz="1800" dirty="0"/>
              <a:t>Kişinin </a:t>
            </a:r>
            <a:r>
              <a:rPr lang="tr-TR" sz="1800" b="1" dirty="0">
                <a:solidFill>
                  <a:schemeClr val="accent2">
                    <a:lumMod val="75000"/>
                  </a:schemeClr>
                </a:solidFill>
              </a:rPr>
              <a:t>karakter</a:t>
            </a:r>
            <a:r>
              <a:rPr lang="tr-TR" sz="1800" dirty="0">
                <a:solidFill>
                  <a:schemeClr val="accent2">
                    <a:lumMod val="75000"/>
                  </a:schemeClr>
                </a:solidFill>
              </a:rPr>
              <a:t>i</a:t>
            </a:r>
            <a:endParaRPr lang="en-US" sz="18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tr-TR" sz="1800" dirty="0"/>
          </a:p>
          <a:p>
            <a:r>
              <a:rPr lang="tr-TR" sz="1800" dirty="0"/>
              <a:t>Beceri ve beceriyi geliştirme</a:t>
            </a:r>
            <a:endParaRPr lang="en-US" sz="1800" dirty="0"/>
          </a:p>
          <a:p>
            <a:r>
              <a:rPr lang="tr-TR" sz="1800" dirty="0"/>
              <a:t>Becerinin ön planda tutulması – flüt örneği</a:t>
            </a:r>
          </a:p>
          <a:p>
            <a:r>
              <a:rPr lang="tr-TR" sz="1800" dirty="0">
                <a:solidFill>
                  <a:schemeClr val="accent2">
                    <a:lumMod val="75000"/>
                  </a:schemeClr>
                </a:solidFill>
              </a:rPr>
              <a:t>Beceriye uygun meslek seçimi ve mesleğin sürekli ilerletilmesi, becerinin kullanılması, mükemmeliyet</a:t>
            </a:r>
            <a:endParaRPr lang="en-US" sz="18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1800" dirty="0"/>
          </a:p>
          <a:p>
            <a:r>
              <a:rPr lang="tr-TR" sz="1800" dirty="0"/>
              <a:t>Zihinsel emeğe, fiziksel emekten çok daha fazla önem veriyor. </a:t>
            </a:r>
            <a:endParaRPr lang="en-US" sz="1800" dirty="0"/>
          </a:p>
          <a:p>
            <a:endParaRPr lang="en-US" sz="1800" dirty="0"/>
          </a:p>
        </p:txBody>
      </p:sp>
      <p:pic>
        <p:nvPicPr>
          <p:cNvPr id="1028" name="Picture 4" descr="aristotle ile ilgili gÃ¶rsel sonucu">
            <a:extLst>
              <a:ext uri="{FF2B5EF4-FFF2-40B4-BE49-F238E27FC236}">
                <a16:creationId xmlns:a16="http://schemas.microsoft.com/office/drawing/2014/main" id="{4EAFDCD4-EBFC-4B17-AB84-A41C0D1FED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0" b="5986"/>
          <a:stretch/>
        </p:blipFill>
        <p:spPr bwMode="auto"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60785F-DCCB-40C0-B973-1B4D086E10C0}"/>
              </a:ext>
            </a:extLst>
          </p:cNvPr>
          <p:cNvSpPr txBox="1"/>
          <p:nvPr/>
        </p:nvSpPr>
        <p:spPr>
          <a:xfrm flipH="1">
            <a:off x="2869809" y="5908431"/>
            <a:ext cx="63726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dirty="0">
                <a:solidFill>
                  <a:srgbClr val="92D050"/>
                </a:solidFill>
              </a:rPr>
              <a:t>                                                      </a:t>
            </a:r>
          </a:p>
          <a:p>
            <a:r>
              <a:rPr lang="tr-TR" sz="1400" dirty="0">
                <a:solidFill>
                  <a:srgbClr val="92D050"/>
                </a:solidFill>
              </a:rPr>
              <a:t>                                                          </a:t>
            </a:r>
          </a:p>
          <a:p>
            <a:endParaRPr lang="tr-TR" sz="1400" dirty="0">
              <a:solidFill>
                <a:srgbClr val="92D050"/>
              </a:solidFill>
            </a:endParaRPr>
          </a:p>
          <a:p>
            <a:r>
              <a:rPr lang="tr-TR" sz="1400" dirty="0">
                <a:solidFill>
                  <a:srgbClr val="92D050"/>
                </a:solidFill>
              </a:rPr>
              <a:t>                                                                        </a:t>
            </a:r>
            <a:r>
              <a:rPr lang="tr-TR" sz="1400" dirty="0">
                <a:solidFill>
                  <a:schemeClr val="accent6">
                    <a:lumMod val="75000"/>
                  </a:schemeClr>
                </a:solidFill>
              </a:rPr>
              <a:t>Aristotle, (340BC) Nicomachean Ethics.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635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174AC074-F284-4332-B861-67A1F16094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11" b="22097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05927C-0AAB-4873-8387-7C9663EDE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br>
              <a:rPr lang="tr-TR" sz="4800" dirty="0"/>
            </a:br>
            <a:r>
              <a:rPr lang="en-US" sz="4800" dirty="0"/>
              <a:t>David Hume</a:t>
            </a:r>
            <a:r>
              <a:rPr lang="tr-TR" sz="4800" dirty="0"/>
              <a:t> </a:t>
            </a:r>
            <a:r>
              <a:rPr lang="tr-TR" sz="3200" dirty="0"/>
              <a:t>(1711-1776)</a:t>
            </a:r>
            <a:endParaRPr lang="en-US" sz="32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EEB16D4-00D8-42D1-9845-B100D541C0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980" y="4872922"/>
            <a:ext cx="4023359" cy="120814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000"/>
              <a:t>Kişinin isteyerek iyi ve doğru davranışta bulunması değerlidir.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EB027C-6179-469E-A197-78F561FCDA43}"/>
              </a:ext>
            </a:extLst>
          </p:cNvPr>
          <p:cNvSpPr txBox="1"/>
          <p:nvPr/>
        </p:nvSpPr>
        <p:spPr>
          <a:xfrm>
            <a:off x="4213274" y="5894363"/>
            <a:ext cx="41781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tr-TR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tr-TR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David Hume, (1740-1770) works on moral philosophy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7553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1203</Words>
  <Application>Microsoft Office PowerPoint</Application>
  <PresentationFormat>Widescreen</PresentationFormat>
  <Paragraphs>189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Adobe Hebrew</vt:lpstr>
      <vt:lpstr>Arial</vt:lpstr>
      <vt:lpstr>Calibri</vt:lpstr>
      <vt:lpstr>Calibri Light</vt:lpstr>
      <vt:lpstr>Office Theme</vt:lpstr>
      <vt:lpstr>    Mimarlık ve Etik  </vt:lpstr>
      <vt:lpstr>Gelenekte ve modern dünyada değerler aynı değil</vt:lpstr>
      <vt:lpstr>Eski Yunan’daki etik kavramı 1</vt:lpstr>
      <vt:lpstr>Eski Yunan’daki etik kavramı 2</vt:lpstr>
      <vt:lpstr>Genelgeçer değerler çok değil.</vt:lpstr>
      <vt:lpstr>Martin Heidegger ve etik</vt:lpstr>
      <vt:lpstr>Bu sunumda ele alınacak etik teorileri</vt:lpstr>
      <vt:lpstr>Erdem Etiği (Virtue Ethics)  Aristo BC384-BC322</vt:lpstr>
      <vt:lpstr> David Hume (1711-1776)</vt:lpstr>
      <vt:lpstr>Deontolojik etik – Görev Etiği  (Duty Ethics) Immanuel Kant (1724-1804)</vt:lpstr>
      <vt:lpstr>Faydacılık (Utilitarianism) John Stuart Mill (1806-1873)</vt:lpstr>
      <vt:lpstr>Sözleşme Etiği  (Contract Ethics) John Rawls (1921-2002)</vt:lpstr>
      <vt:lpstr> Meslek etiği     Emile Durkheim (2013) Professional Ethics and Civic Morals. </vt:lpstr>
      <vt:lpstr>Mimarlık ve Etik  </vt:lpstr>
      <vt:lpstr>Mimarlık ve Tektonik teorilerinde etik önemli yer tutuyor.</vt:lpstr>
      <vt:lpstr>En büyük problem insanlara, doğaya, çevreye… araçsal yaklaşım.</vt:lpstr>
      <vt:lpstr>Bu gibi konutlar doğa ile içiçe diye insanlara sunuluyor. </vt:lpstr>
      <vt:lpstr>Çelişen etik teorilerin çıkar amaçlı kullanımı</vt:lpstr>
      <vt:lpstr>Sürekli değişebilen bağlamsal (contextual) bir bakış açısı gerekiyor. Bu hiçde mimariye yabancı olmayan bir bakış açısı.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Mimarlık ve Etik  </dc:title>
  <dc:creator>Yonca Al</dc:creator>
  <cp:lastModifiedBy>Yonca Al</cp:lastModifiedBy>
  <cp:revision>9</cp:revision>
  <dcterms:created xsi:type="dcterms:W3CDTF">2020-08-19T12:54:53Z</dcterms:created>
  <dcterms:modified xsi:type="dcterms:W3CDTF">2020-08-20T14:56:55Z</dcterms:modified>
</cp:coreProperties>
</file>